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87" r:id="rId3"/>
    <p:sldId id="292" r:id="rId4"/>
    <p:sldId id="290" r:id="rId5"/>
    <p:sldId id="286" r:id="rId6"/>
    <p:sldId id="288" r:id="rId7"/>
    <p:sldId id="289" r:id="rId8"/>
    <p:sldId id="28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A9AB"/>
    <a:srgbClr val="38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8EE0F8-4066-49DC-B686-0C935AED4D39}" v="1" dt="2024-10-07T15:35:56.3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558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5130" y="1066800"/>
            <a:ext cx="8112369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965" y="6245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5363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68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26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6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900" y="750338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0478" y="4714704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2737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25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28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19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2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12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55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7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4" pos="456">
          <p15:clr>
            <a:srgbClr val="F26B43"/>
          </p15:clr>
        </p15:guide>
        <p15:guide id="5" pos="3192">
          <p15:clr>
            <a:srgbClr val="F26B43"/>
          </p15:clr>
        </p15:guide>
        <p15:guide id="6" pos="4488">
          <p15:clr>
            <a:srgbClr val="F26B43"/>
          </p15:clr>
        </p15:guide>
        <p15:guide id="7" orient="horz" pos="648">
          <p15:clr>
            <a:srgbClr val="F26B43"/>
          </p15:clr>
        </p15:guide>
        <p15:guide id="8" pos="648">
          <p15:clr>
            <a:srgbClr val="F26B43"/>
          </p15:clr>
        </p15:guide>
        <p15:guide id="9" pos="96">
          <p15:clr>
            <a:srgbClr val="F26B43"/>
          </p15:clr>
        </p15:guide>
        <p15:guide id="10" orient="horz" pos="96">
          <p15:clr>
            <a:srgbClr val="F26B43"/>
          </p15:clr>
        </p15:guide>
        <p15:guide id="11" pos="7032">
          <p15:clr>
            <a:srgbClr val="F26B43"/>
          </p15:clr>
        </p15:guide>
        <p15:guide id="13" pos="7584">
          <p15:clr>
            <a:srgbClr val="F26B43"/>
          </p15:clr>
        </p15:guide>
        <p15:guide id="14" orient="horz" pos="4224">
          <p15:clr>
            <a:srgbClr val="F26B43"/>
          </p15:clr>
        </p15:guide>
        <p15:guide id="16" orient="horz" pos="36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D8EACB7-D372-470B-B76E-A829D003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lose-up of a server network panel with lights and cables">
            <a:extLst>
              <a:ext uri="{FF2B5EF4-FFF2-40B4-BE49-F238E27FC236}">
                <a16:creationId xmlns:a16="http://schemas.microsoft.com/office/drawing/2014/main" id="{E6E67E53-B1B4-1435-6E5E-7C42D3655D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51" r="-2" b="12852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2" name="Rectangle 5">
            <a:extLst>
              <a:ext uri="{FF2B5EF4-FFF2-40B4-BE49-F238E27FC236}">
                <a16:creationId xmlns:a16="http://schemas.microsoft.com/office/drawing/2014/main" id="{C7EA4B13-46D3-41EE-95DA-7B2100DE9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1" y="1028700"/>
            <a:ext cx="4038600" cy="48006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CEEEBE1-DC7B-4168-90C6-DB88876E3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9" y="4550150"/>
            <a:ext cx="867485" cy="115439"/>
            <a:chOff x="8910933" y="1861308"/>
            <a:chExt cx="867485" cy="11543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3418E74-781F-419C-8C63-91C14AF8D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B0F0D1C-98D5-4C46-961A-0E36168C3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E9C99B-47BB-461B-AEDE-0B227C5B2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406925" y="1398850"/>
            <a:ext cx="3282152" cy="2030150"/>
          </a:xfrm>
        </p:spPr>
        <p:txBody>
          <a:bodyPr>
            <a:normAutofit/>
          </a:bodyPr>
          <a:lstStyle/>
          <a:p>
            <a:r>
              <a:rPr lang="en-US" dirty="0"/>
              <a:t>Is it easy to write a video sink plugin</a:t>
            </a:r>
            <a:r>
              <a:rPr lang="en-US" sz="2800" dirty="0"/>
              <a:t> 😋</a:t>
            </a:r>
            <a:r>
              <a:rPr lang="en-US" dirty="0"/>
              <a:t>?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1473537" y="3712101"/>
            <a:ext cx="3148928" cy="73254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362173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D8EACB7-D372-470B-B76E-A829D003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lose-up of a server network panel with lights and cables">
            <a:extLst>
              <a:ext uri="{FF2B5EF4-FFF2-40B4-BE49-F238E27FC236}">
                <a16:creationId xmlns:a16="http://schemas.microsoft.com/office/drawing/2014/main" id="{E6E67E53-B1B4-1435-6E5E-7C42D3655D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51" r="-2" b="12852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2" name="Rectangle 5">
            <a:extLst>
              <a:ext uri="{FF2B5EF4-FFF2-40B4-BE49-F238E27FC236}">
                <a16:creationId xmlns:a16="http://schemas.microsoft.com/office/drawing/2014/main" id="{C7EA4B13-46D3-41EE-95DA-7B2100DE9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1" y="1028700"/>
            <a:ext cx="4038600" cy="48006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CEEEBE1-DC7B-4168-90C6-DB88876E3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9" y="4550150"/>
            <a:ext cx="867485" cy="115439"/>
            <a:chOff x="8910933" y="1861308"/>
            <a:chExt cx="867485" cy="11543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3418E74-781F-419C-8C63-91C14AF8D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B0F0D1C-98D5-4C46-961A-0E36168C3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E9C99B-47BB-461B-AEDE-0B227C5B2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406925" y="1398850"/>
            <a:ext cx="3282152" cy="2030150"/>
          </a:xfrm>
        </p:spPr>
        <p:txBody>
          <a:bodyPr>
            <a:normAutofit/>
          </a:bodyPr>
          <a:lstStyle/>
          <a:p>
            <a:r>
              <a:rPr lang="en-US" dirty="0"/>
              <a:t>Is it easy to write a video sink plugin </a:t>
            </a:r>
            <a:r>
              <a:rPr lang="en-US" sz="2800" dirty="0"/>
              <a:t>😋</a:t>
            </a:r>
            <a:r>
              <a:rPr lang="en-US" dirty="0"/>
              <a:t>?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1473537" y="3712101"/>
            <a:ext cx="3148928" cy="73254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1700" dirty="0"/>
          </a:p>
          <a:p>
            <a:pPr>
              <a:lnSpc>
                <a:spcPct val="90000"/>
              </a:lnSpc>
            </a:pPr>
            <a:r>
              <a:rPr lang="en-US" sz="1700" dirty="0"/>
              <a:t>-Nikhil KRS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B9A523-3360-B381-6137-BCEF097A0B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3960"/>
          <a:stretch/>
        </p:blipFill>
        <p:spPr>
          <a:xfrm>
            <a:off x="5347826" y="747701"/>
            <a:ext cx="6843090" cy="536259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842FE76-8E26-CB90-0E0D-3FBE219D9B9D}"/>
              </a:ext>
            </a:extLst>
          </p:cNvPr>
          <p:cNvSpPr/>
          <p:nvPr/>
        </p:nvSpPr>
        <p:spPr>
          <a:xfrm>
            <a:off x="11087100" y="3657600"/>
            <a:ext cx="978694" cy="3571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259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EB453D-FA8E-73B0-8B01-D830CDAA4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08DD98E-DE8C-67CB-AF15-6EE8D13FE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lose-up of a server network panel with lights and cables">
            <a:extLst>
              <a:ext uri="{FF2B5EF4-FFF2-40B4-BE49-F238E27FC236}">
                <a16:creationId xmlns:a16="http://schemas.microsoft.com/office/drawing/2014/main" id="{5B89867A-C64C-5B4E-F8C2-BA2C29FF19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51" r="-2" b="12852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2" name="Rectangle 5">
            <a:extLst>
              <a:ext uri="{FF2B5EF4-FFF2-40B4-BE49-F238E27FC236}">
                <a16:creationId xmlns:a16="http://schemas.microsoft.com/office/drawing/2014/main" id="{E9271BA1-BAD5-3386-71D6-23810D63D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1" y="1028700"/>
            <a:ext cx="4038600" cy="48006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D7FA32-8CE0-8310-0C1E-6C9108228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9" y="4550150"/>
            <a:ext cx="867485" cy="115439"/>
            <a:chOff x="8910933" y="1861308"/>
            <a:chExt cx="867485" cy="11543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F2153BB-7F8F-BFFE-DFEF-C6FE51BA7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8F447EA-0222-43BF-81DF-1D6FB5B3B5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02A4CE8-F734-7354-A41D-BAE637AF74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">
            <a:extLst>
              <a:ext uri="{FF2B5EF4-FFF2-40B4-BE49-F238E27FC236}">
                <a16:creationId xmlns:a16="http://schemas.microsoft.com/office/drawing/2014/main" id="{54C55483-FEC8-E81E-938D-40041A9A2C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6925" y="1398850"/>
            <a:ext cx="3282152" cy="2030150"/>
          </a:xfrm>
        </p:spPr>
        <p:txBody>
          <a:bodyPr>
            <a:normAutofit/>
          </a:bodyPr>
          <a:lstStyle/>
          <a:p>
            <a:r>
              <a:rPr lang="en-US" dirty="0"/>
              <a:t>Is it easy to write a video sink plugin </a:t>
            </a:r>
            <a:r>
              <a:rPr lang="en-US" sz="2800" dirty="0"/>
              <a:t>😋</a:t>
            </a:r>
            <a:r>
              <a:rPr lang="en-US" dirty="0"/>
              <a:t>?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595E5262-693D-95E1-ADD8-F9CE39A0BF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3537" y="3712101"/>
            <a:ext cx="3148928" cy="73254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sz="1700" dirty="0"/>
              <a:t>Attempts at proving that it’s easy to replace Nvidia’s closed source plugins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-Nikhil KRS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8993E9-E178-9A97-75D3-B2F626DA4A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3960"/>
          <a:stretch/>
        </p:blipFill>
        <p:spPr>
          <a:xfrm>
            <a:off x="5347826" y="747701"/>
            <a:ext cx="6843090" cy="53625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8B1D73-8783-0CA2-9177-3D3F389C4475}"/>
              </a:ext>
            </a:extLst>
          </p:cNvPr>
          <p:cNvSpPr/>
          <p:nvPr/>
        </p:nvSpPr>
        <p:spPr>
          <a:xfrm>
            <a:off x="11087100" y="3657600"/>
            <a:ext cx="978694" cy="357188"/>
          </a:xfrm>
          <a:custGeom>
            <a:avLst/>
            <a:gdLst>
              <a:gd name="connsiteX0" fmla="*/ 0 w 978694"/>
              <a:gd name="connsiteY0" fmla="*/ 0 h 357188"/>
              <a:gd name="connsiteX1" fmla="*/ 469773 w 978694"/>
              <a:gd name="connsiteY1" fmla="*/ 0 h 357188"/>
              <a:gd name="connsiteX2" fmla="*/ 978694 w 978694"/>
              <a:gd name="connsiteY2" fmla="*/ 0 h 357188"/>
              <a:gd name="connsiteX3" fmla="*/ 978694 w 978694"/>
              <a:gd name="connsiteY3" fmla="*/ 357188 h 357188"/>
              <a:gd name="connsiteX4" fmla="*/ 508921 w 978694"/>
              <a:gd name="connsiteY4" fmla="*/ 357188 h 357188"/>
              <a:gd name="connsiteX5" fmla="*/ 0 w 978694"/>
              <a:gd name="connsiteY5" fmla="*/ 357188 h 357188"/>
              <a:gd name="connsiteX6" fmla="*/ 0 w 978694"/>
              <a:gd name="connsiteY6" fmla="*/ 0 h 35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8694" h="357188" extrusionOk="0">
                <a:moveTo>
                  <a:pt x="0" y="0"/>
                </a:moveTo>
                <a:cubicBezTo>
                  <a:pt x="229616" y="2697"/>
                  <a:pt x="300561" y="-1062"/>
                  <a:pt x="469773" y="0"/>
                </a:cubicBezTo>
                <a:cubicBezTo>
                  <a:pt x="638985" y="1062"/>
                  <a:pt x="873833" y="21729"/>
                  <a:pt x="978694" y="0"/>
                </a:cubicBezTo>
                <a:cubicBezTo>
                  <a:pt x="994011" y="169300"/>
                  <a:pt x="975663" y="263740"/>
                  <a:pt x="978694" y="357188"/>
                </a:cubicBezTo>
                <a:cubicBezTo>
                  <a:pt x="821566" y="354501"/>
                  <a:pt x="665333" y="348934"/>
                  <a:pt x="508921" y="357188"/>
                </a:cubicBezTo>
                <a:cubicBezTo>
                  <a:pt x="352509" y="365442"/>
                  <a:pt x="227056" y="374601"/>
                  <a:pt x="0" y="357188"/>
                </a:cubicBezTo>
                <a:cubicBezTo>
                  <a:pt x="-3448" y="188336"/>
                  <a:pt x="8802" y="110920"/>
                  <a:pt x="0" y="0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1682566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4F1F6B-2EA6-B758-301D-2B7368811AD3}"/>
              </a:ext>
            </a:extLst>
          </p:cNvPr>
          <p:cNvSpPr txBox="1"/>
          <p:nvPr/>
        </p:nvSpPr>
        <p:spPr>
          <a:xfrm>
            <a:off x="11142464" y="4172313"/>
            <a:ext cx="9233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4000" dirty="0"/>
              <a:t>🤨</a:t>
            </a:r>
          </a:p>
        </p:txBody>
      </p:sp>
    </p:spTree>
    <p:extLst>
      <p:ext uri="{BB962C8B-B14F-4D97-AF65-F5344CB8AC3E}">
        <p14:creationId xmlns:p14="http://schemas.microsoft.com/office/powerpoint/2010/main" val="1858771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FE60C-A4E2-90D4-719E-CB14B7C15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/>
              <a:t>Why:</a:t>
            </a:r>
            <a:br>
              <a:rPr lang="en-IN" dirty="0"/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B242F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Simple IP Camera workflow (?):    Receive, and record videos on-demand without re-encoding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5258AE-1AF9-E1ED-2A9B-BDF3F53DF069}"/>
              </a:ext>
            </a:extLst>
          </p:cNvPr>
          <p:cNvSpPr/>
          <p:nvPr/>
        </p:nvSpPr>
        <p:spPr>
          <a:xfrm>
            <a:off x="1593056" y="2012389"/>
            <a:ext cx="10001250" cy="1123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06AD62-DCE8-F3ED-50B1-0CC83A478A52}"/>
              </a:ext>
            </a:extLst>
          </p:cNvPr>
          <p:cNvSpPr/>
          <p:nvPr/>
        </p:nvSpPr>
        <p:spPr>
          <a:xfrm>
            <a:off x="7815263" y="3105151"/>
            <a:ext cx="192882" cy="1174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045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FE60C-A4E2-90D4-719E-CB14B7C15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/>
              <a:t>Why:</a:t>
            </a:r>
            <a:br>
              <a:rPr lang="en-IN" dirty="0"/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B242F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Simple IP Camera workflow (?):    Receive, and record videos on-demand without re-encoding</a:t>
            </a:r>
          </a:p>
        </p:txBody>
      </p:sp>
      <p:pic>
        <p:nvPicPr>
          <p:cNvPr id="2052" name="Picture 4" descr="Smart Video Record Architecture">
            <a:extLst>
              <a:ext uri="{FF2B5EF4-FFF2-40B4-BE49-F238E27FC236}">
                <a16:creationId xmlns:a16="http://schemas.microsoft.com/office/drawing/2014/main" id="{EC00736A-2E5D-1CB7-F7FF-4285C55980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76" y="1970881"/>
            <a:ext cx="1223935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F5258AE-1AF9-E1ED-2A9B-BDF3F53DF069}"/>
              </a:ext>
            </a:extLst>
          </p:cNvPr>
          <p:cNvSpPr/>
          <p:nvPr/>
        </p:nvSpPr>
        <p:spPr>
          <a:xfrm>
            <a:off x="1593056" y="2012389"/>
            <a:ext cx="10001250" cy="1123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06AD62-DCE8-F3ED-50B1-0CC83A478A52}"/>
              </a:ext>
            </a:extLst>
          </p:cNvPr>
          <p:cNvSpPr/>
          <p:nvPr/>
        </p:nvSpPr>
        <p:spPr>
          <a:xfrm>
            <a:off x="7815263" y="3105151"/>
            <a:ext cx="192882" cy="1174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CD0611-277C-8A71-8A65-629D0F937225}"/>
              </a:ext>
            </a:extLst>
          </p:cNvPr>
          <p:cNvSpPr/>
          <p:nvPr/>
        </p:nvSpPr>
        <p:spPr>
          <a:xfrm>
            <a:off x="8756650" y="3259370"/>
            <a:ext cx="2406650" cy="722080"/>
          </a:xfrm>
          <a:prstGeom prst="rect">
            <a:avLst/>
          </a:prstGeom>
          <a:solidFill>
            <a:srgbClr val="A4A9A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 of your video pipeline</a:t>
            </a:r>
          </a:p>
        </p:txBody>
      </p:sp>
    </p:spTree>
    <p:extLst>
      <p:ext uri="{BB962C8B-B14F-4D97-AF65-F5344CB8AC3E}">
        <p14:creationId xmlns:p14="http://schemas.microsoft.com/office/powerpoint/2010/main" val="349458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FE60C-A4E2-90D4-719E-CB14B7C15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/>
              <a:t>Why:</a:t>
            </a:r>
            <a:br>
              <a:rPr lang="en-IN" dirty="0"/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B242F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Simple IP Camera workflow (?):    Receive, and record videos on-demand without re-encoding</a:t>
            </a:r>
          </a:p>
        </p:txBody>
      </p:sp>
      <p:pic>
        <p:nvPicPr>
          <p:cNvPr id="2052" name="Picture 4" descr="Smart Video Record Architecture">
            <a:extLst>
              <a:ext uri="{FF2B5EF4-FFF2-40B4-BE49-F238E27FC236}">
                <a16:creationId xmlns:a16="http://schemas.microsoft.com/office/drawing/2014/main" id="{EC00736A-2E5D-1CB7-F7FF-4285C55980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76" y="1970881"/>
            <a:ext cx="1223935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ogos &amp; Brand Guidelines | NVIDIA">
            <a:extLst>
              <a:ext uri="{FF2B5EF4-FFF2-40B4-BE49-F238E27FC236}">
                <a16:creationId xmlns:a16="http://schemas.microsoft.com/office/drawing/2014/main" id="{D060B676-5A3E-B067-FF79-8578C7254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21" r="69367" b="34821"/>
          <a:stretch/>
        </p:blipFill>
        <p:spPr bwMode="auto">
          <a:xfrm>
            <a:off x="2210028" y="4956855"/>
            <a:ext cx="522287" cy="48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260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FE60C-A4E2-90D4-719E-CB14B7C15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/>
              <a:t>Why:</a:t>
            </a:r>
            <a:br>
              <a:rPr lang="en-IN" dirty="0"/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B242F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Simple IP Camera workflow (?):    Receive, and record videos on-demand without re-encoding</a:t>
            </a:r>
          </a:p>
        </p:txBody>
      </p:sp>
      <p:pic>
        <p:nvPicPr>
          <p:cNvPr id="2052" name="Picture 4" descr="Smart Video Record Architecture">
            <a:extLst>
              <a:ext uri="{FF2B5EF4-FFF2-40B4-BE49-F238E27FC236}">
                <a16:creationId xmlns:a16="http://schemas.microsoft.com/office/drawing/2014/main" id="{EC00736A-2E5D-1CB7-F7FF-4285C55980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76" y="1970881"/>
            <a:ext cx="1223935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F5258AE-1AF9-E1ED-2A9B-BDF3F53DF069}"/>
              </a:ext>
            </a:extLst>
          </p:cNvPr>
          <p:cNvSpPr/>
          <p:nvPr/>
        </p:nvSpPr>
        <p:spPr>
          <a:xfrm>
            <a:off x="1593056" y="2012389"/>
            <a:ext cx="10001250" cy="1123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06AD62-DCE8-F3ED-50B1-0CC83A478A52}"/>
              </a:ext>
            </a:extLst>
          </p:cNvPr>
          <p:cNvSpPr/>
          <p:nvPr/>
        </p:nvSpPr>
        <p:spPr>
          <a:xfrm>
            <a:off x="7815263" y="3105151"/>
            <a:ext cx="192882" cy="1174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CD0611-277C-8A71-8A65-629D0F937225}"/>
              </a:ext>
            </a:extLst>
          </p:cNvPr>
          <p:cNvSpPr/>
          <p:nvPr/>
        </p:nvSpPr>
        <p:spPr>
          <a:xfrm>
            <a:off x="8756650" y="3259370"/>
            <a:ext cx="2406650" cy="722080"/>
          </a:xfrm>
          <a:prstGeom prst="rect">
            <a:avLst/>
          </a:prstGeom>
          <a:solidFill>
            <a:srgbClr val="A4A9A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 of your video pipeline</a:t>
            </a:r>
          </a:p>
        </p:txBody>
      </p:sp>
    </p:spTree>
    <p:extLst>
      <p:ext uri="{BB962C8B-B14F-4D97-AF65-F5344CB8AC3E}">
        <p14:creationId xmlns:p14="http://schemas.microsoft.com/office/powerpoint/2010/main" val="2370899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07271E9-21F4-400B-84B6-052EAFCFE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E3D78ED-34B7-4F8E-8377-994DCAD3C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9648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Forklift lifting a container in the yard">
            <a:extLst>
              <a:ext uri="{FF2B5EF4-FFF2-40B4-BE49-F238E27FC236}">
                <a16:creationId xmlns:a16="http://schemas.microsoft.com/office/drawing/2014/main" id="{95EB6BF5-5BFA-B386-A5AD-26F39B1358D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3000"/>
          </a:blip>
          <a:srcRect t="15587"/>
          <a:stretch/>
        </p:blipFill>
        <p:spPr>
          <a:xfrm>
            <a:off x="20" y="10"/>
            <a:ext cx="12191979" cy="6869638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736785" y="556989"/>
            <a:ext cx="8718430" cy="1288489"/>
          </a:xfr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Things to look out for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927100" y="2161902"/>
            <a:ext cx="10337800" cy="3652487"/>
          </a:xfr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10000"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Video buffers that start with p/b frame are going to result in a nonsensical video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Timestamps (PTS, DTS, </a:t>
            </a:r>
            <a:r>
              <a:rPr lang="en-US" dirty="0" err="1">
                <a:solidFill>
                  <a:schemeClr val="tx1"/>
                </a:solidFill>
              </a:rPr>
              <a:t>etc</a:t>
            </a:r>
            <a:r>
              <a:rPr lang="en-US" dirty="0">
                <a:solidFill>
                  <a:schemeClr val="tx1"/>
                </a:solidFill>
              </a:rPr>
              <a:t>) – if your source is an RTSP source, they’re likely going to be off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Codec &lt;&gt; Container compatibility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Building a pipeline for disk files vs networks: Lookout for pay/</a:t>
            </a:r>
            <a:r>
              <a:rPr lang="en-US" dirty="0" err="1">
                <a:solidFill>
                  <a:schemeClr val="tx1"/>
                </a:solidFill>
              </a:rPr>
              <a:t>depaying</a:t>
            </a:r>
            <a:r>
              <a:rPr lang="en-US" dirty="0">
                <a:solidFill>
                  <a:schemeClr val="tx1"/>
                </a:solidFill>
              </a:rPr>
              <a:t>, congestion/breakage handling, buffering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Always check for caps, negotiation and transfers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There’s a reason Nvidia (and everyone</a:t>
            </a:r>
            <a:r>
              <a:rPr lang="en-US" sz="2000" dirty="0"/>
              <a:t> 😋</a:t>
            </a:r>
            <a:r>
              <a:rPr lang="en-US" dirty="0">
                <a:solidFill>
                  <a:schemeClr val="tx1"/>
                </a:solidFill>
              </a:rPr>
              <a:t>) is able to derive continued value from its closed source offerings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1527245-C5C2-4BD3-8317-C4D6D7A10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5849932"/>
            <a:ext cx="867485" cy="115439"/>
            <a:chOff x="8910933" y="1861308"/>
            <a:chExt cx="867485" cy="11543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03BA463-C04F-4127-9100-1F376E519B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1FD6DA6-F7BC-4426-8465-928C4EC4A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9A28AE3-3C29-44E4-80A5-C2937F8E7A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616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AdornVTI">
  <a:themeElements>
    <a:clrScheme name="AnalogousFromRegularSeed_2SEEDS">
      <a:dk1>
        <a:srgbClr val="000000"/>
      </a:dk1>
      <a:lt1>
        <a:srgbClr val="FFFFFF"/>
      </a:lt1>
      <a:dk2>
        <a:srgbClr val="1B242F"/>
      </a:dk2>
      <a:lt2>
        <a:srgbClr val="F0F1F3"/>
      </a:lt2>
      <a:accent1>
        <a:srgbClr val="B59637"/>
      </a:accent1>
      <a:accent2>
        <a:srgbClr val="C77449"/>
      </a:accent2>
      <a:accent3>
        <a:srgbClr val="97A93E"/>
      </a:accent3>
      <a:accent4>
        <a:srgbClr val="378EB5"/>
      </a:accent4>
      <a:accent5>
        <a:srgbClr val="496BC7"/>
      </a:accent5>
      <a:accent6>
        <a:srgbClr val="5140B8"/>
      </a:accent6>
      <a:hlink>
        <a:srgbClr val="3F5EBF"/>
      </a:hlink>
      <a:folHlink>
        <a:srgbClr val="7F7F7F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224</Words>
  <Application>Microsoft Office PowerPoint</Application>
  <PresentationFormat>Widescreen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Bembo</vt:lpstr>
      <vt:lpstr>AdornVTI</vt:lpstr>
      <vt:lpstr>Is it easy to write a video sink plugin 😋?</vt:lpstr>
      <vt:lpstr>Is it easy to write a video sink plugin 😋?</vt:lpstr>
      <vt:lpstr>Is it easy to write a video sink plugin 😋?</vt:lpstr>
      <vt:lpstr>Why: Simple IP Camera workflow (?):    Receive, and record videos on-demand without re-encoding</vt:lpstr>
      <vt:lpstr>Why: Simple IP Camera workflow (?):    Receive, and record videos on-demand without re-encoding</vt:lpstr>
      <vt:lpstr>Why: Simple IP Camera workflow (?):    Receive, and record videos on-demand without re-encoding</vt:lpstr>
      <vt:lpstr>Why: Simple IP Camera workflow (?):    Receive, and record videos on-demand without re-encoding</vt:lpstr>
      <vt:lpstr>Things to look out for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it easy it is to write a video sink plugin 😋?</dc:title>
  <dc:creator>R S Nikhil Krishna</dc:creator>
  <cp:lastModifiedBy>RS Nikhil Krishna</cp:lastModifiedBy>
  <cp:revision>5</cp:revision>
  <dcterms:created xsi:type="dcterms:W3CDTF">2024-10-07T14:52:59Z</dcterms:created>
  <dcterms:modified xsi:type="dcterms:W3CDTF">2024-10-07T21:30:41Z</dcterms:modified>
</cp:coreProperties>
</file>