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3"/>
  </p:notesMasterIdLst>
  <p:sldIdLst>
    <p:sldId id="256" r:id="rId2"/>
    <p:sldId id="263" r:id="rId3"/>
    <p:sldId id="264" r:id="rId4"/>
    <p:sldId id="342" r:id="rId5"/>
    <p:sldId id="266" r:id="rId6"/>
    <p:sldId id="343" r:id="rId7"/>
    <p:sldId id="339" r:id="rId8"/>
    <p:sldId id="273" r:id="rId9"/>
    <p:sldId id="271" r:id="rId10"/>
    <p:sldId id="272" r:id="rId11"/>
    <p:sldId id="274" r:id="rId12"/>
    <p:sldId id="281" r:id="rId13"/>
    <p:sldId id="287" r:id="rId14"/>
    <p:sldId id="277" r:id="rId15"/>
    <p:sldId id="289" r:id="rId16"/>
    <p:sldId id="346" r:id="rId17"/>
    <p:sldId id="290" r:id="rId18"/>
    <p:sldId id="291" r:id="rId19"/>
    <p:sldId id="292" r:id="rId20"/>
    <p:sldId id="293" r:id="rId21"/>
    <p:sldId id="294" r:id="rId22"/>
    <p:sldId id="298" r:id="rId23"/>
    <p:sldId id="340" r:id="rId24"/>
    <p:sldId id="299" r:id="rId25"/>
    <p:sldId id="347" r:id="rId26"/>
    <p:sldId id="301" r:id="rId27"/>
    <p:sldId id="302" r:id="rId28"/>
    <p:sldId id="303" r:id="rId29"/>
    <p:sldId id="304" r:id="rId30"/>
    <p:sldId id="305" r:id="rId31"/>
    <p:sldId id="309" r:id="rId32"/>
    <p:sldId id="310" r:id="rId33"/>
    <p:sldId id="311" r:id="rId34"/>
    <p:sldId id="317" r:id="rId35"/>
    <p:sldId id="319" r:id="rId36"/>
    <p:sldId id="321" r:id="rId37"/>
    <p:sldId id="322" r:id="rId38"/>
    <p:sldId id="320" r:id="rId39"/>
    <p:sldId id="323" r:id="rId40"/>
    <p:sldId id="312" r:id="rId41"/>
    <p:sldId id="313" r:id="rId42"/>
    <p:sldId id="314" r:id="rId43"/>
    <p:sldId id="315" r:id="rId44"/>
    <p:sldId id="316" r:id="rId45"/>
    <p:sldId id="324" r:id="rId46"/>
    <p:sldId id="307" r:id="rId47"/>
    <p:sldId id="348" r:id="rId48"/>
    <p:sldId id="349" r:id="rId49"/>
    <p:sldId id="328" r:id="rId50"/>
    <p:sldId id="330" r:id="rId51"/>
    <p:sldId id="331" r:id="rId52"/>
    <p:sldId id="332" r:id="rId53"/>
    <p:sldId id="334" r:id="rId54"/>
    <p:sldId id="335" r:id="rId55"/>
    <p:sldId id="336" r:id="rId56"/>
    <p:sldId id="350" r:id="rId57"/>
    <p:sldId id="352" r:id="rId58"/>
    <p:sldId id="351" r:id="rId59"/>
    <p:sldId id="353" r:id="rId60"/>
    <p:sldId id="354" r:id="rId61"/>
    <p:sldId id="355"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ry Shatz" initials="YS" lastIdx="1" clrIdx="0">
    <p:extLst>
      <p:ext uri="{19B8F6BF-5375-455C-9EA6-DF929625EA0E}">
        <p15:presenceInfo xmlns:p15="http://schemas.microsoft.com/office/powerpoint/2012/main" userId="1c22603faabc6ec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38" autoAdjust="0"/>
    <p:restoredTop sz="67130" autoAdjust="0"/>
  </p:normalViewPr>
  <p:slideViewPr>
    <p:cSldViewPr snapToGrid="0">
      <p:cViewPr varScale="1">
        <p:scale>
          <a:sx n="57" d="100"/>
          <a:sy n="57" d="100"/>
        </p:scale>
        <p:origin x="1690" y="53"/>
      </p:cViewPr>
      <p:guideLst/>
    </p:cSldViewPr>
  </p:slideViewPr>
  <p:outlineViewPr>
    <p:cViewPr>
      <p:scale>
        <a:sx n="33" d="100"/>
        <a:sy n="33" d="100"/>
      </p:scale>
      <p:origin x="0" y="0"/>
    </p:cViewPr>
  </p:outlineViewPr>
  <p:notesTextViewPr>
    <p:cViewPr>
      <p:scale>
        <a:sx n="1" d="1"/>
        <a:sy n="1" d="1"/>
      </p:scale>
      <p:origin x="0" y="-893"/>
    </p:cViewPr>
  </p:notesTextViewPr>
  <p:sorterViewPr>
    <p:cViewPr>
      <p:scale>
        <a:sx n="100" d="100"/>
        <a:sy n="100" d="100"/>
      </p:scale>
      <p:origin x="0" y="0"/>
    </p:cViewPr>
  </p:sorterViewPr>
  <p:notesViewPr>
    <p:cSldViewPr snapToGrid="0">
      <p:cViewPr varScale="1">
        <p:scale>
          <a:sx n="65" d="100"/>
          <a:sy n="65" d="100"/>
        </p:scale>
        <p:origin x="3154" y="3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EE441A-8E22-4FA0-80EC-64F23F0B198B}" type="datetimeFigureOut">
              <a:rPr lang="lv-LV" smtClean="0"/>
              <a:t>07.10.2024</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B972C7-CEF8-4155-87EB-1B034C3EA653}" type="slidenum">
              <a:rPr lang="lv-LV" smtClean="0"/>
              <a:t>‹#›</a:t>
            </a:fld>
            <a:endParaRPr lang="lv-LV"/>
          </a:p>
        </p:txBody>
      </p:sp>
    </p:spTree>
    <p:extLst>
      <p:ext uri="{BB962C8B-B14F-4D97-AF65-F5344CB8AC3E}">
        <p14:creationId xmlns:p14="http://schemas.microsoft.com/office/powerpoint/2010/main" val="3395465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 my name is Jurijs </a:t>
            </a:r>
            <a:r>
              <a:rPr lang="en-GB" dirty="0" err="1"/>
              <a:t>Satcs</a:t>
            </a:r>
            <a:r>
              <a:rPr lang="en-GB" dirty="0"/>
              <a:t> from company called </a:t>
            </a:r>
            <a:r>
              <a:rPr lang="en-GB" dirty="0" err="1"/>
              <a:t>Veset</a:t>
            </a:r>
            <a:r>
              <a:rPr lang="en-GB" dirty="0"/>
              <a:t>. Thank you etc</a:t>
            </a:r>
          </a:p>
          <a:p>
            <a:r>
              <a:rPr lang="en-GB" dirty="0"/>
              <a:t>We are developing a streaming application for TV channels and I am going to share our experience</a:t>
            </a:r>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1</a:t>
            </a:fld>
            <a:endParaRPr lang="lv-LV"/>
          </a:p>
        </p:txBody>
      </p:sp>
    </p:spTree>
    <p:extLst>
      <p:ext uri="{BB962C8B-B14F-4D97-AF65-F5344CB8AC3E}">
        <p14:creationId xmlns:p14="http://schemas.microsoft.com/office/powerpoint/2010/main" val="2757961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10</a:t>
            </a:fld>
            <a:endParaRPr lang="lv-LV"/>
          </a:p>
        </p:txBody>
      </p:sp>
    </p:spTree>
    <p:extLst>
      <p:ext uri="{BB962C8B-B14F-4D97-AF65-F5344CB8AC3E}">
        <p14:creationId xmlns:p14="http://schemas.microsoft.com/office/powerpoint/2010/main" val="2955944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this is a very simplified picture.</a:t>
            </a:r>
          </a:p>
          <a:p>
            <a:endParaRPr lang="en-GB" dirty="0"/>
          </a:p>
          <a:p>
            <a:r>
              <a:rPr lang="en-GB" dirty="0"/>
              <a:t>At the heart are schedulers. We have as many schedulers as we have elementary streams. One for video, one for every audio track and one for every subtitle track</a:t>
            </a:r>
          </a:p>
          <a:p>
            <a:endParaRPr lang="en-GB" dirty="0"/>
          </a:p>
          <a:p>
            <a:r>
              <a:rPr lang="en-GB" dirty="0"/>
              <a:t>Source bins on the left. We create are destroy them as we go. Each source bin has as many source pads as elementary streams. If some source does not have for example audio or subtitles it sends a stream with gaps or silence.</a:t>
            </a:r>
          </a:p>
          <a:p>
            <a:endParaRPr lang="en-GB" dirty="0"/>
          </a:p>
          <a:p>
            <a:r>
              <a:rPr lang="en-GB" dirty="0"/>
              <a:t>The black one is a special case – this is what we play when we have nothing to play. File not found, live stream ended, or user forgot to send a playlist.</a:t>
            </a:r>
          </a:p>
          <a:p>
            <a:endParaRPr lang="en-GB" dirty="0"/>
          </a:p>
          <a:p>
            <a:r>
              <a:rPr lang="en-GB" dirty="0"/>
              <a:t>Source can be file-based or live, For live streams we support RTP, RTP FEC. with Error control, RTMP, SRT, HLS, JPEG-XS. </a:t>
            </a:r>
          </a:p>
          <a:p>
            <a:endParaRPr lang="en-GB" dirty="0"/>
          </a:p>
          <a:p>
            <a:r>
              <a:rPr lang="en-GB" dirty="0"/>
              <a:t>Then we pre-process these streams. In case of video, this is where we convert them all to the same resolution and framerate.</a:t>
            </a:r>
          </a:p>
          <a:p>
            <a:endParaRPr lang="en-GB" dirty="0"/>
          </a:p>
          <a:p>
            <a:r>
              <a:rPr lang="en-GB" dirty="0"/>
              <a:t>Then we overlay graphics and audio effects such as voiceovers and fadeouts.</a:t>
            </a:r>
          </a:p>
          <a:p>
            <a:endParaRPr lang="en-GB" dirty="0"/>
          </a:p>
          <a:p>
            <a:r>
              <a:rPr lang="en-GB" dirty="0"/>
              <a:t>Then we are ready to encode. Except that we might need another conversion to a new resolution and framerate and format because all our multiple outputs have different requirements</a:t>
            </a:r>
          </a:p>
          <a:p>
            <a:endParaRPr lang="en-GB" dirty="0"/>
          </a:p>
          <a:p>
            <a:r>
              <a:rPr lang="en-GB" dirty="0"/>
              <a:t>Finally it all comes together in </a:t>
            </a:r>
            <a:r>
              <a:rPr lang="en-GB" dirty="0" err="1"/>
              <a:t>muxer</a:t>
            </a:r>
            <a:endParaRPr lang="en-GB" dirty="0"/>
          </a:p>
          <a:p>
            <a:endParaRPr lang="en-GB" dirty="0"/>
          </a:p>
          <a:p>
            <a:r>
              <a:rPr lang="en-GB" dirty="0"/>
              <a:t>Since there’s  a lot of element the rest of the </a:t>
            </a:r>
            <a:r>
              <a:rPr lang="en-GB" dirty="0" err="1"/>
              <a:t>pres</a:t>
            </a:r>
            <a:r>
              <a:rPr lang="en-GB" dirty="0"/>
              <a:t> is going to be chaotic – just some things that we spent a lot of </a:t>
            </a:r>
            <a:r>
              <a:rPr lang="en-GB"/>
              <a:t>time on</a:t>
            </a:r>
            <a:endParaRPr lang="en-GB" dirty="0"/>
          </a:p>
        </p:txBody>
      </p:sp>
      <p:sp>
        <p:nvSpPr>
          <p:cNvPr id="4" name="Slide Number Placeholder 3"/>
          <p:cNvSpPr>
            <a:spLocks noGrp="1"/>
          </p:cNvSpPr>
          <p:nvPr>
            <p:ph type="sldNum" sz="quarter" idx="5"/>
          </p:nvPr>
        </p:nvSpPr>
        <p:spPr/>
        <p:txBody>
          <a:bodyPr/>
          <a:lstStyle/>
          <a:p>
            <a:fld id="{EDB972C7-CEF8-4155-87EB-1B034C3EA653}" type="slidenum">
              <a:rPr lang="lv-LV" smtClean="0"/>
              <a:t>11</a:t>
            </a:fld>
            <a:endParaRPr lang="lv-LV"/>
          </a:p>
        </p:txBody>
      </p:sp>
    </p:spTree>
    <p:extLst>
      <p:ext uri="{BB962C8B-B14F-4D97-AF65-F5344CB8AC3E}">
        <p14:creationId xmlns:p14="http://schemas.microsoft.com/office/powerpoint/2010/main" val="3550336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first challenge was – how do we play 24/7? It seems that there’s a standard element for that, called </a:t>
            </a:r>
            <a:r>
              <a:rPr lang="en-GB" dirty="0" err="1"/>
              <a:t>concat</a:t>
            </a:r>
            <a:r>
              <a:rPr lang="en-GB" dirty="0"/>
              <a:t>. It forwards buffers from an active pad, and when it receives EOS, it switches to the next one: like this</a:t>
            </a:r>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12</a:t>
            </a:fld>
            <a:endParaRPr lang="lv-LV"/>
          </a:p>
        </p:txBody>
      </p:sp>
    </p:spTree>
    <p:extLst>
      <p:ext uri="{BB962C8B-B14F-4D97-AF65-F5344CB8AC3E}">
        <p14:creationId xmlns:p14="http://schemas.microsoft.com/office/powerpoint/2010/main" val="542828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a:t>
            </a:r>
            <a:r>
              <a:rPr lang="en-GB" dirty="0" err="1"/>
              <a:t>concat</a:t>
            </a:r>
            <a:r>
              <a:rPr lang="en-GB" dirty="0"/>
              <a:t> forwards the stream from the second source and we can disconnect the first one. It seems that if we create one </a:t>
            </a:r>
            <a:r>
              <a:rPr lang="en-GB" dirty="0" err="1"/>
              <a:t>concat</a:t>
            </a:r>
            <a:r>
              <a:rPr lang="en-GB" dirty="0"/>
              <a:t> for each elementary stream, it should satisfy our requirements</a:t>
            </a:r>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13</a:t>
            </a:fld>
            <a:endParaRPr lang="lv-LV"/>
          </a:p>
        </p:txBody>
      </p:sp>
    </p:spTree>
    <p:extLst>
      <p:ext uri="{BB962C8B-B14F-4D97-AF65-F5344CB8AC3E}">
        <p14:creationId xmlns:p14="http://schemas.microsoft.com/office/powerpoint/2010/main" val="22306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did not work for us.</a:t>
            </a:r>
          </a:p>
          <a:p>
            <a:endParaRPr lang="en-GB" dirty="0"/>
          </a:p>
          <a:p>
            <a:r>
              <a:rPr lang="en-GB" dirty="0"/>
              <a:t>The simplest example where it goes wrong is when one stream is a bit shorter from another. The shorter one switches earlier and now we have audio out of sync. I am sure there was a clever way to make it work but instead we rolled our own. </a:t>
            </a:r>
          </a:p>
          <a:p>
            <a:endParaRPr lang="en-GB" dirty="0"/>
          </a:p>
          <a:p>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14</a:t>
            </a:fld>
            <a:endParaRPr lang="lv-LV"/>
          </a:p>
        </p:txBody>
      </p:sp>
    </p:spTree>
    <p:extLst>
      <p:ext uri="{BB962C8B-B14F-4D97-AF65-F5344CB8AC3E}">
        <p14:creationId xmlns:p14="http://schemas.microsoft.com/office/powerpoint/2010/main" val="2749179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a:t>
            </a:r>
            <a:r>
              <a:rPr lang="en-GB" dirty="0" err="1"/>
              <a:t>concat</a:t>
            </a:r>
            <a:r>
              <a:rPr lang="en-GB" dirty="0"/>
              <a:t> replacement is called </a:t>
            </a:r>
            <a:r>
              <a:rPr lang="en-GB" dirty="0" err="1"/>
              <a:t>nscheduler</a:t>
            </a:r>
            <a:r>
              <a:rPr lang="en-GB" dirty="0"/>
              <a:t>, where N stands for Nimbus. On the source pad it sends buffers with ever increasing timestamp, all in one endless segment.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has multiple sinks, and we start by connecting a special input called “black” to one of the sinks. It’s basically </a:t>
            </a:r>
            <a:r>
              <a:rPr lang="en-GB" dirty="0" err="1"/>
              <a:t>videotestsrc</a:t>
            </a:r>
            <a:r>
              <a:rPr lang="en-GB" dirty="0"/>
              <a:t> or </a:t>
            </a:r>
            <a:r>
              <a:rPr lang="en-GB" dirty="0" err="1"/>
              <a:t>audiotestsrc</a:t>
            </a:r>
            <a:r>
              <a:rPr lang="en-GB" dirty="0"/>
              <a:t>, we play it when we have nothing to play. </a:t>
            </a:r>
          </a:p>
        </p:txBody>
      </p:sp>
      <p:sp>
        <p:nvSpPr>
          <p:cNvPr id="4" name="Slide Number Placeholder 3"/>
          <p:cNvSpPr>
            <a:spLocks noGrp="1"/>
          </p:cNvSpPr>
          <p:nvPr>
            <p:ph type="sldNum" sz="quarter" idx="5"/>
          </p:nvPr>
        </p:nvSpPr>
        <p:spPr/>
        <p:txBody>
          <a:bodyPr/>
          <a:lstStyle/>
          <a:p>
            <a:fld id="{EDB972C7-CEF8-4155-87EB-1B034C3EA653}" type="slidenum">
              <a:rPr lang="lv-LV" smtClean="0"/>
              <a:t>15</a:t>
            </a:fld>
            <a:endParaRPr lang="lv-LV"/>
          </a:p>
        </p:txBody>
      </p:sp>
    </p:spTree>
    <p:extLst>
      <p:ext uri="{BB962C8B-B14F-4D97-AF65-F5344CB8AC3E}">
        <p14:creationId xmlns:p14="http://schemas.microsoft.com/office/powerpoint/2010/main" val="1986321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Then, when it has been running for a few seconds, we can initialize our conversion between clock time and PTS. We always have at least one synchronized sink element, so we take current clock time and subtract current PTS on that sink. From now on we can convert clock times to PTS. </a:t>
            </a:r>
          </a:p>
        </p:txBody>
      </p:sp>
      <p:sp>
        <p:nvSpPr>
          <p:cNvPr id="4" name="Slide Number Placeholder 3"/>
          <p:cNvSpPr>
            <a:spLocks noGrp="1"/>
          </p:cNvSpPr>
          <p:nvPr>
            <p:ph type="sldNum" sz="quarter" idx="5"/>
          </p:nvPr>
        </p:nvSpPr>
        <p:spPr/>
        <p:txBody>
          <a:bodyPr/>
          <a:lstStyle/>
          <a:p>
            <a:fld id="{EDB972C7-CEF8-4155-87EB-1B034C3EA653}" type="slidenum">
              <a:rPr lang="lv-LV" smtClean="0"/>
              <a:t>16</a:t>
            </a:fld>
            <a:endParaRPr lang="lv-LV"/>
          </a:p>
        </p:txBody>
      </p:sp>
    </p:spTree>
    <p:extLst>
      <p:ext uri="{BB962C8B-B14F-4D97-AF65-F5344CB8AC3E}">
        <p14:creationId xmlns:p14="http://schemas.microsoft.com/office/powerpoint/2010/main" val="2407740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then we can create and link more sink pads. Each one has additional properties, the main two are start and end PTS.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Now, in this example, let’s say we have to play a commercial for 5 minutes starting at PTS of 100s. And then we have a one minute commercial break.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after we’ve forwarded these 100s from the black </a:t>
            </a:r>
            <a:r>
              <a:rPr lang="en-GB" dirty="0" err="1"/>
              <a:t>strean</a:t>
            </a:r>
            <a:r>
              <a:rPr lang="en-GB" dirty="0"/>
              <a:t>, we know the news must start playing. So we block the first </a:t>
            </a:r>
            <a:r>
              <a:rPr lang="en-GB" dirty="0" err="1"/>
              <a:t>sinkpad</a:t>
            </a:r>
            <a:r>
              <a:rPr lang="en-GB" dirty="0"/>
              <a:t> and start forwarding the second.</a:t>
            </a:r>
            <a:endParaRPr lang="lv-LV" dirty="0"/>
          </a:p>
          <a:p>
            <a:endParaRPr lang="en-GB" dirty="0"/>
          </a:p>
          <a:p>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17</a:t>
            </a:fld>
            <a:endParaRPr lang="lv-LV"/>
          </a:p>
        </p:txBody>
      </p:sp>
    </p:spTree>
    <p:extLst>
      <p:ext uri="{BB962C8B-B14F-4D97-AF65-F5344CB8AC3E}">
        <p14:creationId xmlns:p14="http://schemas.microsoft.com/office/powerpoint/2010/main" val="4024314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we switch to some stream we have to do two things.</a:t>
            </a:r>
          </a:p>
          <a:p>
            <a:endParaRPr lang="en-GB" dirty="0"/>
          </a:p>
          <a:p>
            <a:r>
              <a:rPr lang="en-GB" dirty="0"/>
              <a:t>First, its start PTS also becomes our PTS offset. We increments each incoming buffer’s PTS by that value, so that on the </a:t>
            </a:r>
            <a:r>
              <a:rPr lang="en-GB" dirty="0" err="1"/>
              <a:t>src</a:t>
            </a:r>
            <a:r>
              <a:rPr lang="en-GB" dirty="0"/>
              <a:t> pad timestamps are increasing. </a:t>
            </a:r>
          </a:p>
          <a:p>
            <a:endParaRPr lang="en-GB" dirty="0"/>
          </a:p>
          <a:p>
            <a:r>
              <a:rPr lang="en-GB" dirty="0"/>
              <a:t>And other thing is –we has to forward its caps, otherwise downstream doesn’t know how to handle these buffers</a:t>
            </a:r>
          </a:p>
          <a:p>
            <a:endParaRPr lang="en-GB" dirty="0"/>
          </a:p>
        </p:txBody>
      </p:sp>
      <p:sp>
        <p:nvSpPr>
          <p:cNvPr id="4" name="Slide Number Placeholder 3"/>
          <p:cNvSpPr>
            <a:spLocks noGrp="1"/>
          </p:cNvSpPr>
          <p:nvPr>
            <p:ph type="sldNum" sz="quarter" idx="5"/>
          </p:nvPr>
        </p:nvSpPr>
        <p:spPr/>
        <p:txBody>
          <a:bodyPr/>
          <a:lstStyle/>
          <a:p>
            <a:fld id="{EDB972C7-CEF8-4155-87EB-1B034C3EA653}" type="slidenum">
              <a:rPr lang="lv-LV" smtClean="0"/>
              <a:t>18</a:t>
            </a:fld>
            <a:endParaRPr lang="lv-LV"/>
          </a:p>
        </p:txBody>
      </p:sp>
    </p:spTree>
    <p:extLst>
      <p:ext uri="{BB962C8B-B14F-4D97-AF65-F5344CB8AC3E}">
        <p14:creationId xmlns:p14="http://schemas.microsoft.com/office/powerpoint/2010/main" val="21058875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what if a stream is too short? Here we see that news was supposed to play for 300s but only played for 299, and we got an End of stream. We are supposed to switch to the commercial in half a second. We can’t do it too early or audio goes out of sync with video.</a:t>
            </a:r>
          </a:p>
          <a:p>
            <a:endParaRPr lang="en-GB" dirty="0"/>
          </a:p>
          <a:p>
            <a:r>
              <a:rPr lang="en-GB" dirty="0"/>
              <a:t>We do this:</a:t>
            </a:r>
          </a:p>
        </p:txBody>
      </p:sp>
      <p:sp>
        <p:nvSpPr>
          <p:cNvPr id="4" name="Slide Number Placeholder 3"/>
          <p:cNvSpPr>
            <a:spLocks noGrp="1"/>
          </p:cNvSpPr>
          <p:nvPr>
            <p:ph type="sldNum" sz="quarter" idx="5"/>
          </p:nvPr>
        </p:nvSpPr>
        <p:spPr/>
        <p:txBody>
          <a:bodyPr/>
          <a:lstStyle/>
          <a:p>
            <a:fld id="{EDB972C7-CEF8-4155-87EB-1B034C3EA653}" type="slidenum">
              <a:rPr lang="lv-LV" smtClean="0"/>
              <a:t>19</a:t>
            </a:fld>
            <a:endParaRPr lang="lv-LV"/>
          </a:p>
        </p:txBody>
      </p:sp>
    </p:spTree>
    <p:extLst>
      <p:ext uri="{BB962C8B-B14F-4D97-AF65-F5344CB8AC3E}">
        <p14:creationId xmlns:p14="http://schemas.microsoft.com/office/powerpoint/2010/main" val="2005415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we discuss </a:t>
            </a:r>
            <a:r>
              <a:rPr lang="en-GB" dirty="0" err="1"/>
              <a:t>gstreamer</a:t>
            </a:r>
            <a:r>
              <a:rPr lang="en-GB" dirty="0"/>
              <a:t> stuff, some background. Now, what is a TV channel. It has a bunch of equipment like this. These boxes are very powerful – each one can encode, decode and mix, in short every box does what a </a:t>
            </a:r>
            <a:r>
              <a:rPr lang="en-GB" dirty="0" err="1"/>
              <a:t>gstreamer</a:t>
            </a:r>
            <a:r>
              <a:rPr lang="en-GB" dirty="0"/>
              <a:t> plugin can do, so this was ready for disruption. </a:t>
            </a:r>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2</a:t>
            </a:fld>
            <a:endParaRPr lang="lv-LV"/>
          </a:p>
        </p:txBody>
      </p:sp>
    </p:spTree>
    <p:extLst>
      <p:ext uri="{BB962C8B-B14F-4D97-AF65-F5344CB8AC3E}">
        <p14:creationId xmlns:p14="http://schemas.microsoft.com/office/powerpoint/2010/main" val="3336787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temporarily switch to our black, forward this missing second worth of data from there, and disconnect the sink pad we do not need anymore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Of course if this gap is significant, after we switch to black, application is going to handle it and link another input playing some emergency content.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20</a:t>
            </a:fld>
            <a:endParaRPr lang="lv-LV"/>
          </a:p>
        </p:txBody>
      </p:sp>
    </p:spTree>
    <p:extLst>
      <p:ext uri="{BB962C8B-B14F-4D97-AF65-F5344CB8AC3E}">
        <p14:creationId xmlns:p14="http://schemas.microsoft.com/office/powerpoint/2010/main" val="4494939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finally we reached start PTS for the ad and we can show it</a:t>
            </a:r>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21</a:t>
            </a:fld>
            <a:endParaRPr lang="lv-LV"/>
          </a:p>
        </p:txBody>
      </p:sp>
    </p:spTree>
    <p:extLst>
      <p:ext uri="{BB962C8B-B14F-4D97-AF65-F5344CB8AC3E}">
        <p14:creationId xmlns:p14="http://schemas.microsoft.com/office/powerpoint/2010/main" val="3580213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Next interesting topic is graphics. Here’s graphic UI. There’s a list of objects on the left, user can drag and drop and set their properties. Then they are added to playlist.</a:t>
            </a:r>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22</a:t>
            </a:fld>
            <a:endParaRPr lang="lv-LV"/>
          </a:p>
        </p:txBody>
      </p:sp>
    </p:spTree>
    <p:extLst>
      <p:ext uri="{BB962C8B-B14F-4D97-AF65-F5344CB8AC3E}">
        <p14:creationId xmlns:p14="http://schemas.microsoft.com/office/powerpoint/2010/main" val="2151056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Graphics can be text or static images or videos, or HTML5. </a:t>
            </a:r>
          </a:p>
          <a:p>
            <a:endParaRPr lang="en-GB" dirty="0"/>
          </a:p>
          <a:p>
            <a:r>
              <a:rPr lang="en-GB" dirty="0"/>
              <a:t>HTML5 objects are important because this is what professional design tools output. Designer prepares some complex graphics with transitions and we need to render these in the browser and overlay on top of the main video. </a:t>
            </a:r>
          </a:p>
          <a:p>
            <a:endParaRPr lang="en-GB" dirty="0"/>
          </a:p>
          <a:p>
            <a:r>
              <a:rPr lang="en-GB" dirty="0"/>
              <a:t>L-shaped graphics is also a big deal for some channels. You’ve seen it – this is when the main picture gets reduced and you see various bells and whistles around.</a:t>
            </a:r>
            <a:endParaRPr lang="lv-LV"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implement some simple animations, such as fade-in and fade-out, if user needs something more advanced they use HTML5</a:t>
            </a:r>
          </a:p>
          <a:p>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23</a:t>
            </a:fld>
            <a:endParaRPr lang="lv-LV"/>
          </a:p>
        </p:txBody>
      </p:sp>
    </p:spTree>
    <p:extLst>
      <p:ext uri="{BB962C8B-B14F-4D97-AF65-F5344CB8AC3E}">
        <p14:creationId xmlns:p14="http://schemas.microsoft.com/office/powerpoint/2010/main" val="10974481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our graphic before overlaying any graphics.</a:t>
            </a:r>
          </a:p>
          <a:p>
            <a:endParaRPr lang="en-GB" dirty="0"/>
          </a:p>
          <a:p>
            <a:r>
              <a:rPr lang="en-GB" dirty="0"/>
              <a:t>We have to convert our main stream to one of the </a:t>
            </a:r>
            <a:r>
              <a:rPr lang="en-GB" dirty="0" err="1"/>
              <a:t>color</a:t>
            </a:r>
            <a:r>
              <a:rPr lang="en-GB" dirty="0"/>
              <a:t> schemes that supports transparency and that compositor supports, in this case ARGB. And we scale it to the dimensions of our largest output. So if one is 4K and one is HD, graphics works at 4K, and downstream we split it and downscale one of the streams.</a:t>
            </a:r>
          </a:p>
          <a:p>
            <a:endParaRPr lang="en-GB" dirty="0"/>
          </a:p>
          <a:p>
            <a:r>
              <a:rPr lang="en-GB" dirty="0"/>
              <a:t>Likewise if outputs have different framerates, we </a:t>
            </a:r>
            <a:r>
              <a:rPr lang="en-GB" dirty="0" err="1"/>
              <a:t>videorate</a:t>
            </a:r>
            <a:r>
              <a:rPr lang="en-GB" dirty="0"/>
              <a:t> to the highest.</a:t>
            </a:r>
          </a:p>
        </p:txBody>
      </p:sp>
      <p:sp>
        <p:nvSpPr>
          <p:cNvPr id="4" name="Slide Number Placeholder 3"/>
          <p:cNvSpPr>
            <a:spLocks noGrp="1"/>
          </p:cNvSpPr>
          <p:nvPr>
            <p:ph type="sldNum" sz="quarter" idx="5"/>
          </p:nvPr>
        </p:nvSpPr>
        <p:spPr/>
        <p:txBody>
          <a:bodyPr/>
          <a:lstStyle/>
          <a:p>
            <a:fld id="{EDB972C7-CEF8-4155-87EB-1B034C3EA653}" type="slidenum">
              <a:rPr lang="lv-LV" smtClean="0"/>
              <a:t>24</a:t>
            </a:fld>
            <a:endParaRPr lang="lv-LV"/>
          </a:p>
        </p:txBody>
      </p:sp>
    </p:spTree>
    <p:extLst>
      <p:ext uri="{BB962C8B-B14F-4D97-AF65-F5344CB8AC3E}">
        <p14:creationId xmlns:p14="http://schemas.microsoft.com/office/powerpoint/2010/main" val="33663703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this is a static image overlay. </a:t>
            </a:r>
          </a:p>
          <a:p>
            <a:endParaRPr lang="en-GB" dirty="0"/>
          </a:p>
          <a:p>
            <a:r>
              <a:rPr lang="en-GB" dirty="0"/>
              <a:t>Read it from the file, scale to appropriate size. If it has a wrong aspect ratio we use plugin called </a:t>
            </a:r>
            <a:r>
              <a:rPr lang="en-GB" dirty="0" err="1"/>
              <a:t>videobox</a:t>
            </a:r>
            <a:r>
              <a:rPr lang="en-GB" dirty="0"/>
              <a:t> to add margins. And then use plugin </a:t>
            </a:r>
            <a:r>
              <a:rPr lang="en-GB" dirty="0" err="1"/>
              <a:t>imagefreeze</a:t>
            </a:r>
            <a:r>
              <a:rPr lang="en-GB" dirty="0"/>
              <a:t> to convert one image to a stream of frames. All standard plugins. </a:t>
            </a:r>
          </a:p>
          <a:p>
            <a:endParaRPr lang="en-GB" dirty="0"/>
          </a:p>
          <a:p>
            <a:r>
              <a:rPr lang="en-GB" dirty="0"/>
              <a:t>We link this to compositor, and set properties on this sink pad , x, y and z-order and so on. To make it play starting at a certain point we set pad offset to the appropriate value, so that the first buffer generated by image already has correct PTS.</a:t>
            </a:r>
          </a:p>
        </p:txBody>
      </p:sp>
      <p:sp>
        <p:nvSpPr>
          <p:cNvPr id="4" name="Slide Number Placeholder 3"/>
          <p:cNvSpPr>
            <a:spLocks noGrp="1"/>
          </p:cNvSpPr>
          <p:nvPr>
            <p:ph type="sldNum" sz="quarter" idx="5"/>
          </p:nvPr>
        </p:nvSpPr>
        <p:spPr/>
        <p:txBody>
          <a:bodyPr/>
          <a:lstStyle/>
          <a:p>
            <a:fld id="{EDB972C7-CEF8-4155-87EB-1B034C3EA653}" type="slidenum">
              <a:rPr lang="lv-LV" smtClean="0"/>
              <a:t>25</a:t>
            </a:fld>
            <a:endParaRPr lang="lv-LV"/>
          </a:p>
        </p:txBody>
      </p:sp>
    </p:spTree>
    <p:extLst>
      <p:ext uri="{BB962C8B-B14F-4D97-AF65-F5344CB8AC3E}">
        <p14:creationId xmlns:p14="http://schemas.microsoft.com/office/powerpoint/2010/main" val="2986939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Overlaying a movie is pretty similar, except that we put source and </a:t>
            </a:r>
            <a:r>
              <a:rPr lang="en-GB" dirty="0" err="1"/>
              <a:t>decodebin</a:t>
            </a:r>
            <a:r>
              <a:rPr lang="en-GB" dirty="0"/>
              <a:t> into a separate process connected with shared memory, I’ll talk about it later.</a:t>
            </a:r>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26</a:t>
            </a:fld>
            <a:endParaRPr lang="lv-LV"/>
          </a:p>
        </p:txBody>
      </p:sp>
    </p:spTree>
    <p:extLst>
      <p:ext uri="{BB962C8B-B14F-4D97-AF65-F5344CB8AC3E}">
        <p14:creationId xmlns:p14="http://schemas.microsoft.com/office/powerpoint/2010/main" val="3863810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Overlaying an HTML5 is similar to a movie, except that you need chrome engine. There’s a standard plugin called </a:t>
            </a:r>
            <a:r>
              <a:rPr lang="en-GB" dirty="0" err="1"/>
              <a:t>cefsrc</a:t>
            </a:r>
            <a:r>
              <a:rPr lang="en-GB" dirty="0"/>
              <a:t> for that. And of course you need way better error handling in this case </a:t>
            </a:r>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27</a:t>
            </a:fld>
            <a:endParaRPr lang="lv-LV"/>
          </a:p>
        </p:txBody>
      </p:sp>
    </p:spTree>
    <p:extLst>
      <p:ext uri="{BB962C8B-B14F-4D97-AF65-F5344CB8AC3E}">
        <p14:creationId xmlns:p14="http://schemas.microsoft.com/office/powerpoint/2010/main" val="31008673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Completely new subject is a little trick we have for reducing CPU usage. </a:t>
            </a:r>
          </a:p>
          <a:p>
            <a:endParaRPr lang="en-GB" dirty="0"/>
          </a:p>
          <a:p>
            <a:r>
              <a:rPr lang="en-GB" dirty="0"/>
              <a:t>Let’s say we have these outputs. If we build a pipeline in a straight way we need four encoders, each consuming a few CPU cores.</a:t>
            </a:r>
          </a:p>
          <a:p>
            <a:endParaRPr lang="en-GB" dirty="0"/>
          </a:p>
          <a:p>
            <a:r>
              <a:rPr lang="en-GB" dirty="0"/>
              <a:t>What we do at the start of the application is we </a:t>
            </a:r>
            <a:r>
              <a:rPr lang="en-GB" dirty="0" err="1"/>
              <a:t>analyze</a:t>
            </a:r>
            <a:r>
              <a:rPr lang="en-GB" dirty="0"/>
              <a:t> output configuration, and if two encoders are the same, we join them, like this.</a:t>
            </a:r>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28</a:t>
            </a:fld>
            <a:endParaRPr lang="lv-LV"/>
          </a:p>
        </p:txBody>
      </p:sp>
    </p:spTree>
    <p:extLst>
      <p:ext uri="{BB962C8B-B14F-4D97-AF65-F5344CB8AC3E}">
        <p14:creationId xmlns:p14="http://schemas.microsoft.com/office/powerpoint/2010/main" val="3921745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Sometimes encoders are different but resolution and framerate and video format are the same. So we can save some more CPU and some more unneeded elements, like </a:t>
            </a:r>
            <a:r>
              <a:rPr lang="en-GB" dirty="0" err="1"/>
              <a:t>videoscale</a:t>
            </a:r>
            <a:r>
              <a:rPr lang="en-GB" dirty="0"/>
              <a:t> or </a:t>
            </a:r>
            <a:r>
              <a:rPr lang="en-GB" dirty="0" err="1"/>
              <a:t>videoformat</a:t>
            </a:r>
            <a:endParaRPr lang="lv-LV" dirty="0"/>
          </a:p>
          <a:p>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29</a:t>
            </a:fld>
            <a:endParaRPr lang="lv-LV"/>
          </a:p>
        </p:txBody>
      </p:sp>
    </p:spTree>
    <p:extLst>
      <p:ext uri="{BB962C8B-B14F-4D97-AF65-F5344CB8AC3E}">
        <p14:creationId xmlns:p14="http://schemas.microsoft.com/office/powerpoint/2010/main" val="1559765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a:t>
            </a:r>
            <a:r>
              <a:rPr lang="en-GB" dirty="0" err="1"/>
              <a:t>Veset</a:t>
            </a:r>
            <a:r>
              <a:rPr lang="en-GB" dirty="0"/>
              <a:t> was founded. We Latvians always have to explain to everyone where Latvia is so here’s mandatory picture. </a:t>
            </a:r>
          </a:p>
          <a:p>
            <a:endParaRPr lang="en-GB" dirty="0"/>
          </a:p>
          <a:p>
            <a:r>
              <a:rPr lang="en-GB" dirty="0"/>
              <a:t>Initially it was just a few guys with one client, and they rolled out a backend and UI, and the first playout, not based on </a:t>
            </a:r>
            <a:r>
              <a:rPr lang="en-GB" dirty="0" err="1"/>
              <a:t>gstreamer</a:t>
            </a:r>
            <a:r>
              <a:rPr lang="en-GB" dirty="0"/>
              <a:t> at that time. And they called the product Nimbus because it’s Latin for cloud. </a:t>
            </a:r>
          </a:p>
        </p:txBody>
      </p:sp>
      <p:sp>
        <p:nvSpPr>
          <p:cNvPr id="4" name="Slide Number Placeholder 3"/>
          <p:cNvSpPr>
            <a:spLocks noGrp="1"/>
          </p:cNvSpPr>
          <p:nvPr>
            <p:ph type="sldNum" sz="quarter" idx="5"/>
          </p:nvPr>
        </p:nvSpPr>
        <p:spPr/>
        <p:txBody>
          <a:bodyPr/>
          <a:lstStyle/>
          <a:p>
            <a:fld id="{EDB972C7-CEF8-4155-87EB-1B034C3EA653}" type="slidenum">
              <a:rPr lang="lv-LV" smtClean="0"/>
              <a:t>3</a:t>
            </a:fld>
            <a:endParaRPr lang="lv-LV"/>
          </a:p>
        </p:txBody>
      </p:sp>
    </p:spTree>
    <p:extLst>
      <p:ext uri="{BB962C8B-B14F-4D97-AF65-F5344CB8AC3E}">
        <p14:creationId xmlns:p14="http://schemas.microsoft.com/office/powerpoint/2010/main" val="8651029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30</a:t>
            </a:fld>
            <a:endParaRPr lang="lv-LV"/>
          </a:p>
        </p:txBody>
      </p:sp>
    </p:spTree>
    <p:extLst>
      <p:ext uri="{BB962C8B-B14F-4D97-AF65-F5344CB8AC3E}">
        <p14:creationId xmlns:p14="http://schemas.microsoft.com/office/powerpoint/2010/main" val="19753571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Something most people have never heard of is SCTE-35.</a:t>
            </a:r>
          </a:p>
          <a:p>
            <a:endParaRPr lang="en-GB" dirty="0"/>
          </a:p>
          <a:p>
            <a:r>
              <a:rPr lang="en-GB" dirty="0"/>
              <a:t>MPEG Transport stream may contain an elementary stream, every now and then there’s a block of data in there. This block contains a timestamp. An ID a few more fields. This timestamp points ahead a few seconds. This is ad insertion point. This is how your local TV operator knows where to insert a commercial into a feed it gets from a national TV.</a:t>
            </a:r>
          </a:p>
        </p:txBody>
      </p:sp>
      <p:sp>
        <p:nvSpPr>
          <p:cNvPr id="4" name="Slide Number Placeholder 3"/>
          <p:cNvSpPr>
            <a:spLocks noGrp="1"/>
          </p:cNvSpPr>
          <p:nvPr>
            <p:ph type="sldNum" sz="quarter" idx="5"/>
          </p:nvPr>
        </p:nvSpPr>
        <p:spPr/>
        <p:txBody>
          <a:bodyPr/>
          <a:lstStyle/>
          <a:p>
            <a:fld id="{EDB972C7-CEF8-4155-87EB-1B034C3EA653}" type="slidenum">
              <a:rPr lang="lv-LV" smtClean="0"/>
              <a:t>31</a:t>
            </a:fld>
            <a:endParaRPr lang="lv-LV"/>
          </a:p>
        </p:txBody>
      </p:sp>
    </p:spTree>
    <p:extLst>
      <p:ext uri="{BB962C8B-B14F-4D97-AF65-F5344CB8AC3E}">
        <p14:creationId xmlns:p14="http://schemas.microsoft.com/office/powerpoint/2010/main" val="13425547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a:t>
            </a:r>
            <a:r>
              <a:rPr lang="en-GB" dirty="0" err="1"/>
              <a:t>gstreamer</a:t>
            </a:r>
            <a:r>
              <a:rPr lang="en-GB" dirty="0"/>
              <a:t> level it is actually pretty easy. In a live stream mpeg demuxer reads these signals and converts them to regular </a:t>
            </a:r>
            <a:r>
              <a:rPr lang="en-GB" dirty="0" err="1"/>
              <a:t>gstreamer</a:t>
            </a:r>
            <a:r>
              <a:rPr lang="en-GB" dirty="0"/>
              <a:t> events, and pushes these events via regular video stream. We add a probe and can handle them. And if we want to forward these or inject our own SCTE commands we send a </a:t>
            </a:r>
            <a:r>
              <a:rPr lang="en-GB" dirty="0" err="1"/>
              <a:t>GstEvent</a:t>
            </a:r>
            <a:r>
              <a:rPr lang="en-GB" dirty="0"/>
              <a:t> to the </a:t>
            </a:r>
            <a:r>
              <a:rPr lang="en-GB" dirty="0" err="1"/>
              <a:t>muxer</a:t>
            </a:r>
            <a:r>
              <a:rPr lang="en-GB" dirty="0"/>
              <a:t> on the other end.</a:t>
            </a:r>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32</a:t>
            </a:fld>
            <a:endParaRPr lang="lv-LV"/>
          </a:p>
        </p:txBody>
      </p:sp>
    </p:spTree>
    <p:extLst>
      <p:ext uri="{BB962C8B-B14F-4D97-AF65-F5344CB8AC3E}">
        <p14:creationId xmlns:p14="http://schemas.microsoft.com/office/powerpoint/2010/main" val="19392547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People </a:t>
            </a:r>
            <a:r>
              <a:rPr lang="en-GB" dirty="0"/>
              <a:t>don’t always use it for ad insertion, there are other creative uses for SCTE, especially in Japan. Basically it is the way to embed some commands into the transport stream. Based on event we receive we can switch to live or start the next show, or disable an output.</a:t>
            </a:r>
          </a:p>
        </p:txBody>
      </p:sp>
      <p:sp>
        <p:nvSpPr>
          <p:cNvPr id="4" name="Slide Number Placeholder 3"/>
          <p:cNvSpPr>
            <a:spLocks noGrp="1"/>
          </p:cNvSpPr>
          <p:nvPr>
            <p:ph type="sldNum" sz="quarter" idx="5"/>
          </p:nvPr>
        </p:nvSpPr>
        <p:spPr/>
        <p:txBody>
          <a:bodyPr/>
          <a:lstStyle/>
          <a:p>
            <a:fld id="{EDB972C7-CEF8-4155-87EB-1B034C3EA653}" type="slidenum">
              <a:rPr lang="lv-LV" smtClean="0"/>
              <a:t>33</a:t>
            </a:fld>
            <a:endParaRPr lang="lv-LV"/>
          </a:p>
        </p:txBody>
      </p:sp>
    </p:spTree>
    <p:extLst>
      <p:ext uri="{BB962C8B-B14F-4D97-AF65-F5344CB8AC3E}">
        <p14:creationId xmlns:p14="http://schemas.microsoft.com/office/powerpoint/2010/main" val="28164690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Subtitles seem easy, but they are not. </a:t>
            </a:r>
          </a:p>
          <a:p>
            <a:endParaRPr lang="en-GB" dirty="0"/>
          </a:p>
          <a:p>
            <a:r>
              <a:rPr lang="en-GB" dirty="0"/>
              <a:t>The first major refactoring happened when we first added subtitles and nothing worked. The reason is that subtitle buffer that you read from a file has a huge duration – a few seconds. Very different from video and audio. It did not go well with what we had built at that moment.</a:t>
            </a:r>
          </a:p>
          <a:p>
            <a:endParaRPr lang="en-GB" dirty="0"/>
          </a:p>
          <a:p>
            <a:r>
              <a:rPr lang="en-GB" dirty="0"/>
              <a:t>Also, it turns out there’s many different types and every client likes their own. We support five types already,</a:t>
            </a:r>
          </a:p>
          <a:p>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34</a:t>
            </a:fld>
            <a:endParaRPr lang="lv-LV"/>
          </a:p>
        </p:txBody>
      </p:sp>
    </p:spTree>
    <p:extLst>
      <p:ext uri="{BB962C8B-B14F-4D97-AF65-F5344CB8AC3E}">
        <p14:creationId xmlns:p14="http://schemas.microsoft.com/office/powerpoint/2010/main" val="32620865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Simplest type is burn-in subtitles when you simply draw your text on video. Problem – once they are there, the viewer can’t remove. Also, you can’t use more than 1 language, maybe two</a:t>
            </a:r>
          </a:p>
          <a:p>
            <a:endParaRPr lang="en-GB" dirty="0"/>
          </a:p>
          <a:p>
            <a:r>
              <a:rPr lang="en-GB" dirty="0"/>
              <a:t>There’s a standard plugin for that, called </a:t>
            </a:r>
            <a:r>
              <a:rPr lang="en-GB" dirty="0" err="1"/>
              <a:t>textoverlay</a:t>
            </a:r>
            <a:r>
              <a:rPr lang="en-GB" dirty="0"/>
              <a:t>. It has very few styling options, we have our own version with better formatting. </a:t>
            </a:r>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35</a:t>
            </a:fld>
            <a:endParaRPr lang="lv-LV"/>
          </a:p>
        </p:txBody>
      </p:sp>
    </p:spTree>
    <p:extLst>
      <p:ext uri="{BB962C8B-B14F-4D97-AF65-F5344CB8AC3E}">
        <p14:creationId xmlns:p14="http://schemas.microsoft.com/office/powerpoint/2010/main" val="38661207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most common and to me the most normal way is DVB subtitles. That’s elementary stream in MPEG transport stream encoded as bitmaps. For that too there are standard plugins. </a:t>
            </a:r>
            <a:r>
              <a:rPr lang="en-GB" dirty="0" err="1"/>
              <a:t>Textrender</a:t>
            </a:r>
            <a:r>
              <a:rPr lang="en-GB" dirty="0"/>
              <a:t> paints text on empty canvas and </a:t>
            </a:r>
            <a:r>
              <a:rPr lang="en-GB" dirty="0" err="1"/>
              <a:t>dvbsubenc</a:t>
            </a:r>
            <a:r>
              <a:rPr lang="en-GB" dirty="0"/>
              <a:t> converts it to the right shape of bitmap. Again we had to add more layout options to these.</a:t>
            </a:r>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36</a:t>
            </a:fld>
            <a:endParaRPr lang="lv-LV"/>
          </a:p>
        </p:txBody>
      </p:sp>
    </p:spTree>
    <p:extLst>
      <p:ext uri="{BB962C8B-B14F-4D97-AF65-F5344CB8AC3E}">
        <p14:creationId xmlns:p14="http://schemas.microsoft.com/office/powerpoint/2010/main" val="33179217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your output is HLS, there are VTT subtitles. This is simply a text file that lives on the server next to your HLS playlist. To use it you need an adaptive manifest. </a:t>
            </a:r>
          </a:p>
          <a:p>
            <a:endParaRPr lang="en-GB" dirty="0"/>
          </a:p>
          <a:p>
            <a:r>
              <a:rPr lang="en-GB" dirty="0"/>
              <a:t>That’s a list of HLS files, usually more than one with different resolutions, and you can add a subtitle file there as well. There’s no plugin for this, we implemented it at application level. </a:t>
            </a:r>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37</a:t>
            </a:fld>
            <a:endParaRPr lang="lv-LV"/>
          </a:p>
        </p:txBody>
      </p:sp>
    </p:spTree>
    <p:extLst>
      <p:ext uri="{BB962C8B-B14F-4D97-AF65-F5344CB8AC3E}">
        <p14:creationId xmlns:p14="http://schemas.microsoft.com/office/powerpoint/2010/main" val="38157189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little painful kind of subtitles is closed captions, CEA 608 standard. You have to split your text into chunks of 2 characters per buffer, and add some control commands like clear screen. </a:t>
            </a:r>
            <a:r>
              <a:rPr lang="en-GB" dirty="0" err="1"/>
              <a:t>Gstreamer</a:t>
            </a:r>
            <a:r>
              <a:rPr lang="en-GB" dirty="0"/>
              <a:t> has a plugin for that, written in rust. But for some reason we could not make it work in our pipeline, and made our own called subs2cc. You plug this stream of commands into element called </a:t>
            </a:r>
            <a:r>
              <a:rPr lang="en-GB" dirty="0" err="1"/>
              <a:t>cccombiner</a:t>
            </a:r>
            <a:r>
              <a:rPr lang="en-GB" dirty="0"/>
              <a:t> which converts these into video metadata, also 2 characters per buffer. And then encoder converts this metadata once again, into the H264 enhanced information. So you need about 30 frames, to transmit two short lines of subtitles, that’s one second. So, you receive a subtitle with some timestamp, subtract one second and then start sending it two characters at a time.</a:t>
            </a:r>
          </a:p>
          <a:p>
            <a:endParaRPr lang="en-GB" dirty="0"/>
          </a:p>
          <a:p>
            <a:r>
              <a:rPr lang="en-GB" dirty="0"/>
              <a:t>The reason for this weirdness is </a:t>
            </a:r>
            <a:r>
              <a:rPr lang="en-GB" dirty="0" err="1"/>
              <a:t>hisrorical</a:t>
            </a:r>
            <a:r>
              <a:rPr lang="en-GB" dirty="0"/>
              <a:t>. In  the </a:t>
            </a:r>
            <a:r>
              <a:rPr lang="en-GB" dirty="0" err="1"/>
              <a:t>analog</a:t>
            </a:r>
            <a:r>
              <a:rPr lang="en-GB" dirty="0"/>
              <a:t> TV signal closed captions where transmitted during a very short time when the </a:t>
            </a:r>
            <a:r>
              <a:rPr lang="en-GB" dirty="0" err="1"/>
              <a:t>cathod</a:t>
            </a:r>
            <a:r>
              <a:rPr lang="en-GB" dirty="0"/>
              <a:t> ray goes back between the frames. For compatibility closed captions are still encoded two characters per video frame.</a:t>
            </a:r>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38</a:t>
            </a:fld>
            <a:endParaRPr lang="lv-LV"/>
          </a:p>
        </p:txBody>
      </p:sp>
    </p:spTree>
    <p:extLst>
      <p:ext uri="{BB962C8B-B14F-4D97-AF65-F5344CB8AC3E}">
        <p14:creationId xmlns:p14="http://schemas.microsoft.com/office/powerpoint/2010/main" val="42056833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ARIB 24 is Japanese standard for subtitles. There is no decoder or encoder for this, so when we receive them in a live stream we simply pass it from </a:t>
            </a:r>
            <a:r>
              <a:rPr lang="en-GB" dirty="0" err="1"/>
              <a:t>demultipliexor</a:t>
            </a:r>
            <a:r>
              <a:rPr lang="en-GB" dirty="0"/>
              <a:t> directly to multiplexor. </a:t>
            </a:r>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39</a:t>
            </a:fld>
            <a:endParaRPr lang="lv-LV"/>
          </a:p>
        </p:txBody>
      </p:sp>
    </p:spTree>
    <p:extLst>
      <p:ext uri="{BB962C8B-B14F-4D97-AF65-F5344CB8AC3E}">
        <p14:creationId xmlns:p14="http://schemas.microsoft.com/office/powerpoint/2010/main" val="1877328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also used to have products called Cirrus and Stratus which are types of cloud, but these did not fly. Only Nimbus is left.</a:t>
            </a:r>
          </a:p>
          <a:p>
            <a:endParaRPr lang="en-GB" dirty="0"/>
          </a:p>
          <a:p>
            <a:r>
              <a:rPr lang="en-GB" dirty="0"/>
              <a:t>At some point we re-wrote playout based on </a:t>
            </a:r>
            <a:r>
              <a:rPr lang="en-GB" dirty="0" err="1"/>
              <a:t>Gstreamer</a:t>
            </a:r>
            <a:r>
              <a:rPr lang="en-GB" dirty="0"/>
              <a:t>.</a:t>
            </a:r>
          </a:p>
          <a:p>
            <a:endParaRPr lang="en-GB" dirty="0"/>
          </a:p>
          <a:p>
            <a:r>
              <a:rPr lang="en-GB" dirty="0"/>
              <a:t>Eventually our biggest client bought the company because we became critical for their business.</a:t>
            </a:r>
          </a:p>
          <a:p>
            <a:endParaRPr lang="en-GB" dirty="0"/>
          </a:p>
          <a:p>
            <a:r>
              <a:rPr lang="en-GB" dirty="0"/>
              <a:t>We are about 15 people now, of which 3 are full-time developing playout module, all of us are here</a:t>
            </a:r>
          </a:p>
          <a:p>
            <a:r>
              <a:rPr lang="en-GB" dirty="0"/>
              <a:t>We did not change the world yet, 150 channels is not much. Still plenty of metal boxes to replace</a:t>
            </a:r>
          </a:p>
          <a:p>
            <a:endParaRPr lang="en-GB" dirty="0"/>
          </a:p>
        </p:txBody>
      </p:sp>
      <p:sp>
        <p:nvSpPr>
          <p:cNvPr id="4" name="Slide Number Placeholder 3"/>
          <p:cNvSpPr>
            <a:spLocks noGrp="1"/>
          </p:cNvSpPr>
          <p:nvPr>
            <p:ph type="sldNum" sz="quarter" idx="5"/>
          </p:nvPr>
        </p:nvSpPr>
        <p:spPr/>
        <p:txBody>
          <a:bodyPr/>
          <a:lstStyle/>
          <a:p>
            <a:fld id="{EDB972C7-CEF8-4155-87EB-1B034C3EA653}" type="slidenum">
              <a:rPr lang="lv-LV" smtClean="0"/>
              <a:t>4</a:t>
            </a:fld>
            <a:endParaRPr lang="lv-LV"/>
          </a:p>
        </p:txBody>
      </p:sp>
    </p:spTree>
    <p:extLst>
      <p:ext uri="{BB962C8B-B14F-4D97-AF65-F5344CB8AC3E}">
        <p14:creationId xmlns:p14="http://schemas.microsoft.com/office/powerpoint/2010/main" val="2230645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app is written in C++, it is rather large, with a mix of typical object-oriented code and calls to </a:t>
            </a:r>
            <a:r>
              <a:rPr lang="en-GB" dirty="0" err="1"/>
              <a:t>gstreamer</a:t>
            </a:r>
            <a:r>
              <a:rPr lang="en-GB" dirty="0"/>
              <a:t> functions, so we wanted to find some standard way to make it easier and reduce errors. We have wrappers for most common </a:t>
            </a:r>
            <a:r>
              <a:rPr lang="en-GB" dirty="0" err="1"/>
              <a:t>gstreamer</a:t>
            </a:r>
            <a:r>
              <a:rPr lang="en-GB" dirty="0"/>
              <a:t> types, the primary goal was to hide reference and dereference calls. </a:t>
            </a:r>
          </a:p>
          <a:p>
            <a:endParaRPr lang="en-GB" dirty="0"/>
          </a:p>
          <a:p>
            <a:r>
              <a:rPr lang="en-GB" dirty="0"/>
              <a:t>When we call a function marked with “transfer floating” or “transfer full” we simply assign it to the wrapper, and then we can use that wrapper in the same way as we would use a raw pointer. When a wrapper goes out of scope it’s going to call </a:t>
            </a:r>
            <a:r>
              <a:rPr lang="en-GB" dirty="0" err="1"/>
              <a:t>unref</a:t>
            </a:r>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40</a:t>
            </a:fld>
            <a:endParaRPr lang="lv-LV"/>
          </a:p>
        </p:txBody>
      </p:sp>
    </p:spTree>
    <p:extLst>
      <p:ext uri="{BB962C8B-B14F-4D97-AF65-F5344CB8AC3E}">
        <p14:creationId xmlns:p14="http://schemas.microsoft.com/office/powerpoint/2010/main" val="26749531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if we receive it from function with transfer none, or copy from another wrapper, then we call another constructor which increases reference count.</a:t>
            </a:r>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41</a:t>
            </a:fld>
            <a:endParaRPr lang="lv-LV"/>
          </a:p>
        </p:txBody>
      </p:sp>
    </p:spTree>
    <p:extLst>
      <p:ext uri="{BB962C8B-B14F-4D97-AF65-F5344CB8AC3E}">
        <p14:creationId xmlns:p14="http://schemas.microsoft.com/office/powerpoint/2010/main" val="33823005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also wrote some wrappers for probes, so we can use member functions and lambdas.</a:t>
            </a:r>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42</a:t>
            </a:fld>
            <a:endParaRPr lang="lv-LV"/>
          </a:p>
        </p:txBody>
      </p:sp>
    </p:spTree>
    <p:extLst>
      <p:ext uri="{BB962C8B-B14F-4D97-AF65-F5344CB8AC3E}">
        <p14:creationId xmlns:p14="http://schemas.microsoft.com/office/powerpoint/2010/main" val="24954591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problem that we had, may be a common one. This is from documentation to </a:t>
            </a:r>
            <a:r>
              <a:rPr lang="en-GB" dirty="0" err="1"/>
              <a:t>GstBus</a:t>
            </a:r>
            <a:r>
              <a:rPr lang="en-GB" dirty="0"/>
              <a:t> object. You can add a watch to receive notifications, for example about bus errors. But only one. If your program  is large and you want to have some structure to it, this is very limiting. We want to add many watches so that for example every component watches for errors in their part of pipeline.</a:t>
            </a:r>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43</a:t>
            </a:fld>
            <a:endParaRPr lang="lv-LV"/>
          </a:p>
        </p:txBody>
      </p:sp>
    </p:spTree>
    <p:extLst>
      <p:ext uri="{BB962C8B-B14F-4D97-AF65-F5344CB8AC3E}">
        <p14:creationId xmlns:p14="http://schemas.microsoft.com/office/powerpoint/2010/main" val="9488732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we made a dispatcher, where we can add a message handler for a specific message, a specific element or bin in the pipeline, or even for a structure with a specific name. For example handle errors in a specific bin.</a:t>
            </a:r>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44</a:t>
            </a:fld>
            <a:endParaRPr lang="lv-LV"/>
          </a:p>
        </p:txBody>
      </p:sp>
    </p:spTree>
    <p:extLst>
      <p:ext uri="{BB962C8B-B14F-4D97-AF65-F5344CB8AC3E}">
        <p14:creationId xmlns:p14="http://schemas.microsoft.com/office/powerpoint/2010/main" val="30947296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random tips that I want to share.</a:t>
            </a:r>
          </a:p>
          <a:p>
            <a:endParaRPr lang="en-GB" dirty="0"/>
          </a:p>
          <a:p>
            <a:r>
              <a:rPr lang="en-GB" dirty="0"/>
              <a:t>Environment variable G_DEBUG. Part of GLIB. If you set it to fatal-</a:t>
            </a:r>
            <a:r>
              <a:rPr lang="en-GB" dirty="0" err="1"/>
              <a:t>criticals</a:t>
            </a:r>
            <a:r>
              <a:rPr lang="en-GB" dirty="0"/>
              <a:t>, every call to </a:t>
            </a:r>
            <a:r>
              <a:rPr lang="en-GB" dirty="0" err="1"/>
              <a:t>g_critical</a:t>
            </a:r>
            <a:r>
              <a:rPr lang="en-GB" dirty="0"/>
              <a:t> function ends with a crash. We started to do it in dev and QA environments. Now it crashes if we make a reference counting error, or forget to set element state to NULL.</a:t>
            </a:r>
          </a:p>
          <a:p>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45</a:t>
            </a:fld>
            <a:endParaRPr lang="lv-LV"/>
          </a:p>
        </p:txBody>
      </p:sp>
    </p:spTree>
    <p:extLst>
      <p:ext uri="{BB962C8B-B14F-4D97-AF65-F5344CB8AC3E}">
        <p14:creationId xmlns:p14="http://schemas.microsoft.com/office/powerpoint/2010/main" val="11529223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Next subject is latency. It took me a while to understand all the problems we had because of this. Sometimes our pipeline would get stuck. There’s no errors but nothing is moving. </a:t>
            </a:r>
          </a:p>
          <a:p>
            <a:endParaRPr lang="en-GB" dirty="0"/>
          </a:p>
          <a:p>
            <a:r>
              <a:rPr lang="en-GB" dirty="0"/>
              <a:t>Here’s a simple one. We have an x264 encoder, its latency with the usual settings is 1.5 sec. Meaning, it consumes 1.5s worth of video data before it produces the first buffer.</a:t>
            </a:r>
          </a:p>
          <a:p>
            <a:endParaRPr lang="en-GB" dirty="0"/>
          </a:p>
          <a:p>
            <a:r>
              <a:rPr lang="en-GB" dirty="0"/>
              <a:t>Which means this pipeline is never going to start. </a:t>
            </a:r>
            <a:r>
              <a:rPr lang="en-GB" dirty="0" err="1"/>
              <a:t>Src</a:t>
            </a:r>
            <a:r>
              <a:rPr lang="en-GB" dirty="0"/>
              <a:t> produces 1s worth of buffers both on audio and video. Audio queue gets full after 1s of data, and the first audio buffer is blocked in the </a:t>
            </a:r>
            <a:r>
              <a:rPr lang="en-GB" dirty="0" err="1"/>
              <a:t>muxer</a:t>
            </a:r>
            <a:r>
              <a:rPr lang="en-GB" dirty="0"/>
              <a:t>, waiting for the first video buffer. Which never arrives because video encoder only has got 1s of data. It’s not getting any more because source is not producing any more, because it is blocked by audio stream.</a:t>
            </a:r>
          </a:p>
          <a:p>
            <a:endParaRPr lang="en-GB" dirty="0"/>
          </a:p>
          <a:p>
            <a:r>
              <a:rPr lang="en-GB" dirty="0"/>
              <a:t>I call it latency deadlock.</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Sure, in simple cases like this you get a warning from </a:t>
            </a:r>
            <a:r>
              <a:rPr lang="en-GB" dirty="0" err="1"/>
              <a:t>gstreamer</a:t>
            </a:r>
            <a:r>
              <a:rPr lang="en-GB" dirty="0"/>
              <a:t> saying that minimum latency is larger than maximum. Here minimum latency of video branch is 1.5 and maximum latency of audio branch is 1s. </a:t>
            </a:r>
          </a:p>
          <a:p>
            <a:endParaRPr lang="en-GB" dirty="0"/>
          </a:p>
          <a:p>
            <a:endParaRPr lang="en-GB" dirty="0"/>
          </a:p>
        </p:txBody>
      </p:sp>
      <p:sp>
        <p:nvSpPr>
          <p:cNvPr id="4" name="Slide Number Placeholder 3"/>
          <p:cNvSpPr>
            <a:spLocks noGrp="1"/>
          </p:cNvSpPr>
          <p:nvPr>
            <p:ph type="sldNum" sz="quarter" idx="5"/>
          </p:nvPr>
        </p:nvSpPr>
        <p:spPr/>
        <p:txBody>
          <a:bodyPr/>
          <a:lstStyle/>
          <a:p>
            <a:fld id="{EDB972C7-CEF8-4155-87EB-1B034C3EA653}" type="slidenum">
              <a:rPr lang="lv-LV" smtClean="0"/>
              <a:t>46</a:t>
            </a:fld>
            <a:endParaRPr lang="lv-LV"/>
          </a:p>
        </p:txBody>
      </p:sp>
    </p:spTree>
    <p:extLst>
      <p:ext uri="{BB962C8B-B14F-4D97-AF65-F5344CB8AC3E}">
        <p14:creationId xmlns:p14="http://schemas.microsoft.com/office/powerpoint/2010/main" val="19813483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important trick is to drop allocation queries unless you really need them.</a:t>
            </a:r>
          </a:p>
          <a:p>
            <a:endParaRPr lang="en-GB" dirty="0"/>
          </a:p>
          <a:p>
            <a:r>
              <a:rPr lang="en-GB" dirty="0"/>
              <a:t>Let’s say we added all the queues we needed but when we link a new source and switch to it, there is still a glitch. Maybe sink does not send data for some 200ms, but it is still noticeable.</a:t>
            </a:r>
          </a:p>
          <a:p>
            <a:endParaRPr lang="en-GB" dirty="0"/>
          </a:p>
          <a:p>
            <a:r>
              <a:rPr lang="en-GB" dirty="0"/>
              <a:t>It turns out (If I understand the problem correctly) when an element starts allocating buffers it send forward an allocation query. And this query waits in the queue with all the buffers. </a:t>
            </a:r>
            <a:r>
              <a:rPr lang="hr-HR" dirty="0"/>
              <a:t>Source is not going to produce an</a:t>
            </a:r>
            <a:r>
              <a:rPr lang="en-GB" dirty="0"/>
              <a:t>y</a:t>
            </a:r>
            <a:r>
              <a:rPr lang="hr-HR" dirty="0"/>
              <a:t> buffers </a:t>
            </a:r>
            <a:r>
              <a:rPr lang="en-GB" dirty="0"/>
              <a:t>until this queue and all queues downstream, are emptied. Only after queues are empty, encoder’s internal buffer is empty, and sinks sent all the data, then source finally gets the response that no, in fact no one is allocating buffers for you, do it yourself. Then it starts producing buffers, but by that time there’s a gap in the output stream.</a:t>
            </a:r>
          </a:p>
        </p:txBody>
      </p:sp>
      <p:sp>
        <p:nvSpPr>
          <p:cNvPr id="4" name="Slide Number Placeholder 3"/>
          <p:cNvSpPr>
            <a:spLocks noGrp="1"/>
          </p:cNvSpPr>
          <p:nvPr>
            <p:ph type="sldNum" sz="quarter" idx="5"/>
          </p:nvPr>
        </p:nvSpPr>
        <p:spPr/>
        <p:txBody>
          <a:bodyPr/>
          <a:lstStyle/>
          <a:p>
            <a:fld id="{EDB972C7-CEF8-4155-87EB-1B034C3EA653}" type="slidenum">
              <a:rPr lang="lv-LV" smtClean="0"/>
              <a:t>47</a:t>
            </a:fld>
            <a:endParaRPr lang="lv-LV"/>
          </a:p>
        </p:txBody>
      </p:sp>
    </p:spTree>
    <p:extLst>
      <p:ext uri="{BB962C8B-B14F-4D97-AF65-F5344CB8AC3E}">
        <p14:creationId xmlns:p14="http://schemas.microsoft.com/office/powerpoint/2010/main" val="21055487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Solution is to add identity element with parameter drop-allocation=TRUE. </a:t>
            </a:r>
          </a:p>
        </p:txBody>
      </p:sp>
      <p:sp>
        <p:nvSpPr>
          <p:cNvPr id="4" name="Slide Number Placeholder 3"/>
          <p:cNvSpPr>
            <a:spLocks noGrp="1"/>
          </p:cNvSpPr>
          <p:nvPr>
            <p:ph type="sldNum" sz="quarter" idx="5"/>
          </p:nvPr>
        </p:nvSpPr>
        <p:spPr/>
        <p:txBody>
          <a:bodyPr/>
          <a:lstStyle/>
          <a:p>
            <a:fld id="{EDB972C7-CEF8-4155-87EB-1B034C3EA653}" type="slidenum">
              <a:rPr lang="lv-LV" smtClean="0"/>
              <a:t>48</a:t>
            </a:fld>
            <a:endParaRPr lang="lv-LV"/>
          </a:p>
        </p:txBody>
      </p:sp>
    </p:spTree>
    <p:extLst>
      <p:ext uri="{BB962C8B-B14F-4D97-AF65-F5344CB8AC3E}">
        <p14:creationId xmlns:p14="http://schemas.microsoft.com/office/powerpoint/2010/main" val="20623739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mentioned how make it crash with G_DEBUG, and now how to make it not crash. Bugs happen, and if they do, we don’t want our playout to crash or run out of memory. So, we moved some things out of process. The good candidates are components that we have to create and destroy repeatedly, such as inputs of any kind, both for main content and graphics. </a:t>
            </a:r>
          </a:p>
          <a:p>
            <a:endParaRPr lang="en-GB" dirty="0"/>
          </a:p>
          <a:p>
            <a:r>
              <a:rPr lang="en-GB" dirty="0"/>
              <a:t>When an output has a connection, for example RTMP or SRT, that’s another good candidate for being out of process. Before we did that, we saw both leaks and crashes, some of them attributed to our code and some maybe to plugins, but either way we just feel better knowing that all this creation and destruction of elements and connections happens in a child process,</a:t>
            </a:r>
          </a:p>
          <a:p>
            <a:endParaRPr lang="en-GB" dirty="0"/>
          </a:p>
          <a:p>
            <a:endParaRPr lang="en-GB" dirty="0"/>
          </a:p>
        </p:txBody>
      </p:sp>
      <p:sp>
        <p:nvSpPr>
          <p:cNvPr id="4" name="Slide Number Placeholder 3"/>
          <p:cNvSpPr>
            <a:spLocks noGrp="1"/>
          </p:cNvSpPr>
          <p:nvPr>
            <p:ph type="sldNum" sz="quarter" idx="5"/>
          </p:nvPr>
        </p:nvSpPr>
        <p:spPr/>
        <p:txBody>
          <a:bodyPr/>
          <a:lstStyle/>
          <a:p>
            <a:fld id="{EDB972C7-CEF8-4155-87EB-1B034C3EA653}" type="slidenum">
              <a:rPr lang="lv-LV" smtClean="0"/>
              <a:t>49</a:t>
            </a:fld>
            <a:endParaRPr lang="lv-LV"/>
          </a:p>
        </p:txBody>
      </p:sp>
    </p:spTree>
    <p:extLst>
      <p:ext uri="{BB962C8B-B14F-4D97-AF65-F5344CB8AC3E}">
        <p14:creationId xmlns:p14="http://schemas.microsoft.com/office/powerpoint/2010/main" val="1295622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Here’s one of the application screens where user controls the playout. You see the upcoming playlist in the bottom part, and there’s various controls for manual override</a:t>
            </a:r>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5</a:t>
            </a:fld>
            <a:endParaRPr lang="lv-LV"/>
          </a:p>
        </p:txBody>
      </p:sp>
    </p:spTree>
    <p:extLst>
      <p:ext uri="{BB962C8B-B14F-4D97-AF65-F5344CB8AC3E}">
        <p14:creationId xmlns:p14="http://schemas.microsoft.com/office/powerpoint/2010/main" val="23106556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connect two pipelines running in two different processes there’s a pair of elements </a:t>
            </a:r>
            <a:r>
              <a:rPr lang="en-GB" dirty="0" err="1"/>
              <a:t>shmsrc</a:t>
            </a:r>
            <a:r>
              <a:rPr lang="en-GB" dirty="0"/>
              <a:t> and </a:t>
            </a:r>
            <a:r>
              <a:rPr lang="en-GB" dirty="0" err="1"/>
              <a:t>shmsink</a:t>
            </a:r>
            <a:r>
              <a:rPr lang="en-GB" dirty="0"/>
              <a:t>, </a:t>
            </a:r>
            <a:r>
              <a:rPr lang="en-GB" dirty="0" err="1"/>
              <a:t>shm</a:t>
            </a:r>
            <a:r>
              <a:rPr lang="en-GB" dirty="0"/>
              <a:t> stands for shared memory. We quickly found we could not use them because they only forward buffers. Receiving end does not know caps or audio metadata that might be needed to process buffers.</a:t>
            </a:r>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50</a:t>
            </a:fld>
            <a:endParaRPr lang="lv-LV"/>
          </a:p>
        </p:txBody>
      </p:sp>
    </p:spTree>
    <p:extLst>
      <p:ext uri="{BB962C8B-B14F-4D97-AF65-F5344CB8AC3E}">
        <p14:creationId xmlns:p14="http://schemas.microsoft.com/office/powerpoint/2010/main" val="114018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we made our own version called </a:t>
            </a:r>
            <a:r>
              <a:rPr lang="en-GB" dirty="0" err="1"/>
              <a:t>nshmsink</a:t>
            </a:r>
            <a:r>
              <a:rPr lang="en-GB" dirty="0"/>
              <a:t> and </a:t>
            </a:r>
            <a:r>
              <a:rPr lang="en-GB" dirty="0" err="1"/>
              <a:t>nshmsrc</a:t>
            </a:r>
            <a:r>
              <a:rPr lang="en-GB" dirty="0"/>
              <a:t>, where we added these missing things and a few more for </a:t>
            </a:r>
            <a:r>
              <a:rPr lang="en-GB" dirty="0" err="1"/>
              <a:t>signaling</a:t>
            </a:r>
            <a:r>
              <a:rPr lang="en-GB" dirty="0"/>
              <a:t>. It has some performance penalty, especially on high resolutions and high framerates when you copy 8 megapixels 60 times a second between regular and shared RAM. Original </a:t>
            </a:r>
            <a:r>
              <a:rPr lang="en-GB" dirty="0" err="1"/>
              <a:t>shmsink</a:t>
            </a:r>
            <a:r>
              <a:rPr lang="en-GB" dirty="0"/>
              <a:t> can allocate directly in shared memory, we need to use that in our version</a:t>
            </a:r>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51</a:t>
            </a:fld>
            <a:endParaRPr lang="lv-LV"/>
          </a:p>
        </p:txBody>
      </p:sp>
    </p:spTree>
    <p:extLst>
      <p:ext uri="{BB962C8B-B14F-4D97-AF65-F5344CB8AC3E}">
        <p14:creationId xmlns:p14="http://schemas.microsoft.com/office/powerpoint/2010/main" val="23855494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I said we have at least synchronized outputs and we monitor, to make sure pipeline runs smoothly. We expect PTS to increment by 1s every second. But what if it runs too slowly. What if it stops completely. How do we find a guilty element or guilty code?</a:t>
            </a:r>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52</a:t>
            </a:fld>
            <a:endParaRPr lang="lv-LV"/>
          </a:p>
        </p:txBody>
      </p:sp>
    </p:spTree>
    <p:extLst>
      <p:ext uri="{BB962C8B-B14F-4D97-AF65-F5344CB8AC3E}">
        <p14:creationId xmlns:p14="http://schemas.microsoft.com/office/powerpoint/2010/main" val="1224168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say we have three elements or three bins one after the other</a:t>
            </a:r>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53</a:t>
            </a:fld>
            <a:endParaRPr lang="lv-LV"/>
          </a:p>
        </p:txBody>
      </p:sp>
    </p:spTree>
    <p:extLst>
      <p:ext uri="{BB962C8B-B14F-4D97-AF65-F5344CB8AC3E}">
        <p14:creationId xmlns:p14="http://schemas.microsoft.com/office/powerpoint/2010/main" val="40984141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insert an element we developed called flow-debugger before each of them. Every time flow debugger pushes a buffer or event or query it instruments that call. At any time we know the state. If it is in </a:t>
            </a:r>
            <a:r>
              <a:rPr lang="en-GB" dirty="0" err="1"/>
              <a:t>gst_pad_push</a:t>
            </a:r>
            <a:r>
              <a:rPr lang="en-GB" dirty="0"/>
              <a:t> function we call this element blocked, otherwise we call it idle.</a:t>
            </a:r>
            <a:endParaRPr lang="lv-LV" dirty="0"/>
          </a:p>
          <a:p>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54</a:t>
            </a:fld>
            <a:endParaRPr lang="lv-LV"/>
          </a:p>
        </p:txBody>
      </p:sp>
    </p:spTree>
    <p:extLst>
      <p:ext uri="{BB962C8B-B14F-4D97-AF65-F5344CB8AC3E}">
        <p14:creationId xmlns:p14="http://schemas.microsoft.com/office/powerpoint/2010/main" val="13610038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any time we know whether element is blocked or idle, for how long, last PTS and last event or query it pushed, and also load – percentage of time it spent in </a:t>
            </a:r>
            <a:r>
              <a:rPr lang="en-GB" dirty="0" err="1"/>
              <a:t>gst_pad_push</a:t>
            </a:r>
            <a:r>
              <a:rPr lang="en-GB" dirty="0"/>
              <a:t> over the last few seconds.</a:t>
            </a:r>
          </a:p>
          <a:p>
            <a:endParaRPr lang="en-GB" dirty="0"/>
          </a:p>
          <a:p>
            <a:r>
              <a:rPr lang="en-GB" dirty="0"/>
              <a:t>When bad things happen we print this out, and we know where the problem is, whether it is performance related or some lock.</a:t>
            </a:r>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55</a:t>
            </a:fld>
            <a:endParaRPr lang="lv-LV"/>
          </a:p>
        </p:txBody>
      </p:sp>
    </p:spTree>
    <p:extLst>
      <p:ext uri="{BB962C8B-B14F-4D97-AF65-F5344CB8AC3E}">
        <p14:creationId xmlns:p14="http://schemas.microsoft.com/office/powerpoint/2010/main" val="32602348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most dangerous place for us is unlinking and removing elements. This is where many crashes happen. </a:t>
            </a:r>
          </a:p>
          <a:p>
            <a:endParaRPr lang="en-GB" dirty="0"/>
          </a:p>
          <a:p>
            <a:r>
              <a:rPr lang="en-GB" dirty="0"/>
              <a:t>One mistake I used to make is unlink an element from its own thread. Let’s say we received EOS and decide to unlink element that sent it. This is wrong because function an event, including EOS, is holding element lock. When we call unlink, we try to obtain that lock once again and our thread hangs.</a:t>
            </a:r>
          </a:p>
          <a:p>
            <a:endParaRPr lang="en-GB" dirty="0"/>
          </a:p>
          <a:p>
            <a:r>
              <a:rPr lang="en-GB" dirty="0"/>
              <a:t>I think it’s a good rule in general to not do any business logic in streaming threads. For example in probes. Probe should set variables and return. Also it’s a good idea to always know in which thread you are.</a:t>
            </a:r>
          </a:p>
          <a:p>
            <a:endParaRPr lang="en-GB" dirty="0"/>
          </a:p>
          <a:p>
            <a:endParaRPr lang="en-GB" dirty="0"/>
          </a:p>
          <a:p>
            <a:endParaRPr lang="en-GB" dirty="0"/>
          </a:p>
          <a:p>
            <a:r>
              <a:rPr lang="en-GB" dirty="0"/>
              <a:t> </a:t>
            </a:r>
          </a:p>
          <a:p>
            <a:endParaRPr lang="en-GB" dirty="0"/>
          </a:p>
          <a:p>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56</a:t>
            </a:fld>
            <a:endParaRPr lang="lv-LV"/>
          </a:p>
        </p:txBody>
      </p:sp>
    </p:spTree>
    <p:extLst>
      <p:ext uri="{BB962C8B-B14F-4D97-AF65-F5344CB8AC3E}">
        <p14:creationId xmlns:p14="http://schemas.microsoft.com/office/powerpoint/2010/main" val="4793196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mistake I used to make is unlink an element from its own thread. Let’s say we received EOS and decide to unlink element that sent it. This is wrong because function pushing an event, </a:t>
            </a:r>
            <a:r>
              <a:rPr lang="en-GB" dirty="0" err="1"/>
              <a:t>gst_pad_push_event</a:t>
            </a:r>
            <a:r>
              <a:rPr lang="en-GB" dirty="0"/>
              <a:t>, is holding a pad lock. And this probably happens in a chain of calls where many other pads and elements are locked. When we call unlink, we try to obtain that lock once again and our thread hangs.</a:t>
            </a:r>
          </a:p>
          <a:p>
            <a:endParaRPr lang="en-GB" dirty="0"/>
          </a:p>
          <a:p>
            <a:r>
              <a:rPr lang="en-GB" dirty="0"/>
              <a:t>I think because of this it’s a good rule in general to not do any business logic in probes. Probe should set variables and return. </a:t>
            </a:r>
          </a:p>
          <a:p>
            <a:endParaRPr lang="en-GB" dirty="0"/>
          </a:p>
          <a:p>
            <a:endParaRPr lang="en-GB" dirty="0"/>
          </a:p>
          <a:p>
            <a:endParaRPr lang="en-GB" dirty="0"/>
          </a:p>
          <a:p>
            <a:r>
              <a:rPr lang="en-GB" dirty="0"/>
              <a:t> </a:t>
            </a:r>
          </a:p>
          <a:p>
            <a:endParaRPr lang="en-GB" dirty="0"/>
          </a:p>
          <a:p>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57</a:t>
            </a:fld>
            <a:endParaRPr lang="lv-LV"/>
          </a:p>
        </p:txBody>
      </p:sp>
    </p:spTree>
    <p:extLst>
      <p:ext uri="{BB962C8B-B14F-4D97-AF65-F5344CB8AC3E}">
        <p14:creationId xmlns:p14="http://schemas.microsoft.com/office/powerpoint/2010/main" val="32856169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mistake is the wrong order of destruction, for example to destroy your object, in this case C++ before the corresponding element is fully destroyed. For example, we might still have a probe that refer to our member variable. </a:t>
            </a:r>
          </a:p>
          <a:p>
            <a:endParaRPr lang="en-GB" dirty="0"/>
          </a:p>
          <a:p>
            <a:r>
              <a:rPr lang="en-GB" dirty="0"/>
              <a:t>Sometimes for a complicated object we have to write a destructor specifically in order to control order of destruction.</a:t>
            </a:r>
          </a:p>
          <a:p>
            <a:endParaRPr lang="en-GB" dirty="0"/>
          </a:p>
          <a:p>
            <a:r>
              <a:rPr lang="en-GB" dirty="0"/>
              <a:t>Also it is a good idea to remove all the probes before destroying.</a:t>
            </a:r>
          </a:p>
          <a:p>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58</a:t>
            </a:fld>
            <a:endParaRPr lang="lv-LV"/>
          </a:p>
        </p:txBody>
      </p:sp>
    </p:spTree>
    <p:extLst>
      <p:ext uri="{BB962C8B-B14F-4D97-AF65-F5344CB8AC3E}">
        <p14:creationId xmlns:p14="http://schemas.microsoft.com/office/powerpoint/2010/main" val="17045305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I said it’s a good idea to know in which thread you are. Idle probes don’t allow you to do this. You call  </a:t>
            </a:r>
            <a:r>
              <a:rPr lang="en-GB" dirty="0" err="1"/>
              <a:t>add_probe</a:t>
            </a:r>
            <a:r>
              <a:rPr lang="en-GB" dirty="0"/>
              <a:t> with the flag IDLE. When the pad is not busy, probe is run in the caller thread, and pad is not locked. Otherwise in a streaming thread, when the pad is locked. So, it’s a good idea to not lock anything in idle probe.</a:t>
            </a:r>
          </a:p>
        </p:txBody>
      </p:sp>
      <p:sp>
        <p:nvSpPr>
          <p:cNvPr id="4" name="Slide Number Placeholder 3"/>
          <p:cNvSpPr>
            <a:spLocks noGrp="1"/>
          </p:cNvSpPr>
          <p:nvPr>
            <p:ph type="sldNum" sz="quarter" idx="5"/>
          </p:nvPr>
        </p:nvSpPr>
        <p:spPr/>
        <p:txBody>
          <a:bodyPr/>
          <a:lstStyle/>
          <a:p>
            <a:fld id="{EDB972C7-CEF8-4155-87EB-1B034C3EA653}" type="slidenum">
              <a:rPr lang="lv-LV" smtClean="0"/>
              <a:t>59</a:t>
            </a:fld>
            <a:endParaRPr lang="lv-LV"/>
          </a:p>
        </p:txBody>
      </p:sp>
    </p:spTree>
    <p:extLst>
      <p:ext uri="{BB962C8B-B14F-4D97-AF65-F5344CB8AC3E}">
        <p14:creationId xmlns:p14="http://schemas.microsoft.com/office/powerpoint/2010/main" val="252073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Application is deployed in the cloud. Our microservices are in our AWS account, and each client has playouts and storage buckets in their own account.</a:t>
            </a:r>
          </a:p>
          <a:p>
            <a:endParaRPr lang="en-GB" dirty="0"/>
          </a:p>
          <a:p>
            <a:r>
              <a:rPr lang="en-GB" dirty="0"/>
              <a:t>Each playout is on its own VM, client can choose one of AWS sizes, from 4 to 64 cores. It is all CPU-based, for most clients that’s the point as these instances are much cheaper.</a:t>
            </a:r>
          </a:p>
          <a:p>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6</a:t>
            </a:fld>
            <a:endParaRPr lang="lv-LV"/>
          </a:p>
        </p:txBody>
      </p:sp>
    </p:spTree>
    <p:extLst>
      <p:ext uri="{BB962C8B-B14F-4D97-AF65-F5344CB8AC3E}">
        <p14:creationId xmlns:p14="http://schemas.microsoft.com/office/powerpoint/2010/main" val="38225585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problem we saw a few times. We install an idle probe and return PROBE_REMOVE from probe function. And we hope it only gets called once.  But every now and then, pretty rarely, it gets called twice. The reason is that when this probe is called in the same thread, it gets called without locking the pad. Meanwhile before we return REMOVE the pad may get the buffer, handle it and call the idle probe. </a:t>
            </a:r>
          </a:p>
          <a:p>
            <a:endParaRPr lang="en-GB" dirty="0"/>
          </a:p>
          <a:p>
            <a:r>
              <a:rPr lang="en-GB" dirty="0"/>
              <a:t>So if your goal is to execute probe once you need to protect it with some additional variable.</a:t>
            </a:r>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60</a:t>
            </a:fld>
            <a:endParaRPr lang="lv-LV"/>
          </a:p>
        </p:txBody>
      </p:sp>
    </p:spTree>
    <p:extLst>
      <p:ext uri="{BB962C8B-B14F-4D97-AF65-F5344CB8AC3E}">
        <p14:creationId xmlns:p14="http://schemas.microsoft.com/office/powerpoint/2010/main" val="10520794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conclusion I’d like to say that I really like working with </a:t>
            </a:r>
            <a:r>
              <a:rPr lang="en-GB" dirty="0" err="1"/>
              <a:t>gstreamer</a:t>
            </a:r>
            <a:r>
              <a:rPr lang="en-GB" dirty="0"/>
              <a:t>. And thank the team in </a:t>
            </a:r>
            <a:r>
              <a:rPr lang="en-GB" dirty="0" err="1"/>
              <a:t>Centricular</a:t>
            </a:r>
            <a:r>
              <a:rPr lang="en-GB" dirty="0"/>
              <a:t> for their support. My learning curve looks like it, I am well past “now I get it” point, sometimes still in the valley of “or not”</a:t>
            </a:r>
            <a:r>
              <a:rPr lang="en-GB" b="1" dirty="0"/>
              <a:t>, </a:t>
            </a:r>
            <a:r>
              <a:rPr lang="en-GB" b="0" dirty="0"/>
              <a:t>but </a:t>
            </a:r>
            <a:r>
              <a:rPr lang="en-GB" dirty="0"/>
              <a:t>more and more often in “this actually makes sense” area. Thank you for the product and thank you for listening</a:t>
            </a:r>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61</a:t>
            </a:fld>
            <a:endParaRPr lang="lv-LV"/>
          </a:p>
        </p:txBody>
      </p:sp>
    </p:spTree>
    <p:extLst>
      <p:ext uri="{BB962C8B-B14F-4D97-AF65-F5344CB8AC3E}">
        <p14:creationId xmlns:p14="http://schemas.microsoft.com/office/powerpoint/2010/main" val="927923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basic requirements are the following. We have to play 24/7, meaning no crash or leak. We play different types of content, each show we play can have different original resolution, framerate, audio quality, etc. On output it should all have the same parameters.</a:t>
            </a:r>
          </a:p>
          <a:p>
            <a:endParaRPr lang="en-GB" dirty="0"/>
          </a:p>
          <a:p>
            <a:r>
              <a:rPr lang="en-GB" dirty="0"/>
              <a:t>We are supposed to switch between events precisely, 9 o’clock news should start exactly at 9, and 30-second commercial must be exactly 899 frames. Also, user can change the playlist, even at the last moment.</a:t>
            </a:r>
          </a:p>
          <a:p>
            <a:endParaRPr lang="en-GB" dirty="0"/>
          </a:p>
          <a:p>
            <a:r>
              <a:rPr lang="en-GB" dirty="0"/>
              <a:t>We need some graphic overlays, I’ll come to that, the simplest example is a channel logo in the corner.</a:t>
            </a:r>
          </a:p>
          <a:p>
            <a:endParaRPr lang="en-GB" dirty="0"/>
          </a:p>
          <a:p>
            <a:r>
              <a:rPr lang="en-GB" dirty="0"/>
              <a:t>And we stream it all to multiple outputs, each has its own resolution, bitrate etc </a:t>
            </a:r>
          </a:p>
          <a:p>
            <a:endParaRPr lang="en-GB" dirty="0"/>
          </a:p>
          <a:p>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7</a:t>
            </a:fld>
            <a:endParaRPr lang="lv-LV"/>
          </a:p>
        </p:txBody>
      </p:sp>
    </p:spTree>
    <p:extLst>
      <p:ext uri="{BB962C8B-B14F-4D97-AF65-F5344CB8AC3E}">
        <p14:creationId xmlns:p14="http://schemas.microsoft.com/office/powerpoint/2010/main" val="1616967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Every presentation of a </a:t>
            </a:r>
            <a:r>
              <a:rPr lang="en-GB" dirty="0" err="1"/>
              <a:t>gstreamer</a:t>
            </a:r>
            <a:r>
              <a:rPr lang="en-GB" dirty="0"/>
              <a:t> application must have a slide like this</a:t>
            </a:r>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8</a:t>
            </a:fld>
            <a:endParaRPr lang="lv-LV"/>
          </a:p>
        </p:txBody>
      </p:sp>
    </p:spTree>
    <p:extLst>
      <p:ext uri="{BB962C8B-B14F-4D97-AF65-F5344CB8AC3E}">
        <p14:creationId xmlns:p14="http://schemas.microsoft.com/office/powerpoint/2010/main" val="3622147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Better view is here</a:t>
            </a:r>
            <a:endParaRPr lang="lv-LV" dirty="0"/>
          </a:p>
        </p:txBody>
      </p:sp>
      <p:sp>
        <p:nvSpPr>
          <p:cNvPr id="4" name="Slide Number Placeholder 3"/>
          <p:cNvSpPr>
            <a:spLocks noGrp="1"/>
          </p:cNvSpPr>
          <p:nvPr>
            <p:ph type="sldNum" sz="quarter" idx="5"/>
          </p:nvPr>
        </p:nvSpPr>
        <p:spPr/>
        <p:txBody>
          <a:bodyPr/>
          <a:lstStyle/>
          <a:p>
            <a:fld id="{EDB972C7-CEF8-4155-87EB-1B034C3EA653}" type="slidenum">
              <a:rPr lang="lv-LV" smtClean="0"/>
              <a:t>9</a:t>
            </a:fld>
            <a:endParaRPr lang="lv-LV"/>
          </a:p>
        </p:txBody>
      </p:sp>
    </p:spTree>
    <p:extLst>
      <p:ext uri="{BB962C8B-B14F-4D97-AF65-F5344CB8AC3E}">
        <p14:creationId xmlns:p14="http://schemas.microsoft.com/office/powerpoint/2010/main" val="14411165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1E700B27-DE4C-4B9E-BB11-B9027034A00F}" type="datetimeFigureOut">
              <a:rPr lang="en-US" dirty="0"/>
              <a:pPr/>
              <a:t>10/7/2024</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0F4739-9812-4A9F-890D-2AD6BA5F6EE8}" type="datetimeFigureOut">
              <a:rPr lang="en-US" dirty="0"/>
              <a:t>10/7/2024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8845AC5-A3F8-44AA-BA8F-596CDCC976D3}" type="datetimeFigureOut">
              <a:rPr lang="en-US" dirty="0"/>
              <a:t>10/7/2024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873B183-A821-4095-A363-9EC968635539}" type="datetimeFigureOut">
              <a:rPr lang="en-US" dirty="0"/>
              <a:t>10/7/2024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4D01B4-0AA5-45E6-B2E6-5FA4078AEBCF}" type="datetimeFigureOut">
              <a:rPr lang="en-US" dirty="0"/>
              <a:t>10/7/2024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147335C-0450-40D7-8612-B3203BED4F28}" type="datetimeFigureOut">
              <a:rPr lang="en-US" dirty="0"/>
              <a:t>10/7/2024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246A105-2A1C-4284-B4EA-07CF89B1A393}" type="datetimeFigureOut">
              <a:rPr lang="en-US" dirty="0"/>
              <a:t>10/7/2024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DBE609-F3F2-45E6-BD6A-E03A8C86C1AE}" type="datetimeFigureOut">
              <a:rPr lang="en-US" dirty="0"/>
              <a:t>10/7/2024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24AD68-089C-4467-A8F3-EA2BBCA6B44E}" type="datetimeFigureOut">
              <a:rPr lang="en-US" dirty="0"/>
              <a:t>10/7/2024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C51FCE-E4BB-4680-8E50-3C0E348D2609}" type="datetimeFigureOut">
              <a:rPr lang="en-US" dirty="0"/>
              <a:t>10/7/2024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AA073D-A903-47F8-8D16-77642FB0DF1F}" type="datetimeFigureOut">
              <a:rPr lang="en-US" dirty="0"/>
              <a:t>10/7/2024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91FA40-626B-4CA1-85D0-7A9016E395BA}" type="datetimeFigureOut">
              <a:rPr lang="en-US" dirty="0"/>
              <a:t>10/7/2024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F425EA-B9DC-48A7-991E-9A82573B1B21}" type="datetimeFigureOut">
              <a:rPr lang="en-US" dirty="0"/>
              <a:t>10/7/2024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6CB97F8-6CEB-469B-AFCC-889F2A2B1D5A}" type="datetimeFigureOut">
              <a:rPr lang="en-US" dirty="0"/>
              <a:t>10/7/2024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9179F-009E-4FA5-B091-7EBB82A185BD}" type="datetimeFigureOut">
              <a:rPr lang="en-US" dirty="0"/>
              <a:t>10/7/2024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665CEB-0076-4E37-B880-BCEA9784DE0A}" type="datetimeFigureOut">
              <a:rPr lang="en-US" dirty="0"/>
              <a:t>10/7/2024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149E5E-3896-4118-99A7-7B85668F1C5E}" type="datetimeFigureOut">
              <a:rPr lang="en-US" dirty="0"/>
              <a:t>10/7/2024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7E0D914D-B099-4142-A885-11F276715148}" type="datetimeFigureOut">
              <a:rPr lang="en-US" dirty="0"/>
              <a:t>10/7/2024</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webp"/><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CEB00-70D0-8ECD-E950-EA1DC01D1051}"/>
              </a:ext>
            </a:extLst>
          </p:cNvPr>
          <p:cNvSpPr>
            <a:spLocks noGrp="1"/>
          </p:cNvSpPr>
          <p:nvPr>
            <p:ph type="ctrTitle"/>
          </p:nvPr>
        </p:nvSpPr>
        <p:spPr>
          <a:xfrm>
            <a:off x="1154955" y="2099733"/>
            <a:ext cx="8825658" cy="1329267"/>
          </a:xfrm>
        </p:spPr>
        <p:txBody>
          <a:bodyPr/>
          <a:lstStyle/>
          <a:p>
            <a:r>
              <a:rPr lang="en-US" dirty="0"/>
              <a:t>TV channel in the cloud</a:t>
            </a:r>
            <a:endParaRPr lang="lv-LV" dirty="0"/>
          </a:p>
        </p:txBody>
      </p:sp>
      <p:sp>
        <p:nvSpPr>
          <p:cNvPr id="3" name="Subtitle 2">
            <a:extLst>
              <a:ext uri="{FF2B5EF4-FFF2-40B4-BE49-F238E27FC236}">
                <a16:creationId xmlns:a16="http://schemas.microsoft.com/office/drawing/2014/main" id="{79B07812-581E-8B83-5D63-ED39024F796E}"/>
              </a:ext>
            </a:extLst>
          </p:cNvPr>
          <p:cNvSpPr>
            <a:spLocks noGrp="1"/>
          </p:cNvSpPr>
          <p:nvPr>
            <p:ph type="subTitle" idx="1"/>
          </p:nvPr>
        </p:nvSpPr>
        <p:spPr>
          <a:xfrm>
            <a:off x="1154955" y="3429000"/>
            <a:ext cx="8825658" cy="861420"/>
          </a:xfrm>
        </p:spPr>
        <p:txBody>
          <a:bodyPr/>
          <a:lstStyle/>
          <a:p>
            <a:r>
              <a:rPr lang="en-US" dirty="0"/>
              <a:t>Powered by </a:t>
            </a:r>
            <a:r>
              <a:rPr lang="en-US" dirty="0" err="1"/>
              <a:t>Gstreamer</a:t>
            </a:r>
            <a:endParaRPr lang="lv-LV" dirty="0"/>
          </a:p>
        </p:txBody>
      </p:sp>
      <p:sp>
        <p:nvSpPr>
          <p:cNvPr id="4" name="TextBox 3">
            <a:extLst>
              <a:ext uri="{FF2B5EF4-FFF2-40B4-BE49-F238E27FC236}">
                <a16:creationId xmlns:a16="http://schemas.microsoft.com/office/drawing/2014/main" id="{5FE88AE1-D957-1391-E199-441BBDE49AD4}"/>
              </a:ext>
            </a:extLst>
          </p:cNvPr>
          <p:cNvSpPr txBox="1"/>
          <p:nvPr/>
        </p:nvSpPr>
        <p:spPr>
          <a:xfrm>
            <a:off x="3174367" y="5638800"/>
            <a:ext cx="5843266" cy="523220"/>
          </a:xfrm>
          <a:prstGeom prst="rect">
            <a:avLst/>
          </a:prstGeom>
          <a:noFill/>
        </p:spPr>
        <p:txBody>
          <a:bodyPr wrap="none" rtlCol="0">
            <a:spAutoFit/>
          </a:bodyPr>
          <a:lstStyle/>
          <a:p>
            <a:r>
              <a:rPr lang="en-GB" sz="2800" dirty="0">
                <a:solidFill>
                  <a:schemeClr val="bg1"/>
                </a:solidFill>
              </a:rPr>
              <a:t>Jurijs </a:t>
            </a:r>
            <a:r>
              <a:rPr lang="lv-LV" sz="2800" dirty="0" err="1">
                <a:solidFill>
                  <a:schemeClr val="bg1"/>
                </a:solidFill>
              </a:rPr>
              <a:t>Šatcs</a:t>
            </a:r>
            <a:r>
              <a:rPr lang="en-GB" sz="2800" dirty="0">
                <a:solidFill>
                  <a:schemeClr val="bg1"/>
                </a:solidFill>
              </a:rPr>
              <a:t> &lt;jurijs.satcs@veset.tv&gt;</a:t>
            </a:r>
            <a:endParaRPr lang="lv-LV" sz="2800" dirty="0">
              <a:solidFill>
                <a:schemeClr val="bg1"/>
              </a:solidFill>
            </a:endParaRPr>
          </a:p>
        </p:txBody>
      </p:sp>
      <p:pic>
        <p:nvPicPr>
          <p:cNvPr id="7" name="Picture 6">
            <a:extLst>
              <a:ext uri="{FF2B5EF4-FFF2-40B4-BE49-F238E27FC236}">
                <a16:creationId xmlns:a16="http://schemas.microsoft.com/office/drawing/2014/main" id="{B2BFD8A5-23CD-26AD-A769-E6A218EF2055}"/>
              </a:ext>
            </a:extLst>
          </p:cNvPr>
          <p:cNvPicPr>
            <a:picLocks noChangeAspect="1"/>
          </p:cNvPicPr>
          <p:nvPr/>
        </p:nvPicPr>
        <p:blipFill>
          <a:blip r:embed="rId3"/>
          <a:stretch>
            <a:fillRect/>
          </a:stretch>
        </p:blipFill>
        <p:spPr>
          <a:xfrm>
            <a:off x="1065308" y="707472"/>
            <a:ext cx="1200150" cy="342900"/>
          </a:xfrm>
          <a:prstGeom prst="rect">
            <a:avLst/>
          </a:prstGeom>
        </p:spPr>
      </p:pic>
    </p:spTree>
    <p:extLst>
      <p:ext uri="{BB962C8B-B14F-4D97-AF65-F5344CB8AC3E}">
        <p14:creationId xmlns:p14="http://schemas.microsoft.com/office/powerpoint/2010/main" val="730076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6191A6-D6DB-A685-C45B-F3AAF255C609}"/>
              </a:ext>
            </a:extLst>
          </p:cNvPr>
          <p:cNvPicPr>
            <a:picLocks noChangeAspect="1"/>
          </p:cNvPicPr>
          <p:nvPr/>
        </p:nvPicPr>
        <p:blipFill>
          <a:blip r:embed="rId3"/>
          <a:stretch>
            <a:fillRect/>
          </a:stretch>
        </p:blipFill>
        <p:spPr>
          <a:xfrm>
            <a:off x="-75600000" y="184141"/>
            <a:ext cx="87401786" cy="6489717"/>
          </a:xfrm>
          <a:prstGeom prst="rect">
            <a:avLst/>
          </a:prstGeom>
        </p:spPr>
      </p:pic>
    </p:spTree>
    <p:extLst>
      <p:ext uri="{BB962C8B-B14F-4D97-AF65-F5344CB8AC3E}">
        <p14:creationId xmlns:p14="http://schemas.microsoft.com/office/powerpoint/2010/main" val="96365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Group 83">
            <a:extLst>
              <a:ext uri="{FF2B5EF4-FFF2-40B4-BE49-F238E27FC236}">
                <a16:creationId xmlns:a16="http://schemas.microsoft.com/office/drawing/2014/main" id="{FC15C7C1-A492-D4A4-B0FF-B82CA2C3B6E9}"/>
              </a:ext>
            </a:extLst>
          </p:cNvPr>
          <p:cNvGrpSpPr/>
          <p:nvPr/>
        </p:nvGrpSpPr>
        <p:grpSpPr>
          <a:xfrm>
            <a:off x="9010432" y="2162300"/>
            <a:ext cx="2578368" cy="3066874"/>
            <a:chOff x="9010432" y="2162300"/>
            <a:chExt cx="2578368" cy="3066874"/>
          </a:xfrm>
        </p:grpSpPr>
        <p:sp>
          <p:nvSpPr>
            <p:cNvPr id="23" name="Rectangle 22">
              <a:extLst>
                <a:ext uri="{FF2B5EF4-FFF2-40B4-BE49-F238E27FC236}">
                  <a16:creationId xmlns:a16="http://schemas.microsoft.com/office/drawing/2014/main" id="{E6D66B0B-FD53-E4AA-4CDF-9FC27BBB4978}"/>
                </a:ext>
              </a:extLst>
            </p:cNvPr>
            <p:cNvSpPr/>
            <p:nvPr/>
          </p:nvSpPr>
          <p:spPr>
            <a:xfrm>
              <a:off x="9708972" y="2565993"/>
              <a:ext cx="907818" cy="54439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lv-LV" sz="2400" dirty="0" err="1"/>
                <a:t>Mux</a:t>
              </a:r>
              <a:endParaRPr lang="lv-LV" sz="2400" dirty="0"/>
            </a:p>
          </p:txBody>
        </p:sp>
        <p:sp>
          <p:nvSpPr>
            <p:cNvPr id="25" name="Rectangle 24">
              <a:extLst>
                <a:ext uri="{FF2B5EF4-FFF2-40B4-BE49-F238E27FC236}">
                  <a16:creationId xmlns:a16="http://schemas.microsoft.com/office/drawing/2014/main" id="{3D9DDDAF-3AFF-D2E3-478A-0A7A76344C3D}"/>
                </a:ext>
              </a:extLst>
            </p:cNvPr>
            <p:cNvSpPr/>
            <p:nvPr/>
          </p:nvSpPr>
          <p:spPr>
            <a:xfrm>
              <a:off x="9708972" y="3758576"/>
              <a:ext cx="862183" cy="54439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lv-LV" sz="2400" dirty="0" err="1"/>
                <a:t>Mux</a:t>
              </a:r>
              <a:endParaRPr lang="lv-LV" sz="2400" dirty="0"/>
            </a:p>
          </p:txBody>
        </p:sp>
        <p:sp>
          <p:nvSpPr>
            <p:cNvPr id="26" name="Rectangle 25">
              <a:extLst>
                <a:ext uri="{FF2B5EF4-FFF2-40B4-BE49-F238E27FC236}">
                  <a16:creationId xmlns:a16="http://schemas.microsoft.com/office/drawing/2014/main" id="{18D3BA1B-4C8F-6F0B-8B22-0F45106BEB92}"/>
                </a:ext>
              </a:extLst>
            </p:cNvPr>
            <p:cNvSpPr/>
            <p:nvPr/>
          </p:nvSpPr>
          <p:spPr>
            <a:xfrm>
              <a:off x="10680982" y="2565993"/>
              <a:ext cx="907818" cy="54439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lv-LV" sz="2400" dirty="0" err="1"/>
                <a:t>Sink</a:t>
              </a:r>
              <a:endParaRPr lang="lv-LV" sz="2400" dirty="0"/>
            </a:p>
          </p:txBody>
        </p:sp>
        <p:sp>
          <p:nvSpPr>
            <p:cNvPr id="27" name="Rectangle 26">
              <a:extLst>
                <a:ext uri="{FF2B5EF4-FFF2-40B4-BE49-F238E27FC236}">
                  <a16:creationId xmlns:a16="http://schemas.microsoft.com/office/drawing/2014/main" id="{044F7F4C-2920-4442-4918-A1124AF45963}"/>
                </a:ext>
              </a:extLst>
            </p:cNvPr>
            <p:cNvSpPr/>
            <p:nvPr/>
          </p:nvSpPr>
          <p:spPr>
            <a:xfrm>
              <a:off x="10680982" y="3756940"/>
              <a:ext cx="907818" cy="54439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lv-LV" sz="2400" dirty="0" err="1"/>
                <a:t>Sink</a:t>
              </a:r>
              <a:endParaRPr lang="lv-LV" sz="2400" dirty="0"/>
            </a:p>
          </p:txBody>
        </p:sp>
        <p:cxnSp>
          <p:nvCxnSpPr>
            <p:cNvPr id="32" name="Straight Arrow Connector 31">
              <a:extLst>
                <a:ext uri="{FF2B5EF4-FFF2-40B4-BE49-F238E27FC236}">
                  <a16:creationId xmlns:a16="http://schemas.microsoft.com/office/drawing/2014/main" id="{4E15B51B-3F13-6FA8-5134-DDFF7D8DA9E7}"/>
                </a:ext>
              </a:extLst>
            </p:cNvPr>
            <p:cNvCxnSpPr>
              <a:cxnSpLocks/>
            </p:cNvCxnSpPr>
            <p:nvPr/>
          </p:nvCxnSpPr>
          <p:spPr>
            <a:xfrm>
              <a:off x="9340606" y="2162300"/>
              <a:ext cx="417789" cy="7710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F4CEA5D-AAE5-921D-BC0C-945D024663B1}"/>
                </a:ext>
              </a:extLst>
            </p:cNvPr>
            <p:cNvCxnSpPr>
              <a:cxnSpLocks/>
              <a:stCxn id="17" idx="3"/>
              <a:endCxn id="25" idx="1"/>
            </p:cNvCxnSpPr>
            <p:nvPr/>
          </p:nvCxnSpPr>
          <p:spPr>
            <a:xfrm>
              <a:off x="9362883" y="2321713"/>
              <a:ext cx="346089" cy="17090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EBFCE1A-B212-D060-98F3-A5C6D2FE83C8}"/>
                </a:ext>
              </a:extLst>
            </p:cNvPr>
            <p:cNvCxnSpPr>
              <a:cxnSpLocks/>
              <a:endCxn id="23" idx="1"/>
            </p:cNvCxnSpPr>
            <p:nvPr/>
          </p:nvCxnSpPr>
          <p:spPr>
            <a:xfrm flipV="1">
              <a:off x="9010432" y="2838192"/>
              <a:ext cx="698540" cy="6708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19D002A4-8D6E-1379-4098-AFF206269403}"/>
                </a:ext>
              </a:extLst>
            </p:cNvPr>
            <p:cNvCxnSpPr>
              <a:cxnSpLocks/>
              <a:stCxn id="22" idx="3"/>
              <a:endCxn id="25" idx="1"/>
            </p:cNvCxnSpPr>
            <p:nvPr/>
          </p:nvCxnSpPr>
          <p:spPr>
            <a:xfrm>
              <a:off x="9441285" y="3841636"/>
              <a:ext cx="267687" cy="1891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D464F4A-D9AC-D11A-EAD4-C299C6DA7D20}"/>
                </a:ext>
              </a:extLst>
            </p:cNvPr>
            <p:cNvCxnSpPr>
              <a:cxnSpLocks/>
              <a:stCxn id="23" idx="3"/>
              <a:endCxn id="26" idx="1"/>
            </p:cNvCxnSpPr>
            <p:nvPr/>
          </p:nvCxnSpPr>
          <p:spPr>
            <a:xfrm>
              <a:off x="10616790" y="2838192"/>
              <a:ext cx="641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061E248-6572-0100-7770-9139EC575A41}"/>
                </a:ext>
              </a:extLst>
            </p:cNvPr>
            <p:cNvCxnSpPr>
              <a:cxnSpLocks/>
              <a:stCxn id="25" idx="3"/>
              <a:endCxn id="27" idx="1"/>
            </p:cNvCxnSpPr>
            <p:nvPr/>
          </p:nvCxnSpPr>
          <p:spPr>
            <a:xfrm flipV="1">
              <a:off x="10571155" y="4029139"/>
              <a:ext cx="109827" cy="16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D1EEB3A-4C5A-2F33-AF40-E456BA8ABDE8}"/>
                </a:ext>
              </a:extLst>
            </p:cNvPr>
            <p:cNvCxnSpPr>
              <a:cxnSpLocks/>
              <a:stCxn id="42" idx="3"/>
              <a:endCxn id="25" idx="1"/>
            </p:cNvCxnSpPr>
            <p:nvPr/>
          </p:nvCxnSpPr>
          <p:spPr>
            <a:xfrm flipV="1">
              <a:off x="9299544" y="4030775"/>
              <a:ext cx="409428" cy="11983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365BD150-071E-7A45-2C5C-107A3C76310C}"/>
              </a:ext>
            </a:extLst>
          </p:cNvPr>
          <p:cNvGrpSpPr/>
          <p:nvPr/>
        </p:nvGrpSpPr>
        <p:grpSpPr>
          <a:xfrm>
            <a:off x="4985157" y="1824337"/>
            <a:ext cx="1614506" cy="2196331"/>
            <a:chOff x="4985157" y="1824337"/>
            <a:chExt cx="1614506" cy="2196331"/>
          </a:xfrm>
        </p:grpSpPr>
        <p:sp>
          <p:nvSpPr>
            <p:cNvPr id="14" name="Rectangle 13">
              <a:extLst>
                <a:ext uri="{FF2B5EF4-FFF2-40B4-BE49-F238E27FC236}">
                  <a16:creationId xmlns:a16="http://schemas.microsoft.com/office/drawing/2014/main" id="{FB614DA9-9A23-C83C-1488-2C69E8D9197E}"/>
                </a:ext>
              </a:extLst>
            </p:cNvPr>
            <p:cNvSpPr/>
            <p:nvPr/>
          </p:nvSpPr>
          <p:spPr>
            <a:xfrm>
              <a:off x="4985157" y="1824337"/>
              <a:ext cx="1614506" cy="631794"/>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2400" dirty="0"/>
                <a:t>Graphics</a:t>
              </a:r>
              <a:endParaRPr lang="lv-LV" sz="2400" dirty="0"/>
            </a:p>
          </p:txBody>
        </p:sp>
        <p:sp>
          <p:nvSpPr>
            <p:cNvPr id="15" name="Rectangle 14">
              <a:extLst>
                <a:ext uri="{FF2B5EF4-FFF2-40B4-BE49-F238E27FC236}">
                  <a16:creationId xmlns:a16="http://schemas.microsoft.com/office/drawing/2014/main" id="{6458B6EB-FDD7-5971-5F47-6A8E1B27932D}"/>
                </a:ext>
              </a:extLst>
            </p:cNvPr>
            <p:cNvSpPr/>
            <p:nvPr/>
          </p:nvSpPr>
          <p:spPr>
            <a:xfrm>
              <a:off x="4985157" y="3420529"/>
              <a:ext cx="1608630" cy="600139"/>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hr-HR" sz="2400" dirty="0"/>
                <a:t>Effects</a:t>
              </a:r>
              <a:endParaRPr lang="lv-LV" sz="2400" dirty="0"/>
            </a:p>
          </p:txBody>
        </p:sp>
      </p:grpSp>
      <p:grpSp>
        <p:nvGrpSpPr>
          <p:cNvPr id="2" name="Group 1">
            <a:extLst>
              <a:ext uri="{FF2B5EF4-FFF2-40B4-BE49-F238E27FC236}">
                <a16:creationId xmlns:a16="http://schemas.microsoft.com/office/drawing/2014/main" id="{2780272B-EABF-BCDD-7C72-297DA367C158}"/>
              </a:ext>
            </a:extLst>
          </p:cNvPr>
          <p:cNvGrpSpPr/>
          <p:nvPr/>
        </p:nvGrpSpPr>
        <p:grpSpPr>
          <a:xfrm>
            <a:off x="3578694" y="1820027"/>
            <a:ext cx="1406463" cy="2214125"/>
            <a:chOff x="3578694" y="1820027"/>
            <a:chExt cx="1406463" cy="2214125"/>
          </a:xfrm>
        </p:grpSpPr>
        <p:sp>
          <p:nvSpPr>
            <p:cNvPr id="12" name="Rectangle 11">
              <a:extLst>
                <a:ext uri="{FF2B5EF4-FFF2-40B4-BE49-F238E27FC236}">
                  <a16:creationId xmlns:a16="http://schemas.microsoft.com/office/drawing/2014/main" id="{907E60AD-5215-93FA-5ED5-AFD372222B3D}"/>
                </a:ext>
              </a:extLst>
            </p:cNvPr>
            <p:cNvSpPr/>
            <p:nvPr/>
          </p:nvSpPr>
          <p:spPr>
            <a:xfrm>
              <a:off x="3639367" y="1820027"/>
              <a:ext cx="1115631" cy="631794"/>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lv-LV" sz="2400" dirty="0" err="1"/>
                <a:t>Proc</a:t>
              </a:r>
              <a:endParaRPr lang="lv-LV" sz="2400" dirty="0"/>
            </a:p>
          </p:txBody>
        </p:sp>
        <p:sp>
          <p:nvSpPr>
            <p:cNvPr id="13" name="Rectangle 12">
              <a:extLst>
                <a:ext uri="{FF2B5EF4-FFF2-40B4-BE49-F238E27FC236}">
                  <a16:creationId xmlns:a16="http://schemas.microsoft.com/office/drawing/2014/main" id="{BC235633-312D-8914-7D3D-D94AB12DA609}"/>
                </a:ext>
              </a:extLst>
            </p:cNvPr>
            <p:cNvSpPr/>
            <p:nvPr/>
          </p:nvSpPr>
          <p:spPr>
            <a:xfrm>
              <a:off x="3578694" y="3434013"/>
              <a:ext cx="1115631" cy="600139"/>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lv-LV" sz="2400" dirty="0" err="1"/>
                <a:t>Proc</a:t>
              </a:r>
              <a:endParaRPr lang="lv-LV" sz="2400" dirty="0"/>
            </a:p>
          </p:txBody>
        </p:sp>
        <p:cxnSp>
          <p:nvCxnSpPr>
            <p:cNvPr id="30" name="Straight Arrow Connector 29">
              <a:extLst>
                <a:ext uri="{FF2B5EF4-FFF2-40B4-BE49-F238E27FC236}">
                  <a16:creationId xmlns:a16="http://schemas.microsoft.com/office/drawing/2014/main" id="{44843514-07C9-F929-1DBD-673E33BE1748}"/>
                </a:ext>
              </a:extLst>
            </p:cNvPr>
            <p:cNvCxnSpPr>
              <a:cxnSpLocks/>
              <a:stCxn id="12" idx="3"/>
              <a:endCxn id="14" idx="1"/>
            </p:cNvCxnSpPr>
            <p:nvPr/>
          </p:nvCxnSpPr>
          <p:spPr>
            <a:xfrm>
              <a:off x="4754998" y="2135924"/>
              <a:ext cx="230159" cy="43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8FD3E106-7030-7A97-1CBB-78EBD09EED1C}"/>
                </a:ext>
              </a:extLst>
            </p:cNvPr>
            <p:cNvCxnSpPr>
              <a:cxnSpLocks/>
              <a:stCxn id="13" idx="3"/>
              <a:endCxn id="15" idx="1"/>
            </p:cNvCxnSpPr>
            <p:nvPr/>
          </p:nvCxnSpPr>
          <p:spPr>
            <a:xfrm flipV="1">
              <a:off x="4694325" y="3720599"/>
              <a:ext cx="290832" cy="134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FCF546D-49DE-3D08-2BAD-4A97D1E6EC78}"/>
              </a:ext>
            </a:extLst>
          </p:cNvPr>
          <p:cNvGrpSpPr/>
          <p:nvPr/>
        </p:nvGrpSpPr>
        <p:grpSpPr>
          <a:xfrm>
            <a:off x="2016068" y="1407437"/>
            <a:ext cx="2106470" cy="4639356"/>
            <a:chOff x="2016068" y="1407437"/>
            <a:chExt cx="2106470" cy="4639356"/>
          </a:xfrm>
        </p:grpSpPr>
        <p:sp>
          <p:nvSpPr>
            <p:cNvPr id="24" name="TextBox 23">
              <a:extLst>
                <a:ext uri="{FF2B5EF4-FFF2-40B4-BE49-F238E27FC236}">
                  <a16:creationId xmlns:a16="http://schemas.microsoft.com/office/drawing/2014/main" id="{43FEE0F6-CFEE-2EB8-67AE-143FF1E0F365}"/>
                </a:ext>
              </a:extLst>
            </p:cNvPr>
            <p:cNvSpPr txBox="1"/>
            <p:nvPr/>
          </p:nvSpPr>
          <p:spPr>
            <a:xfrm>
              <a:off x="2130519" y="2958036"/>
              <a:ext cx="1877569" cy="461665"/>
            </a:xfrm>
            <a:prstGeom prst="rect">
              <a:avLst/>
            </a:prstGeom>
            <a:noFill/>
          </p:spPr>
          <p:txBody>
            <a:bodyPr wrap="square" rtlCol="0">
              <a:spAutoFit/>
            </a:bodyPr>
            <a:lstStyle/>
            <a:p>
              <a:r>
                <a:rPr lang="en-GB" sz="2400" dirty="0"/>
                <a:t>N * </a:t>
              </a:r>
              <a:r>
                <a:rPr lang="hr-HR" sz="2400" dirty="0"/>
                <a:t>Audio</a:t>
              </a:r>
              <a:endParaRPr lang="lv-LV" sz="2400" dirty="0"/>
            </a:p>
          </p:txBody>
        </p:sp>
        <p:sp>
          <p:nvSpPr>
            <p:cNvPr id="29" name="TextBox 28">
              <a:extLst>
                <a:ext uri="{FF2B5EF4-FFF2-40B4-BE49-F238E27FC236}">
                  <a16:creationId xmlns:a16="http://schemas.microsoft.com/office/drawing/2014/main" id="{6C01E09E-14C4-7FAF-5E6C-047403D0E315}"/>
                </a:ext>
              </a:extLst>
            </p:cNvPr>
            <p:cNvSpPr txBox="1"/>
            <p:nvPr/>
          </p:nvSpPr>
          <p:spPr>
            <a:xfrm>
              <a:off x="2016068" y="5585128"/>
              <a:ext cx="2106470" cy="461665"/>
            </a:xfrm>
            <a:prstGeom prst="rect">
              <a:avLst/>
            </a:prstGeom>
            <a:noFill/>
          </p:spPr>
          <p:txBody>
            <a:bodyPr wrap="square" rtlCol="0">
              <a:spAutoFit/>
            </a:bodyPr>
            <a:lstStyle/>
            <a:p>
              <a:r>
                <a:rPr lang="en-GB" sz="2400" dirty="0"/>
                <a:t>N * </a:t>
              </a:r>
              <a:r>
                <a:rPr lang="lv-LV" sz="2400" dirty="0" err="1"/>
                <a:t>Subtitles</a:t>
              </a:r>
              <a:endParaRPr lang="lv-LV" sz="2400" dirty="0"/>
            </a:p>
          </p:txBody>
        </p:sp>
        <p:grpSp>
          <p:nvGrpSpPr>
            <p:cNvPr id="81" name="Group 80">
              <a:extLst>
                <a:ext uri="{FF2B5EF4-FFF2-40B4-BE49-F238E27FC236}">
                  <a16:creationId xmlns:a16="http://schemas.microsoft.com/office/drawing/2014/main" id="{763AF9E5-9685-15AA-9F10-BDE5A1D00759}"/>
                </a:ext>
              </a:extLst>
            </p:cNvPr>
            <p:cNvGrpSpPr/>
            <p:nvPr/>
          </p:nvGrpSpPr>
          <p:grpSpPr>
            <a:xfrm>
              <a:off x="2108242" y="1807681"/>
              <a:ext cx="1531125" cy="3721562"/>
              <a:chOff x="2108242" y="1807681"/>
              <a:chExt cx="1531125" cy="3721562"/>
            </a:xfrm>
          </p:grpSpPr>
          <p:sp>
            <p:nvSpPr>
              <p:cNvPr id="6" name="Rectangle 5">
                <a:extLst>
                  <a:ext uri="{FF2B5EF4-FFF2-40B4-BE49-F238E27FC236}">
                    <a16:creationId xmlns:a16="http://schemas.microsoft.com/office/drawing/2014/main" id="{E9B391F2-FEF8-42FD-DB5F-E45D7AE18F6A}"/>
                  </a:ext>
                </a:extLst>
              </p:cNvPr>
              <p:cNvSpPr/>
              <p:nvPr/>
            </p:nvSpPr>
            <p:spPr>
              <a:xfrm>
                <a:off x="2108686" y="1807681"/>
                <a:ext cx="1292049" cy="631794"/>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lv-LV" sz="2400" dirty="0"/>
                  <a:t>S</a:t>
                </a:r>
                <a:r>
                  <a:rPr lang="en-GB" sz="2400" dirty="0" err="1"/>
                  <a:t>ched</a:t>
                </a:r>
                <a:endParaRPr lang="lv-LV" sz="2400" dirty="0"/>
              </a:p>
            </p:txBody>
          </p:sp>
          <p:sp>
            <p:nvSpPr>
              <p:cNvPr id="7" name="Rectangle 6">
                <a:extLst>
                  <a:ext uri="{FF2B5EF4-FFF2-40B4-BE49-F238E27FC236}">
                    <a16:creationId xmlns:a16="http://schemas.microsoft.com/office/drawing/2014/main" id="{42AE3CB4-7311-6A5A-6E65-80D9B4A32852}"/>
                  </a:ext>
                </a:extLst>
              </p:cNvPr>
              <p:cNvSpPr/>
              <p:nvPr/>
            </p:nvSpPr>
            <p:spPr>
              <a:xfrm>
                <a:off x="2108242" y="3429000"/>
                <a:ext cx="1286789" cy="600139"/>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lv-LV" sz="2400" dirty="0"/>
                  <a:t>S</a:t>
                </a:r>
                <a:r>
                  <a:rPr lang="en-GB" sz="2400" dirty="0" err="1"/>
                  <a:t>ched</a:t>
                </a:r>
                <a:endParaRPr lang="lv-LV" sz="2400" dirty="0"/>
              </a:p>
            </p:txBody>
          </p:sp>
          <p:cxnSp>
            <p:nvCxnSpPr>
              <p:cNvPr id="28" name="Straight Arrow Connector 27">
                <a:extLst>
                  <a:ext uri="{FF2B5EF4-FFF2-40B4-BE49-F238E27FC236}">
                    <a16:creationId xmlns:a16="http://schemas.microsoft.com/office/drawing/2014/main" id="{014828C4-4A22-DF7E-6E67-6739ADCEAA4D}"/>
                  </a:ext>
                </a:extLst>
              </p:cNvPr>
              <p:cNvCxnSpPr>
                <a:cxnSpLocks/>
                <a:stCxn id="6" idx="3"/>
                <a:endCxn id="12" idx="1"/>
              </p:cNvCxnSpPr>
              <p:nvPr/>
            </p:nvCxnSpPr>
            <p:spPr>
              <a:xfrm>
                <a:off x="3400735" y="2123578"/>
                <a:ext cx="238632" cy="123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37FDBB0-CAA0-5E3E-CEB2-9A620511A81B}"/>
                  </a:ext>
                </a:extLst>
              </p:cNvPr>
              <p:cNvCxnSpPr>
                <a:cxnSpLocks/>
                <a:stCxn id="7" idx="3"/>
                <a:endCxn id="13" idx="1"/>
              </p:cNvCxnSpPr>
              <p:nvPr/>
            </p:nvCxnSpPr>
            <p:spPr>
              <a:xfrm>
                <a:off x="3395031" y="3729070"/>
                <a:ext cx="183663" cy="50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834CBF69-8292-A459-2B3D-D3ED0368032E}"/>
                  </a:ext>
                </a:extLst>
              </p:cNvPr>
              <p:cNvSpPr/>
              <p:nvPr/>
            </p:nvSpPr>
            <p:spPr>
              <a:xfrm>
                <a:off x="2108242" y="4929104"/>
                <a:ext cx="1286789" cy="600139"/>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lv-LV" sz="2400" dirty="0"/>
                  <a:t>S</a:t>
                </a:r>
                <a:r>
                  <a:rPr lang="en-GB" sz="2400" dirty="0" err="1"/>
                  <a:t>ched</a:t>
                </a:r>
                <a:endParaRPr lang="lv-LV" sz="2400" dirty="0"/>
              </a:p>
            </p:txBody>
          </p:sp>
        </p:grpSp>
        <p:sp>
          <p:nvSpPr>
            <p:cNvPr id="104" name="TextBox 103">
              <a:extLst>
                <a:ext uri="{FF2B5EF4-FFF2-40B4-BE49-F238E27FC236}">
                  <a16:creationId xmlns:a16="http://schemas.microsoft.com/office/drawing/2014/main" id="{CF4D621B-2F56-B1A7-D5B8-B9B3B12D0D61}"/>
                </a:ext>
              </a:extLst>
            </p:cNvPr>
            <p:cNvSpPr txBox="1"/>
            <p:nvPr/>
          </p:nvSpPr>
          <p:spPr>
            <a:xfrm>
              <a:off x="2262676" y="1407437"/>
              <a:ext cx="1146532" cy="461665"/>
            </a:xfrm>
            <a:prstGeom prst="rect">
              <a:avLst/>
            </a:prstGeom>
            <a:noFill/>
          </p:spPr>
          <p:txBody>
            <a:bodyPr wrap="square" rtlCol="0">
              <a:spAutoFit/>
            </a:bodyPr>
            <a:lstStyle/>
            <a:p>
              <a:r>
                <a:rPr lang="lv-LV" sz="2400" dirty="0"/>
                <a:t>Video</a:t>
              </a:r>
            </a:p>
          </p:txBody>
        </p:sp>
      </p:grpSp>
      <p:grpSp>
        <p:nvGrpSpPr>
          <p:cNvPr id="80" name="Group 79">
            <a:extLst>
              <a:ext uri="{FF2B5EF4-FFF2-40B4-BE49-F238E27FC236}">
                <a16:creationId xmlns:a16="http://schemas.microsoft.com/office/drawing/2014/main" id="{EFA86C22-EA91-6DC0-E418-9C5CD5DBBB94}"/>
              </a:ext>
            </a:extLst>
          </p:cNvPr>
          <p:cNvGrpSpPr/>
          <p:nvPr/>
        </p:nvGrpSpPr>
        <p:grpSpPr>
          <a:xfrm>
            <a:off x="190418" y="1717952"/>
            <a:ext cx="1918268" cy="3511222"/>
            <a:chOff x="190418" y="1717952"/>
            <a:chExt cx="1918268" cy="3511222"/>
          </a:xfrm>
        </p:grpSpPr>
        <p:sp>
          <p:nvSpPr>
            <p:cNvPr id="4" name="Rectangle 3">
              <a:extLst>
                <a:ext uri="{FF2B5EF4-FFF2-40B4-BE49-F238E27FC236}">
                  <a16:creationId xmlns:a16="http://schemas.microsoft.com/office/drawing/2014/main" id="{65EEBBA6-1F2C-D7D5-845C-8E4B5D3B5406}"/>
                </a:ext>
              </a:extLst>
            </p:cNvPr>
            <p:cNvSpPr/>
            <p:nvPr/>
          </p:nvSpPr>
          <p:spPr>
            <a:xfrm>
              <a:off x="221356" y="1717952"/>
              <a:ext cx="1292493" cy="107472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Current</a:t>
              </a:r>
            </a:p>
            <a:p>
              <a:pPr algn="ctr"/>
              <a:r>
                <a:rPr lang="en-GB" sz="2400" dirty="0"/>
                <a:t>Event</a:t>
              </a:r>
              <a:endParaRPr lang="lv-LV" sz="2400" dirty="0"/>
            </a:p>
          </p:txBody>
        </p:sp>
        <p:sp>
          <p:nvSpPr>
            <p:cNvPr id="5" name="Rectangle 4">
              <a:extLst>
                <a:ext uri="{FF2B5EF4-FFF2-40B4-BE49-F238E27FC236}">
                  <a16:creationId xmlns:a16="http://schemas.microsoft.com/office/drawing/2014/main" id="{1F7AEF29-5CFA-3943-DB05-8B1416884B28}"/>
                </a:ext>
              </a:extLst>
            </p:cNvPr>
            <p:cNvSpPr/>
            <p:nvPr/>
          </p:nvSpPr>
          <p:spPr>
            <a:xfrm>
              <a:off x="205447" y="2951340"/>
              <a:ext cx="1302254" cy="10208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Next </a:t>
              </a:r>
            </a:p>
            <a:p>
              <a:pPr algn="ctr"/>
              <a:r>
                <a:rPr lang="en-GB" sz="2400" dirty="0"/>
                <a:t>Event</a:t>
              </a:r>
              <a:endParaRPr lang="lv-LV" sz="2400" dirty="0"/>
            </a:p>
          </p:txBody>
        </p:sp>
        <p:cxnSp>
          <p:nvCxnSpPr>
            <p:cNvPr id="8" name="Straight Arrow Connector 7">
              <a:extLst>
                <a:ext uri="{FF2B5EF4-FFF2-40B4-BE49-F238E27FC236}">
                  <a16:creationId xmlns:a16="http://schemas.microsoft.com/office/drawing/2014/main" id="{F9D18777-6B77-357B-3BC6-9F94AB8139AA}"/>
                </a:ext>
              </a:extLst>
            </p:cNvPr>
            <p:cNvCxnSpPr>
              <a:cxnSpLocks/>
              <a:stCxn id="4" idx="3"/>
              <a:endCxn id="7" idx="1"/>
            </p:cNvCxnSpPr>
            <p:nvPr/>
          </p:nvCxnSpPr>
          <p:spPr>
            <a:xfrm>
              <a:off x="1513849" y="2255316"/>
              <a:ext cx="594393" cy="14737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E77A914-8C8E-C116-1809-82EECC14A6A2}"/>
                </a:ext>
              </a:extLst>
            </p:cNvPr>
            <p:cNvCxnSpPr>
              <a:cxnSpLocks/>
              <a:stCxn id="4" idx="3"/>
              <a:endCxn id="6" idx="1"/>
            </p:cNvCxnSpPr>
            <p:nvPr/>
          </p:nvCxnSpPr>
          <p:spPr>
            <a:xfrm flipV="1">
              <a:off x="1513849" y="2123578"/>
              <a:ext cx="594837" cy="1317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CB63F22-2AE7-5504-2AA9-E219C3E833B6}"/>
                </a:ext>
              </a:extLst>
            </p:cNvPr>
            <p:cNvCxnSpPr>
              <a:cxnSpLocks/>
              <a:stCxn id="5" idx="3"/>
              <a:endCxn id="6" idx="1"/>
            </p:cNvCxnSpPr>
            <p:nvPr/>
          </p:nvCxnSpPr>
          <p:spPr>
            <a:xfrm flipV="1">
              <a:off x="1507701" y="2123578"/>
              <a:ext cx="600985" cy="13382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77B2D20-C930-0ECB-1DC2-3F0190D8961A}"/>
                </a:ext>
              </a:extLst>
            </p:cNvPr>
            <p:cNvCxnSpPr>
              <a:cxnSpLocks/>
              <a:stCxn id="5" idx="3"/>
              <a:endCxn id="7" idx="1"/>
            </p:cNvCxnSpPr>
            <p:nvPr/>
          </p:nvCxnSpPr>
          <p:spPr>
            <a:xfrm>
              <a:off x="1507701" y="3461780"/>
              <a:ext cx="600541" cy="2672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C90D8D8-A923-F613-B28D-7C9BF1845B27}"/>
                </a:ext>
              </a:extLst>
            </p:cNvPr>
            <p:cNvSpPr/>
            <p:nvPr/>
          </p:nvSpPr>
          <p:spPr>
            <a:xfrm>
              <a:off x="190418" y="4079840"/>
              <a:ext cx="1318793" cy="1020880"/>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hr-HR" sz="2400" dirty="0"/>
                <a:t>Black screen</a:t>
              </a:r>
              <a:endParaRPr lang="lv-LV" sz="2400" dirty="0"/>
            </a:p>
          </p:txBody>
        </p:sp>
        <p:cxnSp>
          <p:nvCxnSpPr>
            <p:cNvPr id="20" name="Straight Arrow Connector 19">
              <a:extLst>
                <a:ext uri="{FF2B5EF4-FFF2-40B4-BE49-F238E27FC236}">
                  <a16:creationId xmlns:a16="http://schemas.microsoft.com/office/drawing/2014/main" id="{20B7449D-9A51-C4E5-F807-0620EC9FA8CF}"/>
                </a:ext>
              </a:extLst>
            </p:cNvPr>
            <p:cNvCxnSpPr>
              <a:cxnSpLocks/>
              <a:stCxn id="19" idx="3"/>
              <a:endCxn id="6" idx="1"/>
            </p:cNvCxnSpPr>
            <p:nvPr/>
          </p:nvCxnSpPr>
          <p:spPr>
            <a:xfrm flipV="1">
              <a:off x="1509211" y="2123578"/>
              <a:ext cx="599475" cy="24667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3DC5599-04BC-93F9-4342-74439F88A403}"/>
                </a:ext>
              </a:extLst>
            </p:cNvPr>
            <p:cNvCxnSpPr>
              <a:cxnSpLocks/>
              <a:stCxn id="19" idx="3"/>
              <a:endCxn id="7" idx="1"/>
            </p:cNvCxnSpPr>
            <p:nvPr/>
          </p:nvCxnSpPr>
          <p:spPr>
            <a:xfrm flipV="1">
              <a:off x="1509211" y="3729070"/>
              <a:ext cx="599031" cy="8612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96D5FD0A-0127-2FFC-3046-B048D50A9143}"/>
                </a:ext>
              </a:extLst>
            </p:cNvPr>
            <p:cNvCxnSpPr>
              <a:cxnSpLocks/>
              <a:stCxn id="19" idx="3"/>
              <a:endCxn id="41" idx="1"/>
            </p:cNvCxnSpPr>
            <p:nvPr/>
          </p:nvCxnSpPr>
          <p:spPr>
            <a:xfrm>
              <a:off x="1509211" y="4590280"/>
              <a:ext cx="599031" cy="6388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1EA4A270-5248-4DD3-2D36-9464278FC7D2}"/>
              </a:ext>
            </a:extLst>
          </p:cNvPr>
          <p:cNvGrpSpPr/>
          <p:nvPr/>
        </p:nvGrpSpPr>
        <p:grpSpPr>
          <a:xfrm>
            <a:off x="3395031" y="1798833"/>
            <a:ext cx="6046254" cy="3730410"/>
            <a:chOff x="3395031" y="1798833"/>
            <a:chExt cx="6046254" cy="3730410"/>
          </a:xfrm>
        </p:grpSpPr>
        <p:cxnSp>
          <p:nvCxnSpPr>
            <p:cNvPr id="36" name="Straight Arrow Connector 35">
              <a:extLst>
                <a:ext uri="{FF2B5EF4-FFF2-40B4-BE49-F238E27FC236}">
                  <a16:creationId xmlns:a16="http://schemas.microsoft.com/office/drawing/2014/main" id="{AF40A0EE-F6B1-0112-1609-F0A91F1876DA}"/>
                </a:ext>
              </a:extLst>
            </p:cNvPr>
            <p:cNvCxnSpPr>
              <a:cxnSpLocks/>
              <a:stCxn id="15" idx="3"/>
              <a:endCxn id="18" idx="1"/>
            </p:cNvCxnSpPr>
            <p:nvPr/>
          </p:nvCxnSpPr>
          <p:spPr>
            <a:xfrm flipV="1">
              <a:off x="6593787" y="3703424"/>
              <a:ext cx="1590126" cy="17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5EB0E8F7-2876-642F-3B98-436654179137}"/>
                </a:ext>
              </a:extLst>
            </p:cNvPr>
            <p:cNvGrpSpPr/>
            <p:nvPr/>
          </p:nvGrpSpPr>
          <p:grpSpPr>
            <a:xfrm>
              <a:off x="3395031" y="1798833"/>
              <a:ext cx="6046254" cy="3730410"/>
              <a:chOff x="3395031" y="1798833"/>
              <a:chExt cx="6046254" cy="3730410"/>
            </a:xfrm>
          </p:grpSpPr>
          <p:cxnSp>
            <p:nvCxnSpPr>
              <p:cNvPr id="31" name="Straight Arrow Connector 30">
                <a:extLst>
                  <a:ext uri="{FF2B5EF4-FFF2-40B4-BE49-F238E27FC236}">
                    <a16:creationId xmlns:a16="http://schemas.microsoft.com/office/drawing/2014/main" id="{CD2DEEE1-23DA-A7F6-EED2-4BC44C300E9E}"/>
                  </a:ext>
                </a:extLst>
              </p:cNvPr>
              <p:cNvCxnSpPr>
                <a:cxnSpLocks/>
                <a:stCxn id="14" idx="3"/>
                <a:endCxn id="16" idx="1"/>
              </p:cNvCxnSpPr>
              <p:nvPr/>
            </p:nvCxnSpPr>
            <p:spPr>
              <a:xfrm flipV="1">
                <a:off x="6599663" y="2114730"/>
                <a:ext cx="1471644" cy="255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2C91D24-F806-768A-2835-1AE248E301A8}"/>
                  </a:ext>
                </a:extLst>
              </p:cNvPr>
              <p:cNvGrpSpPr/>
              <p:nvPr/>
            </p:nvGrpSpPr>
            <p:grpSpPr>
              <a:xfrm>
                <a:off x="3395031" y="1798833"/>
                <a:ext cx="6046254" cy="3730410"/>
                <a:chOff x="3395031" y="1798833"/>
                <a:chExt cx="6046254" cy="3730410"/>
              </a:xfrm>
            </p:grpSpPr>
            <p:cxnSp>
              <p:nvCxnSpPr>
                <p:cNvPr id="43" name="Straight Arrow Connector 42">
                  <a:extLst>
                    <a:ext uri="{FF2B5EF4-FFF2-40B4-BE49-F238E27FC236}">
                      <a16:creationId xmlns:a16="http://schemas.microsoft.com/office/drawing/2014/main" id="{489CCDB1-A789-939C-6573-9EF7131599E8}"/>
                    </a:ext>
                  </a:extLst>
                </p:cNvPr>
                <p:cNvCxnSpPr>
                  <a:cxnSpLocks/>
                  <a:stCxn id="41" idx="3"/>
                  <a:endCxn id="42" idx="1"/>
                </p:cNvCxnSpPr>
                <p:nvPr/>
              </p:nvCxnSpPr>
              <p:spPr>
                <a:xfrm>
                  <a:off x="3395031" y="5229174"/>
                  <a:ext cx="47888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9AB81B11-97C5-0176-F8AF-65F102CA8A14}"/>
                    </a:ext>
                  </a:extLst>
                </p:cNvPr>
                <p:cNvGrpSpPr/>
                <p:nvPr/>
              </p:nvGrpSpPr>
              <p:grpSpPr>
                <a:xfrm>
                  <a:off x="6735035" y="1798833"/>
                  <a:ext cx="2706250" cy="3730410"/>
                  <a:chOff x="6735035" y="1798833"/>
                  <a:chExt cx="2706250" cy="3730410"/>
                </a:xfrm>
              </p:grpSpPr>
              <p:sp>
                <p:nvSpPr>
                  <p:cNvPr id="16" name="Rectangle 15">
                    <a:extLst>
                      <a:ext uri="{FF2B5EF4-FFF2-40B4-BE49-F238E27FC236}">
                        <a16:creationId xmlns:a16="http://schemas.microsoft.com/office/drawing/2014/main" id="{FCC3A296-F74A-4E96-0FAC-1C265A6F5E60}"/>
                      </a:ext>
                    </a:extLst>
                  </p:cNvPr>
                  <p:cNvSpPr/>
                  <p:nvPr/>
                </p:nvSpPr>
                <p:spPr>
                  <a:xfrm>
                    <a:off x="8071307" y="1798833"/>
                    <a:ext cx="1115631" cy="631794"/>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lv-LV" sz="2400" dirty="0" err="1"/>
                      <a:t>Enc</a:t>
                    </a:r>
                    <a:endParaRPr lang="lv-LV" sz="2400" dirty="0"/>
                  </a:p>
                </p:txBody>
              </p:sp>
              <p:sp>
                <p:nvSpPr>
                  <p:cNvPr id="17" name="Rectangle 16">
                    <a:extLst>
                      <a:ext uri="{FF2B5EF4-FFF2-40B4-BE49-F238E27FC236}">
                        <a16:creationId xmlns:a16="http://schemas.microsoft.com/office/drawing/2014/main" id="{A4794F1D-DA70-394B-F317-AA60897A944E}"/>
                      </a:ext>
                    </a:extLst>
                  </p:cNvPr>
                  <p:cNvSpPr/>
                  <p:nvPr/>
                </p:nvSpPr>
                <p:spPr>
                  <a:xfrm>
                    <a:off x="8247252" y="2005816"/>
                    <a:ext cx="1115631" cy="631794"/>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lv-LV" sz="2400" dirty="0" err="1"/>
                      <a:t>Enc</a:t>
                    </a:r>
                    <a:endParaRPr lang="lv-LV" sz="2400" dirty="0"/>
                  </a:p>
                </p:txBody>
              </p:sp>
              <p:sp>
                <p:nvSpPr>
                  <p:cNvPr id="18" name="Rectangle 17">
                    <a:extLst>
                      <a:ext uri="{FF2B5EF4-FFF2-40B4-BE49-F238E27FC236}">
                        <a16:creationId xmlns:a16="http://schemas.microsoft.com/office/drawing/2014/main" id="{BD015399-EF8D-0F0C-BE87-E104ADFF2686}"/>
                      </a:ext>
                    </a:extLst>
                  </p:cNvPr>
                  <p:cNvSpPr/>
                  <p:nvPr/>
                </p:nvSpPr>
                <p:spPr>
                  <a:xfrm>
                    <a:off x="8183913" y="3403354"/>
                    <a:ext cx="1115631" cy="600139"/>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lv-LV" sz="2400" dirty="0"/>
                  </a:p>
                </p:txBody>
              </p:sp>
              <p:sp>
                <p:nvSpPr>
                  <p:cNvPr id="22" name="Rectangle 21">
                    <a:extLst>
                      <a:ext uri="{FF2B5EF4-FFF2-40B4-BE49-F238E27FC236}">
                        <a16:creationId xmlns:a16="http://schemas.microsoft.com/office/drawing/2014/main" id="{1010A64F-7FB1-B0C0-2212-FEC117AC269F}"/>
                      </a:ext>
                    </a:extLst>
                  </p:cNvPr>
                  <p:cNvSpPr/>
                  <p:nvPr/>
                </p:nvSpPr>
                <p:spPr>
                  <a:xfrm>
                    <a:off x="8325654" y="3541566"/>
                    <a:ext cx="1115631" cy="600139"/>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lv-LV" sz="2400" dirty="0" err="1"/>
                      <a:t>Enc</a:t>
                    </a:r>
                    <a:endParaRPr lang="lv-LV" sz="2400" dirty="0"/>
                  </a:p>
                </p:txBody>
              </p:sp>
              <p:sp>
                <p:nvSpPr>
                  <p:cNvPr id="42" name="Rectangle 41">
                    <a:extLst>
                      <a:ext uri="{FF2B5EF4-FFF2-40B4-BE49-F238E27FC236}">
                        <a16:creationId xmlns:a16="http://schemas.microsoft.com/office/drawing/2014/main" id="{81E26BFF-23C5-62E1-3B90-E6E8FCE6A0DA}"/>
                      </a:ext>
                    </a:extLst>
                  </p:cNvPr>
                  <p:cNvSpPr/>
                  <p:nvPr/>
                </p:nvSpPr>
                <p:spPr>
                  <a:xfrm>
                    <a:off x="8183913" y="4929104"/>
                    <a:ext cx="1115631" cy="600139"/>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lv-LV" sz="2400" dirty="0" err="1"/>
                      <a:t>Enc</a:t>
                    </a:r>
                    <a:endParaRPr lang="lv-LV" sz="2400" dirty="0"/>
                  </a:p>
                </p:txBody>
              </p:sp>
              <p:sp>
                <p:nvSpPr>
                  <p:cNvPr id="66" name="Rectangle 65">
                    <a:extLst>
                      <a:ext uri="{FF2B5EF4-FFF2-40B4-BE49-F238E27FC236}">
                        <a16:creationId xmlns:a16="http://schemas.microsoft.com/office/drawing/2014/main" id="{FAEB51B8-6028-88E0-F685-3FEFEF8A71C0}"/>
                      </a:ext>
                    </a:extLst>
                  </p:cNvPr>
                  <p:cNvSpPr/>
                  <p:nvPr/>
                </p:nvSpPr>
                <p:spPr>
                  <a:xfrm>
                    <a:off x="6735035" y="1798833"/>
                    <a:ext cx="1115631" cy="631794"/>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lv-LV" sz="2400" dirty="0" err="1"/>
                      <a:t>Proc</a:t>
                    </a:r>
                    <a:endParaRPr lang="lv-LV" sz="2400" dirty="0"/>
                  </a:p>
                </p:txBody>
              </p:sp>
              <p:sp>
                <p:nvSpPr>
                  <p:cNvPr id="69" name="Rectangle 68">
                    <a:extLst>
                      <a:ext uri="{FF2B5EF4-FFF2-40B4-BE49-F238E27FC236}">
                        <a16:creationId xmlns:a16="http://schemas.microsoft.com/office/drawing/2014/main" id="{30AC4309-5294-89A8-2022-6E1EEF6DCD08}"/>
                      </a:ext>
                    </a:extLst>
                  </p:cNvPr>
                  <p:cNvSpPr/>
                  <p:nvPr/>
                </p:nvSpPr>
                <p:spPr>
                  <a:xfrm>
                    <a:off x="6887435" y="1951233"/>
                    <a:ext cx="1115631" cy="631794"/>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lv-LV" sz="2400" dirty="0" err="1"/>
                      <a:t>Proc</a:t>
                    </a:r>
                    <a:endParaRPr lang="lv-LV" sz="2400" dirty="0"/>
                  </a:p>
                </p:txBody>
              </p:sp>
              <p:sp>
                <p:nvSpPr>
                  <p:cNvPr id="77" name="Rectangle 76">
                    <a:extLst>
                      <a:ext uri="{FF2B5EF4-FFF2-40B4-BE49-F238E27FC236}">
                        <a16:creationId xmlns:a16="http://schemas.microsoft.com/office/drawing/2014/main" id="{BE62FBC7-CCF0-8DF9-7291-B44772DB2C26}"/>
                      </a:ext>
                    </a:extLst>
                  </p:cNvPr>
                  <p:cNvSpPr/>
                  <p:nvPr/>
                </p:nvSpPr>
                <p:spPr>
                  <a:xfrm>
                    <a:off x="6763914" y="3420528"/>
                    <a:ext cx="1115631" cy="600139"/>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lv-LV" sz="2400" dirty="0" err="1"/>
                      <a:t>Proc</a:t>
                    </a:r>
                    <a:endParaRPr lang="lv-LV" sz="2400" dirty="0"/>
                  </a:p>
                </p:txBody>
              </p:sp>
              <p:sp>
                <p:nvSpPr>
                  <p:cNvPr id="78" name="Rectangle 77">
                    <a:extLst>
                      <a:ext uri="{FF2B5EF4-FFF2-40B4-BE49-F238E27FC236}">
                        <a16:creationId xmlns:a16="http://schemas.microsoft.com/office/drawing/2014/main" id="{F064EBF4-9723-7372-D872-71F5DC0973CF}"/>
                      </a:ext>
                    </a:extLst>
                  </p:cNvPr>
                  <p:cNvSpPr/>
                  <p:nvPr/>
                </p:nvSpPr>
                <p:spPr>
                  <a:xfrm>
                    <a:off x="6885638" y="3648809"/>
                    <a:ext cx="1115631" cy="600139"/>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lv-LV" sz="2400" dirty="0" err="1"/>
                      <a:t>Proc</a:t>
                    </a:r>
                    <a:endParaRPr lang="lv-LV" sz="2400" dirty="0"/>
                  </a:p>
                </p:txBody>
              </p:sp>
            </p:grpSp>
          </p:grpSp>
        </p:grpSp>
      </p:grpSp>
      <p:sp>
        <p:nvSpPr>
          <p:cNvPr id="48" name="TextBox 47">
            <a:extLst>
              <a:ext uri="{FF2B5EF4-FFF2-40B4-BE49-F238E27FC236}">
                <a16:creationId xmlns:a16="http://schemas.microsoft.com/office/drawing/2014/main" id="{6CA97716-FE85-526B-4767-F56838BD7813}"/>
              </a:ext>
            </a:extLst>
          </p:cNvPr>
          <p:cNvSpPr txBox="1"/>
          <p:nvPr/>
        </p:nvSpPr>
        <p:spPr>
          <a:xfrm>
            <a:off x="636795" y="171520"/>
            <a:ext cx="6098240" cy="584775"/>
          </a:xfrm>
          <a:prstGeom prst="rect">
            <a:avLst/>
          </a:prstGeom>
          <a:noFill/>
        </p:spPr>
        <p:txBody>
          <a:bodyPr wrap="square">
            <a:spAutoFit/>
          </a:bodyPr>
          <a:lstStyle/>
          <a:p>
            <a:r>
              <a:rPr lang="en-GB" sz="3200" dirty="0">
                <a:solidFill>
                  <a:srgbClr val="00B050"/>
                </a:solidFill>
              </a:rPr>
              <a:t>Pipeline: Big picture</a:t>
            </a:r>
            <a:endParaRPr lang="lv-LV" sz="3200" dirty="0">
              <a:solidFill>
                <a:srgbClr val="00B050"/>
              </a:solidFill>
            </a:endParaRPr>
          </a:p>
        </p:txBody>
      </p:sp>
    </p:spTree>
    <p:extLst>
      <p:ext uri="{BB962C8B-B14F-4D97-AF65-F5344CB8AC3E}">
        <p14:creationId xmlns:p14="http://schemas.microsoft.com/office/powerpoint/2010/main" val="291390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F38AFE-96D7-2F2F-8A78-667B1C970D24}"/>
              </a:ext>
            </a:extLst>
          </p:cNvPr>
          <p:cNvSpPr>
            <a:spLocks noGrp="1"/>
          </p:cNvSpPr>
          <p:nvPr>
            <p:ph type="title"/>
          </p:nvPr>
        </p:nvSpPr>
        <p:spPr/>
        <p:txBody>
          <a:bodyPr/>
          <a:lstStyle/>
          <a:p>
            <a:r>
              <a:rPr lang="en-GB" dirty="0"/>
              <a:t>P</a:t>
            </a:r>
            <a:r>
              <a:rPr lang="lv-LV" dirty="0" err="1"/>
              <a:t>lay</a:t>
            </a:r>
            <a:r>
              <a:rPr lang="lv-LV" dirty="0"/>
              <a:t> 24/7</a:t>
            </a:r>
            <a:r>
              <a:rPr lang="en-GB" dirty="0"/>
              <a:t> – naïve implementation</a:t>
            </a:r>
            <a:endParaRPr lang="lv-LV" dirty="0"/>
          </a:p>
        </p:txBody>
      </p:sp>
      <p:sp>
        <p:nvSpPr>
          <p:cNvPr id="6" name="Rectangle 5">
            <a:extLst>
              <a:ext uri="{FF2B5EF4-FFF2-40B4-BE49-F238E27FC236}">
                <a16:creationId xmlns:a16="http://schemas.microsoft.com/office/drawing/2014/main" id="{A4E55559-16F8-930D-F347-0028B30E0B53}"/>
              </a:ext>
            </a:extLst>
          </p:cNvPr>
          <p:cNvSpPr/>
          <p:nvPr/>
        </p:nvSpPr>
        <p:spPr>
          <a:xfrm>
            <a:off x="7628713" y="4060955"/>
            <a:ext cx="2950387" cy="63179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2000" dirty="0" err="1">
                <a:latin typeface="Arial" panose="020B0604020202020204" pitchFamily="34" charset="0"/>
                <a:cs typeface="Arial" panose="020B0604020202020204" pitchFamily="34" charset="0"/>
              </a:rPr>
              <a:t>concat</a:t>
            </a:r>
            <a:endParaRPr lang="lv-LV" sz="20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DA0D19F-393B-97BE-DCD1-59BF3A06E6F7}"/>
              </a:ext>
            </a:extLst>
          </p:cNvPr>
          <p:cNvSpPr/>
          <p:nvPr/>
        </p:nvSpPr>
        <p:spPr>
          <a:xfrm>
            <a:off x="1109882" y="2570724"/>
            <a:ext cx="2295927" cy="600139"/>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sz="2000" dirty="0">
                <a:latin typeface="Arial" panose="020B0604020202020204" pitchFamily="34" charset="0"/>
                <a:cs typeface="Arial" panose="020B0604020202020204" pitchFamily="34" charset="0"/>
              </a:rPr>
              <a:t>src1</a:t>
            </a:r>
            <a:endParaRPr lang="lv-LV" sz="2000" dirty="0">
              <a:latin typeface="Arial" panose="020B0604020202020204" pitchFamily="34" charset="0"/>
              <a:cs typeface="Arial" panose="020B0604020202020204" pitchFamily="34" charset="0"/>
            </a:endParaRPr>
          </a:p>
        </p:txBody>
      </p:sp>
      <p:cxnSp>
        <p:nvCxnSpPr>
          <p:cNvPr id="8" name="Straight Arrow Connector 7">
            <a:extLst>
              <a:ext uri="{FF2B5EF4-FFF2-40B4-BE49-F238E27FC236}">
                <a16:creationId xmlns:a16="http://schemas.microsoft.com/office/drawing/2014/main" id="{FEF23B5A-095C-ABAB-89F0-51F2B0B60574}"/>
              </a:ext>
            </a:extLst>
          </p:cNvPr>
          <p:cNvCxnSpPr>
            <a:cxnSpLocks/>
            <a:stCxn id="7" idx="3"/>
            <a:endCxn id="35" idx="2"/>
          </p:cNvCxnSpPr>
          <p:nvPr/>
        </p:nvCxnSpPr>
        <p:spPr>
          <a:xfrm>
            <a:off x="3405809" y="2870794"/>
            <a:ext cx="3900426" cy="1130868"/>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1" name="Rectangle 10">
            <a:extLst>
              <a:ext uri="{FF2B5EF4-FFF2-40B4-BE49-F238E27FC236}">
                <a16:creationId xmlns:a16="http://schemas.microsoft.com/office/drawing/2014/main" id="{2D6344B0-3226-1339-9343-DB088F07EA91}"/>
              </a:ext>
            </a:extLst>
          </p:cNvPr>
          <p:cNvSpPr/>
          <p:nvPr/>
        </p:nvSpPr>
        <p:spPr>
          <a:xfrm>
            <a:off x="1097809" y="4033452"/>
            <a:ext cx="2263119" cy="60013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2000" dirty="0">
                <a:latin typeface="Arial" panose="020B0604020202020204" pitchFamily="34" charset="0"/>
                <a:cs typeface="Arial" panose="020B0604020202020204" pitchFamily="34" charset="0"/>
              </a:rPr>
              <a:t>src2</a:t>
            </a:r>
            <a:endParaRPr lang="lv-LV" sz="2000" dirty="0">
              <a:latin typeface="Arial" panose="020B0604020202020204" pitchFamily="34" charset="0"/>
              <a:cs typeface="Arial" panose="020B0604020202020204" pitchFamily="34" charset="0"/>
            </a:endParaRPr>
          </a:p>
        </p:txBody>
      </p:sp>
      <p:cxnSp>
        <p:nvCxnSpPr>
          <p:cNvPr id="13" name="Straight Arrow Connector 12">
            <a:extLst>
              <a:ext uri="{FF2B5EF4-FFF2-40B4-BE49-F238E27FC236}">
                <a16:creationId xmlns:a16="http://schemas.microsoft.com/office/drawing/2014/main" id="{0999AD4E-E6A1-E348-1241-9F3AE1F71DF2}"/>
              </a:ext>
            </a:extLst>
          </p:cNvPr>
          <p:cNvCxnSpPr>
            <a:cxnSpLocks/>
            <a:stCxn id="11" idx="3"/>
            <a:endCxn id="43" idx="2"/>
          </p:cNvCxnSpPr>
          <p:nvPr/>
        </p:nvCxnSpPr>
        <p:spPr>
          <a:xfrm>
            <a:off x="3360928" y="4333522"/>
            <a:ext cx="3716679" cy="57454"/>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5" name="Rectangle 14">
            <a:extLst>
              <a:ext uri="{FF2B5EF4-FFF2-40B4-BE49-F238E27FC236}">
                <a16:creationId xmlns:a16="http://schemas.microsoft.com/office/drawing/2014/main" id="{4154726A-3348-6383-51DA-CE8CBEA0A946}"/>
              </a:ext>
            </a:extLst>
          </p:cNvPr>
          <p:cNvSpPr/>
          <p:nvPr/>
        </p:nvSpPr>
        <p:spPr>
          <a:xfrm>
            <a:off x="1109882" y="5584262"/>
            <a:ext cx="2263119" cy="60013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2000" dirty="0">
                <a:latin typeface="Arial" panose="020B0604020202020204" pitchFamily="34" charset="0"/>
                <a:cs typeface="Arial" panose="020B0604020202020204" pitchFamily="34" charset="0"/>
              </a:rPr>
              <a:t>src3</a:t>
            </a:r>
            <a:endParaRPr lang="lv-LV" sz="2000" dirty="0">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CD9D2873-EE99-E635-E7E4-531839D69CCD}"/>
              </a:ext>
            </a:extLst>
          </p:cNvPr>
          <p:cNvCxnSpPr>
            <a:cxnSpLocks/>
            <a:stCxn id="15" idx="3"/>
            <a:endCxn id="47" idx="2"/>
          </p:cNvCxnSpPr>
          <p:nvPr/>
        </p:nvCxnSpPr>
        <p:spPr>
          <a:xfrm flipV="1">
            <a:off x="3373001" y="4862923"/>
            <a:ext cx="3841143" cy="102140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9" name="TextBox 18">
            <a:extLst>
              <a:ext uri="{FF2B5EF4-FFF2-40B4-BE49-F238E27FC236}">
                <a16:creationId xmlns:a16="http://schemas.microsoft.com/office/drawing/2014/main" id="{069BC7D4-3D5C-B11D-D12D-D422FC139075}"/>
              </a:ext>
            </a:extLst>
          </p:cNvPr>
          <p:cNvSpPr txBox="1"/>
          <p:nvPr/>
        </p:nvSpPr>
        <p:spPr>
          <a:xfrm>
            <a:off x="5056933" y="3289442"/>
            <a:ext cx="1039067" cy="400110"/>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forward</a:t>
            </a:r>
            <a:endParaRPr lang="lv-LV" sz="20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70E894DB-7AA5-EE97-7F9D-37A18C5C25BF}"/>
              </a:ext>
            </a:extLst>
          </p:cNvPr>
          <p:cNvSpPr txBox="1"/>
          <p:nvPr/>
        </p:nvSpPr>
        <p:spPr>
          <a:xfrm>
            <a:off x="5184371" y="5035379"/>
            <a:ext cx="784189" cy="400110"/>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block</a:t>
            </a:r>
            <a:endParaRPr lang="lv-LV" sz="20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5884196D-259A-2712-CD3B-4A3755C1789D}"/>
              </a:ext>
            </a:extLst>
          </p:cNvPr>
          <p:cNvSpPr txBox="1"/>
          <p:nvPr/>
        </p:nvSpPr>
        <p:spPr>
          <a:xfrm>
            <a:off x="5142353" y="4186427"/>
            <a:ext cx="784189" cy="400110"/>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block</a:t>
            </a:r>
            <a:endParaRPr lang="lv-LV" sz="2000" dirty="0">
              <a:latin typeface="Arial" panose="020B060402020202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id="{6B387180-617C-88C1-D036-91DD7ED9821B}"/>
              </a:ext>
            </a:extLst>
          </p:cNvPr>
          <p:cNvGrpSpPr/>
          <p:nvPr/>
        </p:nvGrpSpPr>
        <p:grpSpPr>
          <a:xfrm>
            <a:off x="7306235" y="3926541"/>
            <a:ext cx="322478" cy="450311"/>
            <a:chOff x="7306235" y="3926541"/>
            <a:chExt cx="322478" cy="450311"/>
          </a:xfrm>
        </p:grpSpPr>
        <p:cxnSp>
          <p:nvCxnSpPr>
            <p:cNvPr id="34" name="Straight Connector 33">
              <a:extLst>
                <a:ext uri="{FF2B5EF4-FFF2-40B4-BE49-F238E27FC236}">
                  <a16:creationId xmlns:a16="http://schemas.microsoft.com/office/drawing/2014/main" id="{63A97695-FE1F-275B-8CC6-009FC5735404}"/>
                </a:ext>
              </a:extLst>
            </p:cNvPr>
            <p:cNvCxnSpPr>
              <a:stCxn id="6" idx="1"/>
            </p:cNvCxnSpPr>
            <p:nvPr/>
          </p:nvCxnSpPr>
          <p:spPr>
            <a:xfrm flipH="1" flipV="1">
              <a:off x="7431741" y="4060955"/>
              <a:ext cx="196972" cy="315897"/>
            </a:xfrm>
            <a:prstGeom prst="line">
              <a:avLst/>
            </a:prstGeom>
          </p:spPr>
          <p:style>
            <a:lnRef idx="1">
              <a:schemeClr val="dk1"/>
            </a:lnRef>
            <a:fillRef idx="0">
              <a:schemeClr val="dk1"/>
            </a:fillRef>
            <a:effectRef idx="0">
              <a:schemeClr val="dk1"/>
            </a:effectRef>
            <a:fontRef idx="minor">
              <a:schemeClr val="tx1"/>
            </a:fontRef>
          </p:style>
        </p:cxnSp>
        <p:sp>
          <p:nvSpPr>
            <p:cNvPr id="35" name="Oval 34">
              <a:extLst>
                <a:ext uri="{FF2B5EF4-FFF2-40B4-BE49-F238E27FC236}">
                  <a16:creationId xmlns:a16="http://schemas.microsoft.com/office/drawing/2014/main" id="{B983B4F8-C403-0C9D-EB3C-7A64D7059D32}"/>
                </a:ext>
              </a:extLst>
            </p:cNvPr>
            <p:cNvSpPr/>
            <p:nvPr/>
          </p:nvSpPr>
          <p:spPr>
            <a:xfrm>
              <a:off x="7306235" y="3926541"/>
              <a:ext cx="196972" cy="15024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lv-LV"/>
            </a:p>
          </p:txBody>
        </p:sp>
      </p:grpSp>
      <p:grpSp>
        <p:nvGrpSpPr>
          <p:cNvPr id="53" name="Group 52">
            <a:extLst>
              <a:ext uri="{FF2B5EF4-FFF2-40B4-BE49-F238E27FC236}">
                <a16:creationId xmlns:a16="http://schemas.microsoft.com/office/drawing/2014/main" id="{3EE1D13C-494F-EEEC-37C4-DCF10B84B199}"/>
              </a:ext>
            </a:extLst>
          </p:cNvPr>
          <p:cNvGrpSpPr/>
          <p:nvPr/>
        </p:nvGrpSpPr>
        <p:grpSpPr>
          <a:xfrm>
            <a:off x="7077607" y="4315855"/>
            <a:ext cx="551106" cy="150242"/>
            <a:chOff x="7077607" y="4315855"/>
            <a:chExt cx="551106" cy="150242"/>
          </a:xfrm>
        </p:grpSpPr>
        <p:cxnSp>
          <p:nvCxnSpPr>
            <p:cNvPr id="42" name="Straight Connector 41">
              <a:extLst>
                <a:ext uri="{FF2B5EF4-FFF2-40B4-BE49-F238E27FC236}">
                  <a16:creationId xmlns:a16="http://schemas.microsoft.com/office/drawing/2014/main" id="{947FA88F-3AA2-7C33-DB75-F5EAC5587B49}"/>
                </a:ext>
              </a:extLst>
            </p:cNvPr>
            <p:cNvCxnSpPr>
              <a:cxnSpLocks/>
              <a:stCxn id="6" idx="1"/>
              <a:endCxn id="43" idx="6"/>
            </p:cNvCxnSpPr>
            <p:nvPr/>
          </p:nvCxnSpPr>
          <p:spPr>
            <a:xfrm flipH="1">
              <a:off x="7274579" y="4376852"/>
              <a:ext cx="354134" cy="14124"/>
            </a:xfrm>
            <a:prstGeom prst="line">
              <a:avLst/>
            </a:prstGeom>
          </p:spPr>
          <p:style>
            <a:lnRef idx="1">
              <a:schemeClr val="dk1"/>
            </a:lnRef>
            <a:fillRef idx="0">
              <a:schemeClr val="dk1"/>
            </a:fillRef>
            <a:effectRef idx="0">
              <a:schemeClr val="dk1"/>
            </a:effectRef>
            <a:fontRef idx="minor">
              <a:schemeClr val="tx1"/>
            </a:fontRef>
          </p:style>
        </p:cxnSp>
        <p:sp>
          <p:nvSpPr>
            <p:cNvPr id="43" name="Oval 42">
              <a:extLst>
                <a:ext uri="{FF2B5EF4-FFF2-40B4-BE49-F238E27FC236}">
                  <a16:creationId xmlns:a16="http://schemas.microsoft.com/office/drawing/2014/main" id="{7BA6F392-804D-ACF5-B2D7-B02A1B4D3FDD}"/>
                </a:ext>
              </a:extLst>
            </p:cNvPr>
            <p:cNvSpPr/>
            <p:nvPr/>
          </p:nvSpPr>
          <p:spPr>
            <a:xfrm>
              <a:off x="7077607" y="4315855"/>
              <a:ext cx="196972" cy="15024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lv-LV"/>
            </a:p>
          </p:txBody>
        </p:sp>
      </p:grpSp>
      <p:grpSp>
        <p:nvGrpSpPr>
          <p:cNvPr id="52" name="Group 51">
            <a:extLst>
              <a:ext uri="{FF2B5EF4-FFF2-40B4-BE49-F238E27FC236}">
                <a16:creationId xmlns:a16="http://schemas.microsoft.com/office/drawing/2014/main" id="{FC4134F6-0046-33FC-FC7F-A5ACB8EA071A}"/>
              </a:ext>
            </a:extLst>
          </p:cNvPr>
          <p:cNvGrpSpPr/>
          <p:nvPr/>
        </p:nvGrpSpPr>
        <p:grpSpPr>
          <a:xfrm>
            <a:off x="7214144" y="4376852"/>
            <a:ext cx="414569" cy="561192"/>
            <a:chOff x="7214144" y="4376852"/>
            <a:chExt cx="414569" cy="561192"/>
          </a:xfrm>
        </p:grpSpPr>
        <p:cxnSp>
          <p:nvCxnSpPr>
            <p:cNvPr id="46" name="Straight Connector 45">
              <a:extLst>
                <a:ext uri="{FF2B5EF4-FFF2-40B4-BE49-F238E27FC236}">
                  <a16:creationId xmlns:a16="http://schemas.microsoft.com/office/drawing/2014/main" id="{1FB58EB9-D01E-B946-B929-48336A8E532B}"/>
                </a:ext>
              </a:extLst>
            </p:cNvPr>
            <p:cNvCxnSpPr>
              <a:cxnSpLocks/>
              <a:stCxn id="6" idx="1"/>
              <a:endCxn id="47" idx="7"/>
            </p:cNvCxnSpPr>
            <p:nvPr/>
          </p:nvCxnSpPr>
          <p:spPr>
            <a:xfrm flipH="1">
              <a:off x="7382270" y="4376852"/>
              <a:ext cx="246443" cy="432952"/>
            </a:xfrm>
            <a:prstGeom prst="line">
              <a:avLst/>
            </a:prstGeom>
          </p:spPr>
          <p:style>
            <a:lnRef idx="1">
              <a:schemeClr val="dk1"/>
            </a:lnRef>
            <a:fillRef idx="0">
              <a:schemeClr val="dk1"/>
            </a:fillRef>
            <a:effectRef idx="0">
              <a:schemeClr val="dk1"/>
            </a:effectRef>
            <a:fontRef idx="minor">
              <a:schemeClr val="tx1"/>
            </a:fontRef>
          </p:style>
        </p:cxnSp>
        <p:sp>
          <p:nvSpPr>
            <p:cNvPr id="47" name="Oval 46">
              <a:extLst>
                <a:ext uri="{FF2B5EF4-FFF2-40B4-BE49-F238E27FC236}">
                  <a16:creationId xmlns:a16="http://schemas.microsoft.com/office/drawing/2014/main" id="{FA130942-3562-E8DC-2572-D7F5ED82D151}"/>
                </a:ext>
              </a:extLst>
            </p:cNvPr>
            <p:cNvSpPr/>
            <p:nvPr/>
          </p:nvSpPr>
          <p:spPr>
            <a:xfrm>
              <a:off x="7214144" y="4787802"/>
              <a:ext cx="196972" cy="15024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lv-LV"/>
            </a:p>
          </p:txBody>
        </p:sp>
      </p:grpSp>
    </p:spTree>
    <p:extLst>
      <p:ext uri="{BB962C8B-B14F-4D97-AF65-F5344CB8AC3E}">
        <p14:creationId xmlns:p14="http://schemas.microsoft.com/office/powerpoint/2010/main" val="3500313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F38AFE-96D7-2F2F-8A78-667B1C970D24}"/>
              </a:ext>
            </a:extLst>
          </p:cNvPr>
          <p:cNvSpPr>
            <a:spLocks noGrp="1"/>
          </p:cNvSpPr>
          <p:nvPr>
            <p:ph type="title"/>
          </p:nvPr>
        </p:nvSpPr>
        <p:spPr/>
        <p:txBody>
          <a:bodyPr/>
          <a:lstStyle/>
          <a:p>
            <a:r>
              <a:rPr lang="en-GB" dirty="0"/>
              <a:t>P</a:t>
            </a:r>
            <a:r>
              <a:rPr lang="lv-LV" dirty="0" err="1"/>
              <a:t>lay</a:t>
            </a:r>
            <a:r>
              <a:rPr lang="lv-LV" dirty="0"/>
              <a:t> 24/7</a:t>
            </a:r>
            <a:r>
              <a:rPr lang="en-GB" dirty="0"/>
              <a:t> – naïve implementation</a:t>
            </a:r>
            <a:endParaRPr lang="lv-LV" dirty="0"/>
          </a:p>
        </p:txBody>
      </p:sp>
      <p:sp>
        <p:nvSpPr>
          <p:cNvPr id="6" name="Rectangle 5">
            <a:extLst>
              <a:ext uri="{FF2B5EF4-FFF2-40B4-BE49-F238E27FC236}">
                <a16:creationId xmlns:a16="http://schemas.microsoft.com/office/drawing/2014/main" id="{A4E55559-16F8-930D-F347-0028B30E0B53}"/>
              </a:ext>
            </a:extLst>
          </p:cNvPr>
          <p:cNvSpPr/>
          <p:nvPr/>
        </p:nvSpPr>
        <p:spPr>
          <a:xfrm>
            <a:off x="7628713" y="4060955"/>
            <a:ext cx="2950387" cy="63179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2000" dirty="0" err="1">
                <a:latin typeface="Arial" panose="020B0604020202020204" pitchFamily="34" charset="0"/>
                <a:cs typeface="Arial" panose="020B0604020202020204" pitchFamily="34" charset="0"/>
              </a:rPr>
              <a:t>concat</a:t>
            </a:r>
            <a:endParaRPr lang="lv-LV" sz="20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DA0D19F-393B-97BE-DCD1-59BF3A06E6F7}"/>
              </a:ext>
            </a:extLst>
          </p:cNvPr>
          <p:cNvSpPr/>
          <p:nvPr/>
        </p:nvSpPr>
        <p:spPr>
          <a:xfrm>
            <a:off x="1109882" y="2570724"/>
            <a:ext cx="2295927" cy="60013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2000" dirty="0">
                <a:latin typeface="Arial" panose="020B0604020202020204" pitchFamily="34" charset="0"/>
                <a:cs typeface="Arial" panose="020B0604020202020204" pitchFamily="34" charset="0"/>
              </a:rPr>
              <a:t>src1</a:t>
            </a:r>
            <a:endParaRPr lang="lv-LV" sz="2000" dirty="0">
              <a:latin typeface="Arial" panose="020B0604020202020204" pitchFamily="34" charset="0"/>
              <a:cs typeface="Arial" panose="020B0604020202020204" pitchFamily="34" charset="0"/>
            </a:endParaRPr>
          </a:p>
        </p:txBody>
      </p:sp>
      <p:cxnSp>
        <p:nvCxnSpPr>
          <p:cNvPr id="8" name="Straight Arrow Connector 7">
            <a:extLst>
              <a:ext uri="{FF2B5EF4-FFF2-40B4-BE49-F238E27FC236}">
                <a16:creationId xmlns:a16="http://schemas.microsoft.com/office/drawing/2014/main" id="{FEF23B5A-095C-ABAB-89F0-51F2B0B60574}"/>
              </a:ext>
            </a:extLst>
          </p:cNvPr>
          <p:cNvCxnSpPr>
            <a:cxnSpLocks/>
            <a:stCxn id="7" idx="3"/>
          </p:cNvCxnSpPr>
          <p:nvPr/>
        </p:nvCxnSpPr>
        <p:spPr>
          <a:xfrm>
            <a:off x="3405809" y="2870794"/>
            <a:ext cx="3868770" cy="112364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1" name="Rectangle 10">
            <a:extLst>
              <a:ext uri="{FF2B5EF4-FFF2-40B4-BE49-F238E27FC236}">
                <a16:creationId xmlns:a16="http://schemas.microsoft.com/office/drawing/2014/main" id="{2D6344B0-3226-1339-9343-DB088F07EA91}"/>
              </a:ext>
            </a:extLst>
          </p:cNvPr>
          <p:cNvSpPr/>
          <p:nvPr/>
        </p:nvSpPr>
        <p:spPr>
          <a:xfrm>
            <a:off x="1097809" y="4033452"/>
            <a:ext cx="2263119" cy="600139"/>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sz="2000" dirty="0">
                <a:latin typeface="Arial" panose="020B0604020202020204" pitchFamily="34" charset="0"/>
                <a:cs typeface="Arial" panose="020B0604020202020204" pitchFamily="34" charset="0"/>
              </a:rPr>
              <a:t>src2</a:t>
            </a:r>
            <a:endParaRPr lang="lv-LV" sz="2000" dirty="0">
              <a:latin typeface="Arial" panose="020B0604020202020204" pitchFamily="34" charset="0"/>
              <a:cs typeface="Arial" panose="020B0604020202020204" pitchFamily="34" charset="0"/>
            </a:endParaRPr>
          </a:p>
        </p:txBody>
      </p:sp>
      <p:cxnSp>
        <p:nvCxnSpPr>
          <p:cNvPr id="13" name="Straight Arrow Connector 12">
            <a:extLst>
              <a:ext uri="{FF2B5EF4-FFF2-40B4-BE49-F238E27FC236}">
                <a16:creationId xmlns:a16="http://schemas.microsoft.com/office/drawing/2014/main" id="{0999AD4E-E6A1-E348-1241-9F3AE1F71DF2}"/>
              </a:ext>
            </a:extLst>
          </p:cNvPr>
          <p:cNvCxnSpPr>
            <a:cxnSpLocks/>
            <a:stCxn id="11" idx="3"/>
            <a:endCxn id="43" idx="2"/>
          </p:cNvCxnSpPr>
          <p:nvPr/>
        </p:nvCxnSpPr>
        <p:spPr>
          <a:xfrm>
            <a:off x="3360928" y="4333522"/>
            <a:ext cx="3716679" cy="57454"/>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5" name="Rectangle 14">
            <a:extLst>
              <a:ext uri="{FF2B5EF4-FFF2-40B4-BE49-F238E27FC236}">
                <a16:creationId xmlns:a16="http://schemas.microsoft.com/office/drawing/2014/main" id="{4154726A-3348-6383-51DA-CE8CBEA0A946}"/>
              </a:ext>
            </a:extLst>
          </p:cNvPr>
          <p:cNvSpPr/>
          <p:nvPr/>
        </p:nvSpPr>
        <p:spPr>
          <a:xfrm>
            <a:off x="1109882" y="5584262"/>
            <a:ext cx="2263119" cy="60013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2000" dirty="0">
                <a:latin typeface="Arial" panose="020B0604020202020204" pitchFamily="34" charset="0"/>
                <a:cs typeface="Arial" panose="020B0604020202020204" pitchFamily="34" charset="0"/>
              </a:rPr>
              <a:t>src3</a:t>
            </a:r>
            <a:endParaRPr lang="lv-LV" sz="2000" dirty="0">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CD9D2873-EE99-E635-E7E4-531839D69CCD}"/>
              </a:ext>
            </a:extLst>
          </p:cNvPr>
          <p:cNvCxnSpPr>
            <a:cxnSpLocks/>
            <a:stCxn id="15" idx="3"/>
            <a:endCxn id="47" idx="2"/>
          </p:cNvCxnSpPr>
          <p:nvPr/>
        </p:nvCxnSpPr>
        <p:spPr>
          <a:xfrm flipV="1">
            <a:off x="3373001" y="4862923"/>
            <a:ext cx="3841143" cy="102140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9" name="TextBox 18">
            <a:extLst>
              <a:ext uri="{FF2B5EF4-FFF2-40B4-BE49-F238E27FC236}">
                <a16:creationId xmlns:a16="http://schemas.microsoft.com/office/drawing/2014/main" id="{069BC7D4-3D5C-B11D-D12D-D422FC139075}"/>
              </a:ext>
            </a:extLst>
          </p:cNvPr>
          <p:cNvSpPr txBox="1"/>
          <p:nvPr/>
        </p:nvSpPr>
        <p:spPr>
          <a:xfrm>
            <a:off x="5056933" y="3289442"/>
            <a:ext cx="726481" cy="400110"/>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EOS</a:t>
            </a:r>
            <a:endParaRPr lang="lv-LV" sz="20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70E894DB-7AA5-EE97-7F9D-37A18C5C25BF}"/>
              </a:ext>
            </a:extLst>
          </p:cNvPr>
          <p:cNvSpPr txBox="1"/>
          <p:nvPr/>
        </p:nvSpPr>
        <p:spPr>
          <a:xfrm>
            <a:off x="5184371" y="5035379"/>
            <a:ext cx="784189" cy="400110"/>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block</a:t>
            </a:r>
            <a:endParaRPr lang="lv-LV" sz="20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5884196D-259A-2712-CD3B-4A3755C1789D}"/>
              </a:ext>
            </a:extLst>
          </p:cNvPr>
          <p:cNvSpPr txBox="1"/>
          <p:nvPr/>
        </p:nvSpPr>
        <p:spPr>
          <a:xfrm>
            <a:off x="5142353" y="4186427"/>
            <a:ext cx="1039067" cy="400110"/>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forward</a:t>
            </a:r>
            <a:endParaRPr lang="lv-LV" sz="2000" dirty="0">
              <a:latin typeface="Arial" panose="020B060402020202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id="{6B387180-617C-88C1-D036-91DD7ED9821B}"/>
              </a:ext>
            </a:extLst>
          </p:cNvPr>
          <p:cNvGrpSpPr/>
          <p:nvPr/>
        </p:nvGrpSpPr>
        <p:grpSpPr>
          <a:xfrm>
            <a:off x="7306235" y="3926541"/>
            <a:ext cx="322478" cy="450311"/>
            <a:chOff x="7306235" y="3926541"/>
            <a:chExt cx="322478" cy="450311"/>
          </a:xfrm>
        </p:grpSpPr>
        <p:cxnSp>
          <p:nvCxnSpPr>
            <p:cNvPr id="34" name="Straight Connector 33">
              <a:extLst>
                <a:ext uri="{FF2B5EF4-FFF2-40B4-BE49-F238E27FC236}">
                  <a16:creationId xmlns:a16="http://schemas.microsoft.com/office/drawing/2014/main" id="{63A97695-FE1F-275B-8CC6-009FC5735404}"/>
                </a:ext>
              </a:extLst>
            </p:cNvPr>
            <p:cNvCxnSpPr>
              <a:stCxn id="6" idx="1"/>
            </p:cNvCxnSpPr>
            <p:nvPr/>
          </p:nvCxnSpPr>
          <p:spPr>
            <a:xfrm flipH="1" flipV="1">
              <a:off x="7431741" y="4060955"/>
              <a:ext cx="196972" cy="315897"/>
            </a:xfrm>
            <a:prstGeom prst="line">
              <a:avLst/>
            </a:prstGeom>
          </p:spPr>
          <p:style>
            <a:lnRef idx="1">
              <a:schemeClr val="dk1"/>
            </a:lnRef>
            <a:fillRef idx="0">
              <a:schemeClr val="dk1"/>
            </a:fillRef>
            <a:effectRef idx="0">
              <a:schemeClr val="dk1"/>
            </a:effectRef>
            <a:fontRef idx="minor">
              <a:schemeClr val="tx1"/>
            </a:fontRef>
          </p:style>
        </p:cxnSp>
        <p:sp>
          <p:nvSpPr>
            <p:cNvPr id="35" name="Oval 34">
              <a:extLst>
                <a:ext uri="{FF2B5EF4-FFF2-40B4-BE49-F238E27FC236}">
                  <a16:creationId xmlns:a16="http://schemas.microsoft.com/office/drawing/2014/main" id="{B983B4F8-C403-0C9D-EB3C-7A64D7059D32}"/>
                </a:ext>
              </a:extLst>
            </p:cNvPr>
            <p:cNvSpPr/>
            <p:nvPr/>
          </p:nvSpPr>
          <p:spPr>
            <a:xfrm>
              <a:off x="7306235" y="3926541"/>
              <a:ext cx="196972" cy="15024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lv-LV"/>
            </a:p>
          </p:txBody>
        </p:sp>
      </p:grpSp>
      <p:grpSp>
        <p:nvGrpSpPr>
          <p:cNvPr id="53" name="Group 52">
            <a:extLst>
              <a:ext uri="{FF2B5EF4-FFF2-40B4-BE49-F238E27FC236}">
                <a16:creationId xmlns:a16="http://schemas.microsoft.com/office/drawing/2014/main" id="{3EE1D13C-494F-EEEC-37C4-DCF10B84B199}"/>
              </a:ext>
            </a:extLst>
          </p:cNvPr>
          <p:cNvGrpSpPr/>
          <p:nvPr/>
        </p:nvGrpSpPr>
        <p:grpSpPr>
          <a:xfrm>
            <a:off x="7077607" y="4315855"/>
            <a:ext cx="551106" cy="150242"/>
            <a:chOff x="7077607" y="4315855"/>
            <a:chExt cx="551106" cy="150242"/>
          </a:xfrm>
        </p:grpSpPr>
        <p:cxnSp>
          <p:nvCxnSpPr>
            <p:cNvPr id="42" name="Straight Connector 41">
              <a:extLst>
                <a:ext uri="{FF2B5EF4-FFF2-40B4-BE49-F238E27FC236}">
                  <a16:creationId xmlns:a16="http://schemas.microsoft.com/office/drawing/2014/main" id="{947FA88F-3AA2-7C33-DB75-F5EAC5587B49}"/>
                </a:ext>
              </a:extLst>
            </p:cNvPr>
            <p:cNvCxnSpPr>
              <a:cxnSpLocks/>
              <a:stCxn id="6" idx="1"/>
              <a:endCxn id="43" idx="6"/>
            </p:cNvCxnSpPr>
            <p:nvPr/>
          </p:nvCxnSpPr>
          <p:spPr>
            <a:xfrm flipH="1">
              <a:off x="7274579" y="4376852"/>
              <a:ext cx="354134" cy="14124"/>
            </a:xfrm>
            <a:prstGeom prst="line">
              <a:avLst/>
            </a:prstGeom>
          </p:spPr>
          <p:style>
            <a:lnRef idx="1">
              <a:schemeClr val="dk1"/>
            </a:lnRef>
            <a:fillRef idx="0">
              <a:schemeClr val="dk1"/>
            </a:fillRef>
            <a:effectRef idx="0">
              <a:schemeClr val="dk1"/>
            </a:effectRef>
            <a:fontRef idx="minor">
              <a:schemeClr val="tx1"/>
            </a:fontRef>
          </p:style>
        </p:cxnSp>
        <p:sp>
          <p:nvSpPr>
            <p:cNvPr id="43" name="Oval 42">
              <a:extLst>
                <a:ext uri="{FF2B5EF4-FFF2-40B4-BE49-F238E27FC236}">
                  <a16:creationId xmlns:a16="http://schemas.microsoft.com/office/drawing/2014/main" id="{7BA6F392-804D-ACF5-B2D7-B02A1B4D3FDD}"/>
                </a:ext>
              </a:extLst>
            </p:cNvPr>
            <p:cNvSpPr/>
            <p:nvPr/>
          </p:nvSpPr>
          <p:spPr>
            <a:xfrm>
              <a:off x="7077607" y="4315855"/>
              <a:ext cx="196972" cy="15024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lv-LV"/>
            </a:p>
          </p:txBody>
        </p:sp>
      </p:grpSp>
      <p:grpSp>
        <p:nvGrpSpPr>
          <p:cNvPr id="52" name="Group 51">
            <a:extLst>
              <a:ext uri="{FF2B5EF4-FFF2-40B4-BE49-F238E27FC236}">
                <a16:creationId xmlns:a16="http://schemas.microsoft.com/office/drawing/2014/main" id="{FC4134F6-0046-33FC-FC7F-A5ACB8EA071A}"/>
              </a:ext>
            </a:extLst>
          </p:cNvPr>
          <p:cNvGrpSpPr/>
          <p:nvPr/>
        </p:nvGrpSpPr>
        <p:grpSpPr>
          <a:xfrm>
            <a:off x="7214144" y="4376852"/>
            <a:ext cx="414569" cy="561192"/>
            <a:chOff x="7214144" y="4376852"/>
            <a:chExt cx="414569" cy="561192"/>
          </a:xfrm>
        </p:grpSpPr>
        <p:cxnSp>
          <p:nvCxnSpPr>
            <p:cNvPr id="46" name="Straight Connector 45">
              <a:extLst>
                <a:ext uri="{FF2B5EF4-FFF2-40B4-BE49-F238E27FC236}">
                  <a16:creationId xmlns:a16="http://schemas.microsoft.com/office/drawing/2014/main" id="{1FB58EB9-D01E-B946-B929-48336A8E532B}"/>
                </a:ext>
              </a:extLst>
            </p:cNvPr>
            <p:cNvCxnSpPr>
              <a:cxnSpLocks/>
              <a:stCxn id="6" idx="1"/>
              <a:endCxn id="47" idx="7"/>
            </p:cNvCxnSpPr>
            <p:nvPr/>
          </p:nvCxnSpPr>
          <p:spPr>
            <a:xfrm flipH="1">
              <a:off x="7382270" y="4376852"/>
              <a:ext cx="246443" cy="432952"/>
            </a:xfrm>
            <a:prstGeom prst="line">
              <a:avLst/>
            </a:prstGeom>
          </p:spPr>
          <p:style>
            <a:lnRef idx="1">
              <a:schemeClr val="dk1"/>
            </a:lnRef>
            <a:fillRef idx="0">
              <a:schemeClr val="dk1"/>
            </a:fillRef>
            <a:effectRef idx="0">
              <a:schemeClr val="dk1"/>
            </a:effectRef>
            <a:fontRef idx="minor">
              <a:schemeClr val="tx1"/>
            </a:fontRef>
          </p:style>
        </p:cxnSp>
        <p:sp>
          <p:nvSpPr>
            <p:cNvPr id="47" name="Oval 46">
              <a:extLst>
                <a:ext uri="{FF2B5EF4-FFF2-40B4-BE49-F238E27FC236}">
                  <a16:creationId xmlns:a16="http://schemas.microsoft.com/office/drawing/2014/main" id="{FA130942-3562-E8DC-2572-D7F5ED82D151}"/>
                </a:ext>
              </a:extLst>
            </p:cNvPr>
            <p:cNvSpPr/>
            <p:nvPr/>
          </p:nvSpPr>
          <p:spPr>
            <a:xfrm>
              <a:off x="7214144" y="4787802"/>
              <a:ext cx="196972" cy="15024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lv-LV"/>
            </a:p>
          </p:txBody>
        </p:sp>
      </p:grpSp>
    </p:spTree>
    <p:extLst>
      <p:ext uri="{BB962C8B-B14F-4D97-AF65-F5344CB8AC3E}">
        <p14:creationId xmlns:p14="http://schemas.microsoft.com/office/powerpoint/2010/main" val="14807274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F38AFE-96D7-2F2F-8A78-667B1C970D24}"/>
              </a:ext>
            </a:extLst>
          </p:cNvPr>
          <p:cNvSpPr>
            <a:spLocks noGrp="1"/>
          </p:cNvSpPr>
          <p:nvPr>
            <p:ph type="title"/>
          </p:nvPr>
        </p:nvSpPr>
        <p:spPr/>
        <p:txBody>
          <a:bodyPr/>
          <a:lstStyle/>
          <a:p>
            <a:r>
              <a:rPr lang="en-GB" dirty="0"/>
              <a:t>Why </a:t>
            </a:r>
            <a:r>
              <a:rPr lang="en-GB" dirty="0" err="1"/>
              <a:t>concat</a:t>
            </a:r>
            <a:r>
              <a:rPr lang="en-GB" dirty="0"/>
              <a:t> did not work for us</a:t>
            </a:r>
            <a:endParaRPr lang="lv-LV" dirty="0"/>
          </a:p>
        </p:txBody>
      </p:sp>
      <p:sp>
        <p:nvSpPr>
          <p:cNvPr id="2" name="Content Placeholder 1">
            <a:extLst>
              <a:ext uri="{FF2B5EF4-FFF2-40B4-BE49-F238E27FC236}">
                <a16:creationId xmlns:a16="http://schemas.microsoft.com/office/drawing/2014/main" id="{39508A15-07E2-0435-145E-6EDE0FBBF3BA}"/>
              </a:ext>
            </a:extLst>
          </p:cNvPr>
          <p:cNvSpPr>
            <a:spLocks noGrp="1"/>
          </p:cNvSpPr>
          <p:nvPr>
            <p:ph idx="1"/>
          </p:nvPr>
        </p:nvSpPr>
        <p:spPr>
          <a:xfrm>
            <a:off x="836753" y="2307665"/>
            <a:ext cx="8761412" cy="1121335"/>
          </a:xfrm>
        </p:spPr>
        <p:txBody>
          <a:bodyPr/>
          <a:lstStyle/>
          <a:p>
            <a:r>
              <a:rPr lang="en-GB" dirty="0"/>
              <a:t>Only ends on EOS, hard to control</a:t>
            </a:r>
          </a:p>
          <a:p>
            <a:r>
              <a:rPr lang="en-GB" dirty="0"/>
              <a:t>Sudden EOS can cause un-sync between video and audio</a:t>
            </a:r>
          </a:p>
          <a:p>
            <a:pPr marL="0" indent="0">
              <a:buNone/>
            </a:pPr>
            <a:endParaRPr lang="en-GB" dirty="0"/>
          </a:p>
          <a:p>
            <a:endParaRPr lang="lv-LV" dirty="0"/>
          </a:p>
        </p:txBody>
      </p:sp>
      <p:sp>
        <p:nvSpPr>
          <p:cNvPr id="23" name="Rectangle 22">
            <a:extLst>
              <a:ext uri="{FF2B5EF4-FFF2-40B4-BE49-F238E27FC236}">
                <a16:creationId xmlns:a16="http://schemas.microsoft.com/office/drawing/2014/main" id="{CA481CCA-2423-B1FB-A786-A895976DFF0F}"/>
              </a:ext>
            </a:extLst>
          </p:cNvPr>
          <p:cNvSpPr/>
          <p:nvPr/>
        </p:nvSpPr>
        <p:spPr>
          <a:xfrm>
            <a:off x="2501107" y="4518212"/>
            <a:ext cx="2838823" cy="53788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000" dirty="0">
                <a:solidFill>
                  <a:schemeClr val="tx1"/>
                </a:solidFill>
              </a:rPr>
              <a:t>movie</a:t>
            </a:r>
            <a:endParaRPr lang="lv-LV" sz="2000" dirty="0">
              <a:solidFill>
                <a:schemeClr val="tx1"/>
              </a:solidFill>
            </a:endParaRPr>
          </a:p>
        </p:txBody>
      </p:sp>
      <p:sp>
        <p:nvSpPr>
          <p:cNvPr id="24" name="Rectangle 23">
            <a:extLst>
              <a:ext uri="{FF2B5EF4-FFF2-40B4-BE49-F238E27FC236}">
                <a16:creationId xmlns:a16="http://schemas.microsoft.com/office/drawing/2014/main" id="{E1933255-8E28-2E61-3FEB-62036DC49B80}"/>
              </a:ext>
            </a:extLst>
          </p:cNvPr>
          <p:cNvSpPr/>
          <p:nvPr/>
        </p:nvSpPr>
        <p:spPr>
          <a:xfrm>
            <a:off x="5339930" y="4522694"/>
            <a:ext cx="2838823" cy="5378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2000" dirty="0">
                <a:solidFill>
                  <a:schemeClr val="tx1"/>
                </a:solidFill>
              </a:rPr>
              <a:t>news</a:t>
            </a:r>
            <a:endParaRPr lang="lv-LV" sz="2000" dirty="0">
              <a:solidFill>
                <a:schemeClr val="tx1"/>
              </a:solidFill>
            </a:endParaRPr>
          </a:p>
        </p:txBody>
      </p:sp>
      <p:sp>
        <p:nvSpPr>
          <p:cNvPr id="25" name="Rectangle 24">
            <a:extLst>
              <a:ext uri="{FF2B5EF4-FFF2-40B4-BE49-F238E27FC236}">
                <a16:creationId xmlns:a16="http://schemas.microsoft.com/office/drawing/2014/main" id="{E85213C5-345F-01C0-67AA-CA372A9FC9BB}"/>
              </a:ext>
            </a:extLst>
          </p:cNvPr>
          <p:cNvSpPr/>
          <p:nvPr/>
        </p:nvSpPr>
        <p:spPr>
          <a:xfrm>
            <a:off x="8178753" y="4518212"/>
            <a:ext cx="2838823" cy="53788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2000" dirty="0">
                <a:solidFill>
                  <a:schemeClr val="tx1"/>
                </a:solidFill>
              </a:rPr>
              <a:t>football</a:t>
            </a:r>
            <a:endParaRPr lang="lv-LV" sz="2000" dirty="0">
              <a:solidFill>
                <a:schemeClr val="tx1"/>
              </a:solidFill>
            </a:endParaRPr>
          </a:p>
        </p:txBody>
      </p:sp>
      <p:sp>
        <p:nvSpPr>
          <p:cNvPr id="26" name="Rectangle 25">
            <a:extLst>
              <a:ext uri="{FF2B5EF4-FFF2-40B4-BE49-F238E27FC236}">
                <a16:creationId xmlns:a16="http://schemas.microsoft.com/office/drawing/2014/main" id="{D01740FF-D01E-3983-7511-7C95B1172564}"/>
              </a:ext>
            </a:extLst>
          </p:cNvPr>
          <p:cNvSpPr/>
          <p:nvPr/>
        </p:nvSpPr>
        <p:spPr>
          <a:xfrm>
            <a:off x="2501108" y="5341968"/>
            <a:ext cx="2540094" cy="53788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000" dirty="0">
                <a:solidFill>
                  <a:schemeClr val="tx1"/>
                </a:solidFill>
              </a:rPr>
              <a:t>movie</a:t>
            </a:r>
            <a:endParaRPr lang="lv-LV" sz="2000" dirty="0">
              <a:solidFill>
                <a:schemeClr val="tx1"/>
              </a:solidFill>
            </a:endParaRPr>
          </a:p>
        </p:txBody>
      </p:sp>
      <p:sp>
        <p:nvSpPr>
          <p:cNvPr id="27" name="Rectangle 26">
            <a:extLst>
              <a:ext uri="{FF2B5EF4-FFF2-40B4-BE49-F238E27FC236}">
                <a16:creationId xmlns:a16="http://schemas.microsoft.com/office/drawing/2014/main" id="{09D16795-7807-10C7-358A-1785A1CE0792}"/>
              </a:ext>
            </a:extLst>
          </p:cNvPr>
          <p:cNvSpPr/>
          <p:nvPr/>
        </p:nvSpPr>
        <p:spPr>
          <a:xfrm>
            <a:off x="5041202" y="5337486"/>
            <a:ext cx="2838823" cy="54236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2000" dirty="0">
                <a:solidFill>
                  <a:schemeClr val="tx1"/>
                </a:solidFill>
              </a:rPr>
              <a:t>news</a:t>
            </a:r>
            <a:endParaRPr lang="lv-LV" sz="2000" dirty="0">
              <a:solidFill>
                <a:schemeClr val="tx1"/>
              </a:solidFill>
            </a:endParaRPr>
          </a:p>
        </p:txBody>
      </p:sp>
      <p:sp>
        <p:nvSpPr>
          <p:cNvPr id="28" name="Rectangle 27">
            <a:extLst>
              <a:ext uri="{FF2B5EF4-FFF2-40B4-BE49-F238E27FC236}">
                <a16:creationId xmlns:a16="http://schemas.microsoft.com/office/drawing/2014/main" id="{34343B12-AC59-D9E9-D24F-E7F30F9409E5}"/>
              </a:ext>
            </a:extLst>
          </p:cNvPr>
          <p:cNvSpPr/>
          <p:nvPr/>
        </p:nvSpPr>
        <p:spPr>
          <a:xfrm>
            <a:off x="7880025" y="5341968"/>
            <a:ext cx="2838823" cy="53788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2000" dirty="0">
                <a:solidFill>
                  <a:schemeClr val="tx1"/>
                </a:solidFill>
              </a:rPr>
              <a:t>football</a:t>
            </a:r>
            <a:endParaRPr lang="lv-LV" sz="2000" dirty="0">
              <a:solidFill>
                <a:schemeClr val="tx1"/>
              </a:solidFill>
            </a:endParaRPr>
          </a:p>
        </p:txBody>
      </p:sp>
      <p:sp>
        <p:nvSpPr>
          <p:cNvPr id="29" name="TextBox 28">
            <a:extLst>
              <a:ext uri="{FF2B5EF4-FFF2-40B4-BE49-F238E27FC236}">
                <a16:creationId xmlns:a16="http://schemas.microsoft.com/office/drawing/2014/main" id="{148CAAF0-6900-A16B-D38D-01C8E8DC3A0E}"/>
              </a:ext>
            </a:extLst>
          </p:cNvPr>
          <p:cNvSpPr txBox="1"/>
          <p:nvPr/>
        </p:nvSpPr>
        <p:spPr>
          <a:xfrm>
            <a:off x="1425171" y="4556320"/>
            <a:ext cx="1075936" cy="461665"/>
          </a:xfrm>
          <a:prstGeom prst="rect">
            <a:avLst/>
          </a:prstGeom>
          <a:noFill/>
        </p:spPr>
        <p:txBody>
          <a:bodyPr wrap="none" rtlCol="0">
            <a:spAutoFit/>
          </a:bodyPr>
          <a:lstStyle/>
          <a:p>
            <a:r>
              <a:rPr lang="en-GB" sz="2400" dirty="0"/>
              <a:t>Video</a:t>
            </a:r>
            <a:endParaRPr lang="lv-LV" sz="2400" dirty="0"/>
          </a:p>
        </p:txBody>
      </p:sp>
      <p:sp>
        <p:nvSpPr>
          <p:cNvPr id="30" name="TextBox 29">
            <a:extLst>
              <a:ext uri="{FF2B5EF4-FFF2-40B4-BE49-F238E27FC236}">
                <a16:creationId xmlns:a16="http://schemas.microsoft.com/office/drawing/2014/main" id="{71EEAE19-3345-4771-FAFE-3C442E623A0C}"/>
              </a:ext>
            </a:extLst>
          </p:cNvPr>
          <p:cNvSpPr txBox="1"/>
          <p:nvPr/>
        </p:nvSpPr>
        <p:spPr>
          <a:xfrm>
            <a:off x="1425171" y="5362163"/>
            <a:ext cx="1074333" cy="461665"/>
          </a:xfrm>
          <a:prstGeom prst="rect">
            <a:avLst/>
          </a:prstGeom>
          <a:noFill/>
        </p:spPr>
        <p:txBody>
          <a:bodyPr wrap="none" rtlCol="0">
            <a:spAutoFit/>
          </a:bodyPr>
          <a:lstStyle/>
          <a:p>
            <a:r>
              <a:rPr lang="en-GB" sz="2400" dirty="0"/>
              <a:t>Audio</a:t>
            </a:r>
            <a:endParaRPr lang="lv-LV" sz="2400" dirty="0"/>
          </a:p>
        </p:txBody>
      </p:sp>
    </p:spTree>
    <p:extLst>
      <p:ext uri="{BB962C8B-B14F-4D97-AF65-F5344CB8AC3E}">
        <p14:creationId xmlns:p14="http://schemas.microsoft.com/office/powerpoint/2010/main" val="2926306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F38AFE-96D7-2F2F-8A78-667B1C970D24}"/>
              </a:ext>
            </a:extLst>
          </p:cNvPr>
          <p:cNvSpPr>
            <a:spLocks noGrp="1"/>
          </p:cNvSpPr>
          <p:nvPr>
            <p:ph type="title"/>
          </p:nvPr>
        </p:nvSpPr>
        <p:spPr>
          <a:xfrm>
            <a:off x="1154953" y="973668"/>
            <a:ext cx="9450294" cy="706964"/>
          </a:xfrm>
        </p:spPr>
        <p:txBody>
          <a:bodyPr/>
          <a:lstStyle/>
          <a:p>
            <a:r>
              <a:rPr lang="en-GB" dirty="0" err="1"/>
              <a:t>Nscheduler</a:t>
            </a:r>
            <a:r>
              <a:rPr lang="en-GB" dirty="0"/>
              <a:t> – </a:t>
            </a:r>
            <a:r>
              <a:rPr lang="en-GB" dirty="0" err="1"/>
              <a:t>concat</a:t>
            </a:r>
            <a:r>
              <a:rPr lang="en-GB" dirty="0"/>
              <a:t> on steroids</a:t>
            </a:r>
            <a:endParaRPr lang="lv-LV" dirty="0"/>
          </a:p>
        </p:txBody>
      </p:sp>
      <p:sp>
        <p:nvSpPr>
          <p:cNvPr id="6" name="Rectangle 5">
            <a:extLst>
              <a:ext uri="{FF2B5EF4-FFF2-40B4-BE49-F238E27FC236}">
                <a16:creationId xmlns:a16="http://schemas.microsoft.com/office/drawing/2014/main" id="{A4E55559-16F8-930D-F347-0028B30E0B53}"/>
              </a:ext>
            </a:extLst>
          </p:cNvPr>
          <p:cNvSpPr/>
          <p:nvPr/>
        </p:nvSpPr>
        <p:spPr>
          <a:xfrm>
            <a:off x="5773020" y="4019002"/>
            <a:ext cx="1784228" cy="631794"/>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2000" dirty="0" err="1">
                <a:latin typeface="Arial" panose="020B0604020202020204" pitchFamily="34" charset="0"/>
                <a:cs typeface="Arial" panose="020B0604020202020204" pitchFamily="34" charset="0"/>
              </a:rPr>
              <a:t>nscheduler</a:t>
            </a:r>
            <a:endParaRPr lang="lv-LV" sz="20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DA0D19F-393B-97BE-DCD1-59BF3A06E6F7}"/>
              </a:ext>
            </a:extLst>
          </p:cNvPr>
          <p:cNvSpPr/>
          <p:nvPr/>
        </p:nvSpPr>
        <p:spPr>
          <a:xfrm>
            <a:off x="598894" y="2569112"/>
            <a:ext cx="2295927" cy="600139"/>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sz="2000" dirty="0">
                <a:latin typeface="Arial" panose="020B0604020202020204" pitchFamily="34" charset="0"/>
                <a:cs typeface="Arial" panose="020B0604020202020204" pitchFamily="34" charset="0"/>
              </a:rPr>
              <a:t>black</a:t>
            </a:r>
            <a:endParaRPr lang="lv-LV" sz="2000" dirty="0">
              <a:latin typeface="Arial" panose="020B0604020202020204" pitchFamily="34" charset="0"/>
              <a:cs typeface="Arial" panose="020B0604020202020204" pitchFamily="34" charset="0"/>
            </a:endParaRPr>
          </a:p>
        </p:txBody>
      </p:sp>
      <p:cxnSp>
        <p:nvCxnSpPr>
          <p:cNvPr id="8" name="Straight Arrow Connector 7">
            <a:extLst>
              <a:ext uri="{FF2B5EF4-FFF2-40B4-BE49-F238E27FC236}">
                <a16:creationId xmlns:a16="http://schemas.microsoft.com/office/drawing/2014/main" id="{FEF23B5A-095C-ABAB-89F0-51F2B0B60574}"/>
              </a:ext>
            </a:extLst>
          </p:cNvPr>
          <p:cNvCxnSpPr>
            <a:cxnSpLocks/>
            <a:stCxn id="7" idx="3"/>
            <a:endCxn id="35" idx="2"/>
          </p:cNvCxnSpPr>
          <p:nvPr/>
        </p:nvCxnSpPr>
        <p:spPr>
          <a:xfrm>
            <a:off x="2894821" y="2869182"/>
            <a:ext cx="2123029" cy="5779"/>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4" name="Straight Connector 33">
            <a:extLst>
              <a:ext uri="{FF2B5EF4-FFF2-40B4-BE49-F238E27FC236}">
                <a16:creationId xmlns:a16="http://schemas.microsoft.com/office/drawing/2014/main" id="{63A97695-FE1F-275B-8CC6-009FC5735404}"/>
              </a:ext>
            </a:extLst>
          </p:cNvPr>
          <p:cNvCxnSpPr>
            <a:cxnSpLocks/>
            <a:stCxn id="6" idx="1"/>
            <a:endCxn id="35" idx="5"/>
          </p:cNvCxnSpPr>
          <p:nvPr/>
        </p:nvCxnSpPr>
        <p:spPr>
          <a:xfrm flipH="1" flipV="1">
            <a:off x="5373247" y="3016421"/>
            <a:ext cx="399773" cy="1318478"/>
          </a:xfrm>
          <a:prstGeom prst="line">
            <a:avLst/>
          </a:prstGeom>
        </p:spPr>
        <p:style>
          <a:lnRef idx="3">
            <a:schemeClr val="accent3"/>
          </a:lnRef>
          <a:fillRef idx="0">
            <a:schemeClr val="accent3"/>
          </a:fillRef>
          <a:effectRef idx="2">
            <a:schemeClr val="accent3"/>
          </a:effectRef>
          <a:fontRef idx="minor">
            <a:schemeClr val="tx1"/>
          </a:fontRef>
        </p:style>
      </p:cxnSp>
      <p:cxnSp>
        <p:nvCxnSpPr>
          <p:cNvPr id="12" name="Straight Arrow Connector 11">
            <a:extLst>
              <a:ext uri="{FF2B5EF4-FFF2-40B4-BE49-F238E27FC236}">
                <a16:creationId xmlns:a16="http://schemas.microsoft.com/office/drawing/2014/main" id="{75D1C91E-17F7-450B-3504-B0F2BDAA3EB5}"/>
              </a:ext>
            </a:extLst>
          </p:cNvPr>
          <p:cNvCxnSpPr>
            <a:cxnSpLocks/>
            <a:stCxn id="6" idx="3"/>
          </p:cNvCxnSpPr>
          <p:nvPr/>
        </p:nvCxnSpPr>
        <p:spPr>
          <a:xfrm>
            <a:off x="7557248" y="4334899"/>
            <a:ext cx="3047999"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22" name="Rectangle 21">
            <a:extLst>
              <a:ext uri="{FF2B5EF4-FFF2-40B4-BE49-F238E27FC236}">
                <a16:creationId xmlns:a16="http://schemas.microsoft.com/office/drawing/2014/main" id="{7525EF6E-1CBA-9ADA-C19F-089311C8F483}"/>
              </a:ext>
            </a:extLst>
          </p:cNvPr>
          <p:cNvSpPr/>
          <p:nvPr/>
        </p:nvSpPr>
        <p:spPr>
          <a:xfrm>
            <a:off x="3526207" y="2942182"/>
            <a:ext cx="1110024" cy="48200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hr-HR" dirty="0"/>
              <a:t>pts</a:t>
            </a:r>
            <a:r>
              <a:rPr lang="en-GB" dirty="0"/>
              <a:t>=0</a:t>
            </a:r>
            <a:endParaRPr lang="lv-LV" dirty="0"/>
          </a:p>
        </p:txBody>
      </p:sp>
      <p:grpSp>
        <p:nvGrpSpPr>
          <p:cNvPr id="58" name="Group 57">
            <a:extLst>
              <a:ext uri="{FF2B5EF4-FFF2-40B4-BE49-F238E27FC236}">
                <a16:creationId xmlns:a16="http://schemas.microsoft.com/office/drawing/2014/main" id="{670A43E8-C088-FE15-5C02-3DDC379C9124}"/>
              </a:ext>
            </a:extLst>
          </p:cNvPr>
          <p:cNvGrpSpPr/>
          <p:nvPr/>
        </p:nvGrpSpPr>
        <p:grpSpPr>
          <a:xfrm>
            <a:off x="5017850" y="2674906"/>
            <a:ext cx="416374" cy="400110"/>
            <a:chOff x="6353591" y="2715247"/>
            <a:chExt cx="416374" cy="400110"/>
          </a:xfrm>
        </p:grpSpPr>
        <p:sp>
          <p:nvSpPr>
            <p:cNvPr id="35" name="Oval 34">
              <a:extLst>
                <a:ext uri="{FF2B5EF4-FFF2-40B4-BE49-F238E27FC236}">
                  <a16:creationId xmlns:a16="http://schemas.microsoft.com/office/drawing/2014/main" id="{B983B4F8-C403-0C9D-EB3C-7A64D7059D32}"/>
                </a:ext>
              </a:extLst>
            </p:cNvPr>
            <p:cNvSpPr/>
            <p:nvPr/>
          </p:nvSpPr>
          <p:spPr>
            <a:xfrm>
              <a:off x="6353591" y="2715247"/>
              <a:ext cx="416374" cy="400110"/>
            </a:xfrm>
            <a:prstGeom prst="ellipse">
              <a:avLst/>
            </a:prstGeom>
            <a:solidFill>
              <a:srgbClr val="0070C0"/>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lv-LV"/>
            </a:p>
          </p:txBody>
        </p:sp>
        <p:sp>
          <p:nvSpPr>
            <p:cNvPr id="57" name="Arrow: Right 56">
              <a:extLst>
                <a:ext uri="{FF2B5EF4-FFF2-40B4-BE49-F238E27FC236}">
                  <a16:creationId xmlns:a16="http://schemas.microsoft.com/office/drawing/2014/main" id="{25FCEE38-5483-2A40-82B6-9025CC15AFA9}"/>
                </a:ext>
              </a:extLst>
            </p:cNvPr>
            <p:cNvSpPr/>
            <p:nvPr/>
          </p:nvSpPr>
          <p:spPr>
            <a:xfrm>
              <a:off x="6403759" y="2833630"/>
              <a:ext cx="350434" cy="187581"/>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grpSp>
    </p:spTree>
    <p:extLst>
      <p:ext uri="{BB962C8B-B14F-4D97-AF65-F5344CB8AC3E}">
        <p14:creationId xmlns:p14="http://schemas.microsoft.com/office/powerpoint/2010/main" val="2600263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F38AFE-96D7-2F2F-8A78-667B1C970D24}"/>
              </a:ext>
            </a:extLst>
          </p:cNvPr>
          <p:cNvSpPr>
            <a:spLocks noGrp="1"/>
          </p:cNvSpPr>
          <p:nvPr>
            <p:ph type="title"/>
          </p:nvPr>
        </p:nvSpPr>
        <p:spPr>
          <a:xfrm>
            <a:off x="1154953" y="973668"/>
            <a:ext cx="9450294" cy="706964"/>
          </a:xfrm>
        </p:spPr>
        <p:txBody>
          <a:bodyPr/>
          <a:lstStyle/>
          <a:p>
            <a:r>
              <a:rPr lang="en-GB" dirty="0" err="1"/>
              <a:t>Nscheduler</a:t>
            </a:r>
            <a:r>
              <a:rPr lang="en-GB" dirty="0"/>
              <a:t> – </a:t>
            </a:r>
            <a:r>
              <a:rPr lang="en-GB" dirty="0" err="1"/>
              <a:t>concat</a:t>
            </a:r>
            <a:r>
              <a:rPr lang="en-GB" dirty="0"/>
              <a:t> on steroids</a:t>
            </a:r>
            <a:endParaRPr lang="lv-LV" dirty="0"/>
          </a:p>
        </p:txBody>
      </p:sp>
      <p:sp>
        <p:nvSpPr>
          <p:cNvPr id="6" name="Rectangle 5">
            <a:extLst>
              <a:ext uri="{FF2B5EF4-FFF2-40B4-BE49-F238E27FC236}">
                <a16:creationId xmlns:a16="http://schemas.microsoft.com/office/drawing/2014/main" id="{A4E55559-16F8-930D-F347-0028B30E0B53}"/>
              </a:ext>
            </a:extLst>
          </p:cNvPr>
          <p:cNvSpPr/>
          <p:nvPr/>
        </p:nvSpPr>
        <p:spPr>
          <a:xfrm>
            <a:off x="5773020" y="4019002"/>
            <a:ext cx="1784228" cy="631794"/>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2000" dirty="0" err="1">
                <a:latin typeface="Arial" panose="020B0604020202020204" pitchFamily="34" charset="0"/>
                <a:cs typeface="Arial" panose="020B0604020202020204" pitchFamily="34" charset="0"/>
              </a:rPr>
              <a:t>nscheduler</a:t>
            </a:r>
            <a:endParaRPr lang="lv-LV" sz="20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DA0D19F-393B-97BE-DCD1-59BF3A06E6F7}"/>
              </a:ext>
            </a:extLst>
          </p:cNvPr>
          <p:cNvSpPr/>
          <p:nvPr/>
        </p:nvSpPr>
        <p:spPr>
          <a:xfrm>
            <a:off x="598894" y="2569112"/>
            <a:ext cx="2295927" cy="600139"/>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sz="2000" dirty="0">
                <a:latin typeface="Arial" panose="020B0604020202020204" pitchFamily="34" charset="0"/>
                <a:cs typeface="Arial" panose="020B0604020202020204" pitchFamily="34" charset="0"/>
              </a:rPr>
              <a:t>black</a:t>
            </a:r>
            <a:endParaRPr lang="lv-LV" sz="2000" dirty="0">
              <a:latin typeface="Arial" panose="020B0604020202020204" pitchFamily="34" charset="0"/>
              <a:cs typeface="Arial" panose="020B0604020202020204" pitchFamily="34" charset="0"/>
            </a:endParaRPr>
          </a:p>
        </p:txBody>
      </p:sp>
      <p:cxnSp>
        <p:nvCxnSpPr>
          <p:cNvPr id="8" name="Straight Arrow Connector 7">
            <a:extLst>
              <a:ext uri="{FF2B5EF4-FFF2-40B4-BE49-F238E27FC236}">
                <a16:creationId xmlns:a16="http://schemas.microsoft.com/office/drawing/2014/main" id="{FEF23B5A-095C-ABAB-89F0-51F2B0B60574}"/>
              </a:ext>
            </a:extLst>
          </p:cNvPr>
          <p:cNvCxnSpPr>
            <a:cxnSpLocks/>
            <a:stCxn id="7" idx="3"/>
            <a:endCxn id="35" idx="2"/>
          </p:cNvCxnSpPr>
          <p:nvPr/>
        </p:nvCxnSpPr>
        <p:spPr>
          <a:xfrm>
            <a:off x="2894821" y="2869182"/>
            <a:ext cx="2123029" cy="5779"/>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4" name="Straight Connector 33">
            <a:extLst>
              <a:ext uri="{FF2B5EF4-FFF2-40B4-BE49-F238E27FC236}">
                <a16:creationId xmlns:a16="http://schemas.microsoft.com/office/drawing/2014/main" id="{63A97695-FE1F-275B-8CC6-009FC5735404}"/>
              </a:ext>
            </a:extLst>
          </p:cNvPr>
          <p:cNvCxnSpPr>
            <a:cxnSpLocks/>
            <a:stCxn id="6" idx="1"/>
            <a:endCxn id="35" idx="5"/>
          </p:cNvCxnSpPr>
          <p:nvPr/>
        </p:nvCxnSpPr>
        <p:spPr>
          <a:xfrm flipH="1" flipV="1">
            <a:off x="5373247" y="3016421"/>
            <a:ext cx="399773" cy="1318478"/>
          </a:xfrm>
          <a:prstGeom prst="line">
            <a:avLst/>
          </a:prstGeom>
        </p:spPr>
        <p:style>
          <a:lnRef idx="3">
            <a:schemeClr val="accent3"/>
          </a:lnRef>
          <a:fillRef idx="0">
            <a:schemeClr val="accent3"/>
          </a:fillRef>
          <a:effectRef idx="2">
            <a:schemeClr val="accent3"/>
          </a:effectRef>
          <a:fontRef idx="minor">
            <a:schemeClr val="tx1"/>
          </a:fontRef>
        </p:style>
      </p:cxnSp>
      <p:cxnSp>
        <p:nvCxnSpPr>
          <p:cNvPr id="12" name="Straight Arrow Connector 11">
            <a:extLst>
              <a:ext uri="{FF2B5EF4-FFF2-40B4-BE49-F238E27FC236}">
                <a16:creationId xmlns:a16="http://schemas.microsoft.com/office/drawing/2014/main" id="{75D1C91E-17F7-450B-3504-B0F2BDAA3EB5}"/>
              </a:ext>
            </a:extLst>
          </p:cNvPr>
          <p:cNvCxnSpPr>
            <a:cxnSpLocks/>
            <a:stCxn id="6" idx="3"/>
            <a:endCxn id="2" idx="1"/>
          </p:cNvCxnSpPr>
          <p:nvPr/>
        </p:nvCxnSpPr>
        <p:spPr>
          <a:xfrm flipV="1">
            <a:off x="7557248" y="4332993"/>
            <a:ext cx="3047999" cy="1906"/>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22" name="Rectangle 21">
            <a:extLst>
              <a:ext uri="{FF2B5EF4-FFF2-40B4-BE49-F238E27FC236}">
                <a16:creationId xmlns:a16="http://schemas.microsoft.com/office/drawing/2014/main" id="{7525EF6E-1CBA-9ADA-C19F-089311C8F483}"/>
              </a:ext>
            </a:extLst>
          </p:cNvPr>
          <p:cNvSpPr/>
          <p:nvPr/>
        </p:nvSpPr>
        <p:spPr>
          <a:xfrm>
            <a:off x="9081247" y="4427599"/>
            <a:ext cx="1110024" cy="48200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hr-HR" dirty="0"/>
              <a:t>pts</a:t>
            </a:r>
            <a:r>
              <a:rPr lang="en-GB" dirty="0"/>
              <a:t>=3s</a:t>
            </a:r>
            <a:endParaRPr lang="lv-LV" dirty="0"/>
          </a:p>
        </p:txBody>
      </p:sp>
      <p:grpSp>
        <p:nvGrpSpPr>
          <p:cNvPr id="58" name="Group 57">
            <a:extLst>
              <a:ext uri="{FF2B5EF4-FFF2-40B4-BE49-F238E27FC236}">
                <a16:creationId xmlns:a16="http://schemas.microsoft.com/office/drawing/2014/main" id="{670A43E8-C088-FE15-5C02-3DDC379C9124}"/>
              </a:ext>
            </a:extLst>
          </p:cNvPr>
          <p:cNvGrpSpPr/>
          <p:nvPr/>
        </p:nvGrpSpPr>
        <p:grpSpPr>
          <a:xfrm>
            <a:off x="5017850" y="2674906"/>
            <a:ext cx="416374" cy="400110"/>
            <a:chOff x="6353591" y="2715247"/>
            <a:chExt cx="416374" cy="400110"/>
          </a:xfrm>
        </p:grpSpPr>
        <p:sp>
          <p:nvSpPr>
            <p:cNvPr id="35" name="Oval 34">
              <a:extLst>
                <a:ext uri="{FF2B5EF4-FFF2-40B4-BE49-F238E27FC236}">
                  <a16:creationId xmlns:a16="http://schemas.microsoft.com/office/drawing/2014/main" id="{B983B4F8-C403-0C9D-EB3C-7A64D7059D32}"/>
                </a:ext>
              </a:extLst>
            </p:cNvPr>
            <p:cNvSpPr/>
            <p:nvPr/>
          </p:nvSpPr>
          <p:spPr>
            <a:xfrm>
              <a:off x="6353591" y="2715247"/>
              <a:ext cx="416374" cy="400110"/>
            </a:xfrm>
            <a:prstGeom prst="ellipse">
              <a:avLst/>
            </a:prstGeom>
            <a:solidFill>
              <a:srgbClr val="0070C0"/>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lv-LV"/>
            </a:p>
          </p:txBody>
        </p:sp>
        <p:sp>
          <p:nvSpPr>
            <p:cNvPr id="57" name="Arrow: Right 56">
              <a:extLst>
                <a:ext uri="{FF2B5EF4-FFF2-40B4-BE49-F238E27FC236}">
                  <a16:creationId xmlns:a16="http://schemas.microsoft.com/office/drawing/2014/main" id="{25FCEE38-5483-2A40-82B6-9025CC15AFA9}"/>
                </a:ext>
              </a:extLst>
            </p:cNvPr>
            <p:cNvSpPr/>
            <p:nvPr/>
          </p:nvSpPr>
          <p:spPr>
            <a:xfrm>
              <a:off x="6403759" y="2833630"/>
              <a:ext cx="350434" cy="187581"/>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grpSp>
      <p:sp>
        <p:nvSpPr>
          <p:cNvPr id="2" name="Rectangle 1">
            <a:extLst>
              <a:ext uri="{FF2B5EF4-FFF2-40B4-BE49-F238E27FC236}">
                <a16:creationId xmlns:a16="http://schemas.microsoft.com/office/drawing/2014/main" id="{93C0B7E4-4A95-537C-E9E4-4EF927E66936}"/>
              </a:ext>
            </a:extLst>
          </p:cNvPr>
          <p:cNvSpPr/>
          <p:nvPr/>
        </p:nvSpPr>
        <p:spPr>
          <a:xfrm>
            <a:off x="10605247" y="4017102"/>
            <a:ext cx="1048871" cy="63178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2000" dirty="0">
                <a:latin typeface="Arial" panose="020B0604020202020204" pitchFamily="34" charset="0"/>
                <a:cs typeface="Arial" panose="020B0604020202020204" pitchFamily="34" charset="0"/>
              </a:rPr>
              <a:t>sink</a:t>
            </a:r>
            <a:endParaRPr lang="lv-LV"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0D92DE5-6F9C-3DA0-FE11-177C7F1835DA}"/>
              </a:ext>
            </a:extLst>
          </p:cNvPr>
          <p:cNvSpPr txBox="1"/>
          <p:nvPr/>
        </p:nvSpPr>
        <p:spPr>
          <a:xfrm>
            <a:off x="10488706" y="4921624"/>
            <a:ext cx="1292341" cy="369332"/>
          </a:xfrm>
          <a:prstGeom prst="rect">
            <a:avLst/>
          </a:prstGeom>
          <a:noFill/>
        </p:spPr>
        <p:txBody>
          <a:bodyPr wrap="none" rtlCol="0">
            <a:spAutoFit/>
          </a:bodyPr>
          <a:lstStyle/>
          <a:p>
            <a:r>
              <a:rPr lang="en-GB" dirty="0">
                <a:solidFill>
                  <a:srgbClr val="FF0000"/>
                </a:solidFill>
              </a:rPr>
              <a:t>Sync=true</a:t>
            </a:r>
            <a:endParaRPr lang="lv-LV" dirty="0">
              <a:solidFill>
                <a:srgbClr val="FF0000"/>
              </a:solidFill>
            </a:endParaRPr>
          </a:p>
        </p:txBody>
      </p:sp>
      <p:sp>
        <p:nvSpPr>
          <p:cNvPr id="9" name="TextBox 8">
            <a:extLst>
              <a:ext uri="{FF2B5EF4-FFF2-40B4-BE49-F238E27FC236}">
                <a16:creationId xmlns:a16="http://schemas.microsoft.com/office/drawing/2014/main" id="{9F3F6DD2-D4FF-40B6-DFB0-72603DC21DB4}"/>
              </a:ext>
            </a:extLst>
          </p:cNvPr>
          <p:cNvSpPr txBox="1"/>
          <p:nvPr/>
        </p:nvSpPr>
        <p:spPr>
          <a:xfrm>
            <a:off x="8513081" y="5700619"/>
            <a:ext cx="3356380" cy="367426"/>
          </a:xfrm>
          <a:prstGeom prst="rect">
            <a:avLst/>
          </a:prstGeom>
          <a:noFill/>
        </p:spPr>
        <p:txBody>
          <a:bodyPr wrap="square">
            <a:spAutoFit/>
          </a:bodyPr>
          <a:lstStyle/>
          <a:p>
            <a:r>
              <a:rPr lang="en-GB" sz="1800" dirty="0" err="1">
                <a:latin typeface="Courier New" panose="02070309020205020404" pitchFamily="49" charset="0"/>
                <a:cs typeface="Courier New" panose="02070309020205020404" pitchFamily="49" charset="0"/>
              </a:rPr>
              <a:t>baseTime</a:t>
            </a:r>
            <a:r>
              <a:rPr lang="en-GB" sz="1800" dirty="0">
                <a:latin typeface="Courier New" panose="02070309020205020404" pitchFamily="49" charset="0"/>
                <a:cs typeface="Courier New" panose="02070309020205020404" pitchFamily="49" charset="0"/>
              </a:rPr>
              <a:t> = Now – pts;</a:t>
            </a:r>
          </a:p>
        </p:txBody>
      </p:sp>
    </p:spTree>
    <p:extLst>
      <p:ext uri="{BB962C8B-B14F-4D97-AF65-F5344CB8AC3E}">
        <p14:creationId xmlns:p14="http://schemas.microsoft.com/office/powerpoint/2010/main" val="1362353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F38AFE-96D7-2F2F-8A78-667B1C970D24}"/>
              </a:ext>
            </a:extLst>
          </p:cNvPr>
          <p:cNvSpPr>
            <a:spLocks noGrp="1"/>
          </p:cNvSpPr>
          <p:nvPr>
            <p:ph type="title"/>
          </p:nvPr>
        </p:nvSpPr>
        <p:spPr>
          <a:xfrm>
            <a:off x="1154953" y="973668"/>
            <a:ext cx="9450294" cy="706964"/>
          </a:xfrm>
        </p:spPr>
        <p:txBody>
          <a:bodyPr/>
          <a:lstStyle/>
          <a:p>
            <a:r>
              <a:rPr lang="en-GB" dirty="0" err="1"/>
              <a:t>Nscheduler</a:t>
            </a:r>
            <a:r>
              <a:rPr lang="en-GB" dirty="0"/>
              <a:t> – frame-accurate switching</a:t>
            </a:r>
            <a:endParaRPr lang="lv-LV" dirty="0"/>
          </a:p>
        </p:txBody>
      </p:sp>
      <p:sp>
        <p:nvSpPr>
          <p:cNvPr id="6" name="Rectangle 5">
            <a:extLst>
              <a:ext uri="{FF2B5EF4-FFF2-40B4-BE49-F238E27FC236}">
                <a16:creationId xmlns:a16="http://schemas.microsoft.com/office/drawing/2014/main" id="{A4E55559-16F8-930D-F347-0028B30E0B53}"/>
              </a:ext>
            </a:extLst>
          </p:cNvPr>
          <p:cNvSpPr/>
          <p:nvPr/>
        </p:nvSpPr>
        <p:spPr>
          <a:xfrm>
            <a:off x="7108760" y="4059343"/>
            <a:ext cx="2950387" cy="631794"/>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2000" dirty="0" err="1">
                <a:latin typeface="Arial" panose="020B0604020202020204" pitchFamily="34" charset="0"/>
                <a:cs typeface="Arial" panose="020B0604020202020204" pitchFamily="34" charset="0"/>
              </a:rPr>
              <a:t>nscheduler</a:t>
            </a:r>
            <a:endParaRPr lang="lv-LV" sz="20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DA0D19F-393B-97BE-DCD1-59BF3A06E6F7}"/>
              </a:ext>
            </a:extLst>
          </p:cNvPr>
          <p:cNvSpPr/>
          <p:nvPr/>
        </p:nvSpPr>
        <p:spPr>
          <a:xfrm>
            <a:off x="598894" y="2569112"/>
            <a:ext cx="2295927" cy="600139"/>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sz="2000" dirty="0">
                <a:latin typeface="Arial" panose="020B0604020202020204" pitchFamily="34" charset="0"/>
                <a:cs typeface="Arial" panose="020B0604020202020204" pitchFamily="34" charset="0"/>
              </a:rPr>
              <a:t>black</a:t>
            </a:r>
            <a:endParaRPr lang="lv-LV" sz="2000" dirty="0">
              <a:latin typeface="Arial" panose="020B0604020202020204" pitchFamily="34" charset="0"/>
              <a:cs typeface="Arial" panose="020B0604020202020204" pitchFamily="34" charset="0"/>
            </a:endParaRPr>
          </a:p>
        </p:txBody>
      </p:sp>
      <p:cxnSp>
        <p:nvCxnSpPr>
          <p:cNvPr id="8" name="Straight Arrow Connector 7">
            <a:extLst>
              <a:ext uri="{FF2B5EF4-FFF2-40B4-BE49-F238E27FC236}">
                <a16:creationId xmlns:a16="http://schemas.microsoft.com/office/drawing/2014/main" id="{FEF23B5A-095C-ABAB-89F0-51F2B0B60574}"/>
              </a:ext>
            </a:extLst>
          </p:cNvPr>
          <p:cNvCxnSpPr>
            <a:cxnSpLocks/>
            <a:stCxn id="7" idx="3"/>
            <a:endCxn id="35" idx="2"/>
          </p:cNvCxnSpPr>
          <p:nvPr/>
        </p:nvCxnSpPr>
        <p:spPr>
          <a:xfrm>
            <a:off x="2894821" y="2869182"/>
            <a:ext cx="3458770" cy="4612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1" name="Rectangle 10">
            <a:extLst>
              <a:ext uri="{FF2B5EF4-FFF2-40B4-BE49-F238E27FC236}">
                <a16:creationId xmlns:a16="http://schemas.microsoft.com/office/drawing/2014/main" id="{2D6344B0-3226-1339-9343-DB088F07EA91}"/>
              </a:ext>
            </a:extLst>
          </p:cNvPr>
          <p:cNvSpPr/>
          <p:nvPr/>
        </p:nvSpPr>
        <p:spPr>
          <a:xfrm>
            <a:off x="577856" y="4031840"/>
            <a:ext cx="2263119" cy="60013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000" dirty="0">
                <a:latin typeface="Arial" panose="020B0604020202020204" pitchFamily="34" charset="0"/>
                <a:cs typeface="Arial" panose="020B0604020202020204" pitchFamily="34" charset="0"/>
              </a:rPr>
              <a:t>news</a:t>
            </a:r>
            <a:endParaRPr lang="lv-LV" sz="2000" dirty="0">
              <a:latin typeface="Arial" panose="020B0604020202020204" pitchFamily="34" charset="0"/>
              <a:cs typeface="Arial" panose="020B0604020202020204" pitchFamily="34" charset="0"/>
            </a:endParaRPr>
          </a:p>
        </p:txBody>
      </p:sp>
      <p:cxnSp>
        <p:nvCxnSpPr>
          <p:cNvPr id="13" name="Straight Arrow Connector 12">
            <a:extLst>
              <a:ext uri="{FF2B5EF4-FFF2-40B4-BE49-F238E27FC236}">
                <a16:creationId xmlns:a16="http://schemas.microsoft.com/office/drawing/2014/main" id="{0999AD4E-E6A1-E348-1241-9F3AE1F71DF2}"/>
              </a:ext>
            </a:extLst>
          </p:cNvPr>
          <p:cNvCxnSpPr>
            <a:cxnSpLocks/>
            <a:stCxn id="11" idx="3"/>
            <a:endCxn id="43" idx="2"/>
          </p:cNvCxnSpPr>
          <p:nvPr/>
        </p:nvCxnSpPr>
        <p:spPr>
          <a:xfrm>
            <a:off x="2840975" y="4331910"/>
            <a:ext cx="3590513" cy="52529"/>
          </a:xfrm>
          <a:prstGeom prst="straightConnector1">
            <a:avLst/>
          </a:prstGeom>
          <a:ln>
            <a:tailEnd type="triangle"/>
          </a:ln>
        </p:spPr>
        <p:style>
          <a:lnRef idx="1">
            <a:schemeClr val="accent5"/>
          </a:lnRef>
          <a:fillRef idx="2">
            <a:schemeClr val="accent5"/>
          </a:fillRef>
          <a:effectRef idx="1">
            <a:schemeClr val="accent5"/>
          </a:effectRef>
          <a:fontRef idx="minor">
            <a:schemeClr val="dk1"/>
          </a:fontRef>
        </p:style>
      </p:cxnSp>
      <p:sp>
        <p:nvSpPr>
          <p:cNvPr id="15" name="Rectangle 14">
            <a:extLst>
              <a:ext uri="{FF2B5EF4-FFF2-40B4-BE49-F238E27FC236}">
                <a16:creationId xmlns:a16="http://schemas.microsoft.com/office/drawing/2014/main" id="{4154726A-3348-6383-51DA-CE8CBEA0A946}"/>
              </a:ext>
            </a:extLst>
          </p:cNvPr>
          <p:cNvSpPr/>
          <p:nvPr/>
        </p:nvSpPr>
        <p:spPr>
          <a:xfrm>
            <a:off x="589929" y="5582650"/>
            <a:ext cx="2263119" cy="60013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000" dirty="0">
                <a:latin typeface="Arial" panose="020B0604020202020204" pitchFamily="34" charset="0"/>
                <a:cs typeface="Arial" panose="020B0604020202020204" pitchFamily="34" charset="0"/>
              </a:rPr>
              <a:t>ad</a:t>
            </a:r>
            <a:endParaRPr lang="lv-LV" sz="2000" dirty="0">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CD9D2873-EE99-E635-E7E4-531839D69CCD}"/>
              </a:ext>
            </a:extLst>
          </p:cNvPr>
          <p:cNvCxnSpPr>
            <a:cxnSpLocks/>
            <a:stCxn id="15" idx="3"/>
          </p:cNvCxnSpPr>
          <p:nvPr/>
        </p:nvCxnSpPr>
        <p:spPr>
          <a:xfrm flipV="1">
            <a:off x="2853048" y="5882719"/>
            <a:ext cx="3760748" cy="1"/>
          </a:xfrm>
          <a:prstGeom prst="straightConnector1">
            <a:avLst/>
          </a:prstGeom>
          <a:ln>
            <a:tailEnd type="triangle"/>
          </a:ln>
        </p:spPr>
        <p:style>
          <a:lnRef idx="1">
            <a:schemeClr val="accent5"/>
          </a:lnRef>
          <a:fillRef idx="2">
            <a:schemeClr val="accent5"/>
          </a:fillRef>
          <a:effectRef idx="1">
            <a:schemeClr val="accent5"/>
          </a:effectRef>
          <a:fontRef idx="minor">
            <a:schemeClr val="dk1"/>
          </a:fontRef>
        </p:style>
      </p:cxnSp>
      <p:cxnSp>
        <p:nvCxnSpPr>
          <p:cNvPr id="34" name="Straight Connector 33">
            <a:extLst>
              <a:ext uri="{FF2B5EF4-FFF2-40B4-BE49-F238E27FC236}">
                <a16:creationId xmlns:a16="http://schemas.microsoft.com/office/drawing/2014/main" id="{63A97695-FE1F-275B-8CC6-009FC5735404}"/>
              </a:ext>
            </a:extLst>
          </p:cNvPr>
          <p:cNvCxnSpPr>
            <a:cxnSpLocks/>
            <a:stCxn id="6" idx="1"/>
            <a:endCxn id="35" idx="5"/>
          </p:cNvCxnSpPr>
          <p:nvPr/>
        </p:nvCxnSpPr>
        <p:spPr>
          <a:xfrm flipH="1" flipV="1">
            <a:off x="6708988" y="3056762"/>
            <a:ext cx="399772" cy="1318478"/>
          </a:xfrm>
          <a:prstGeom prst="line">
            <a:avLst/>
          </a:prstGeom>
        </p:spPr>
        <p:style>
          <a:lnRef idx="3">
            <a:schemeClr val="accent3"/>
          </a:lnRef>
          <a:fillRef idx="0">
            <a:schemeClr val="accent3"/>
          </a:fillRef>
          <a:effectRef idx="2">
            <a:schemeClr val="accent3"/>
          </a:effectRef>
          <a:fontRef idx="minor">
            <a:schemeClr val="tx1"/>
          </a:fontRef>
        </p:style>
      </p:cxnSp>
      <p:cxnSp>
        <p:nvCxnSpPr>
          <p:cNvPr id="46" name="Straight Connector 45">
            <a:extLst>
              <a:ext uri="{FF2B5EF4-FFF2-40B4-BE49-F238E27FC236}">
                <a16:creationId xmlns:a16="http://schemas.microsoft.com/office/drawing/2014/main" id="{1FB58EB9-D01E-B946-B929-48336A8E532B}"/>
              </a:ext>
            </a:extLst>
          </p:cNvPr>
          <p:cNvCxnSpPr>
            <a:cxnSpLocks/>
            <a:stCxn id="6" idx="1"/>
            <a:endCxn id="64" idx="0"/>
          </p:cNvCxnSpPr>
          <p:nvPr/>
        </p:nvCxnSpPr>
        <p:spPr>
          <a:xfrm flipH="1">
            <a:off x="6770124" y="4375240"/>
            <a:ext cx="338636" cy="1327677"/>
          </a:xfrm>
          <a:prstGeom prst="line">
            <a:avLst/>
          </a:prstGeom>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ECF41D2F-87CB-0817-F0FE-4765F46A5AAD}"/>
              </a:ext>
            </a:extLst>
          </p:cNvPr>
          <p:cNvSpPr txBox="1"/>
          <p:nvPr/>
        </p:nvSpPr>
        <p:spPr>
          <a:xfrm>
            <a:off x="5326319" y="3755094"/>
            <a:ext cx="1545616" cy="64633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rtlCol="0">
            <a:spAutoFit/>
          </a:bodyPr>
          <a:lstStyle/>
          <a:p>
            <a:r>
              <a:rPr lang="en-GB" dirty="0"/>
              <a:t>PTS Range =</a:t>
            </a:r>
          </a:p>
          <a:p>
            <a:r>
              <a:rPr lang="en-GB" dirty="0"/>
              <a:t>100..400s</a:t>
            </a:r>
            <a:endParaRPr lang="lv-LV" dirty="0"/>
          </a:p>
        </p:txBody>
      </p:sp>
      <p:cxnSp>
        <p:nvCxnSpPr>
          <p:cNvPr id="12" name="Straight Arrow Connector 11">
            <a:extLst>
              <a:ext uri="{FF2B5EF4-FFF2-40B4-BE49-F238E27FC236}">
                <a16:creationId xmlns:a16="http://schemas.microsoft.com/office/drawing/2014/main" id="{75D1C91E-17F7-450B-3504-B0F2BDAA3EB5}"/>
              </a:ext>
            </a:extLst>
          </p:cNvPr>
          <p:cNvCxnSpPr>
            <a:cxnSpLocks/>
          </p:cNvCxnSpPr>
          <p:nvPr/>
        </p:nvCxnSpPr>
        <p:spPr>
          <a:xfrm>
            <a:off x="10059147" y="4388687"/>
            <a:ext cx="1917700" cy="19947"/>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17" name="Rectangle 16">
            <a:extLst>
              <a:ext uri="{FF2B5EF4-FFF2-40B4-BE49-F238E27FC236}">
                <a16:creationId xmlns:a16="http://schemas.microsoft.com/office/drawing/2014/main" id="{DEC50649-D7DE-E86E-E318-6C837E75A203}"/>
              </a:ext>
            </a:extLst>
          </p:cNvPr>
          <p:cNvSpPr/>
          <p:nvPr/>
        </p:nvSpPr>
        <p:spPr>
          <a:xfrm>
            <a:off x="3444348" y="2896980"/>
            <a:ext cx="1233320" cy="48200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hr-HR" dirty="0"/>
              <a:t>pts</a:t>
            </a:r>
            <a:r>
              <a:rPr lang="en-GB" dirty="0"/>
              <a:t>=100.0</a:t>
            </a:r>
            <a:endParaRPr lang="lv-LV" dirty="0"/>
          </a:p>
        </p:txBody>
      </p:sp>
      <p:sp>
        <p:nvSpPr>
          <p:cNvPr id="22" name="Rectangle 21">
            <a:extLst>
              <a:ext uri="{FF2B5EF4-FFF2-40B4-BE49-F238E27FC236}">
                <a16:creationId xmlns:a16="http://schemas.microsoft.com/office/drawing/2014/main" id="{7525EF6E-1CBA-9ADA-C19F-089311C8F483}"/>
              </a:ext>
            </a:extLst>
          </p:cNvPr>
          <p:cNvSpPr/>
          <p:nvPr/>
        </p:nvSpPr>
        <p:spPr>
          <a:xfrm>
            <a:off x="10458919" y="4393693"/>
            <a:ext cx="1517928" cy="48200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hr-HR" dirty="0"/>
              <a:t>pts</a:t>
            </a:r>
            <a:r>
              <a:rPr lang="en-GB" dirty="0"/>
              <a:t>=99.96</a:t>
            </a:r>
            <a:endParaRPr lang="lv-LV" dirty="0"/>
          </a:p>
        </p:txBody>
      </p:sp>
      <p:cxnSp>
        <p:nvCxnSpPr>
          <p:cNvPr id="36" name="Straight Connector 35">
            <a:extLst>
              <a:ext uri="{FF2B5EF4-FFF2-40B4-BE49-F238E27FC236}">
                <a16:creationId xmlns:a16="http://schemas.microsoft.com/office/drawing/2014/main" id="{64CC336F-1329-CE99-45FE-6803609C0929}"/>
              </a:ext>
            </a:extLst>
          </p:cNvPr>
          <p:cNvCxnSpPr>
            <a:stCxn id="6" idx="1"/>
            <a:endCxn id="43" idx="6"/>
          </p:cNvCxnSpPr>
          <p:nvPr/>
        </p:nvCxnSpPr>
        <p:spPr>
          <a:xfrm flipH="1">
            <a:off x="6808611" y="4375240"/>
            <a:ext cx="300149" cy="9199"/>
          </a:xfrm>
          <a:prstGeom prst="line">
            <a:avLst/>
          </a:prstGeom>
        </p:spPr>
        <p:style>
          <a:lnRef idx="1">
            <a:schemeClr val="dk1"/>
          </a:lnRef>
          <a:fillRef idx="0">
            <a:schemeClr val="dk1"/>
          </a:fillRef>
          <a:effectRef idx="0">
            <a:schemeClr val="dk1"/>
          </a:effectRef>
          <a:fontRef idx="minor">
            <a:schemeClr val="tx1"/>
          </a:fontRef>
        </p:style>
      </p:cxnSp>
      <p:sp>
        <p:nvSpPr>
          <p:cNvPr id="37" name="Rectangle 36">
            <a:extLst>
              <a:ext uri="{FF2B5EF4-FFF2-40B4-BE49-F238E27FC236}">
                <a16:creationId xmlns:a16="http://schemas.microsoft.com/office/drawing/2014/main" id="{B48799BB-7F9F-ECC7-F481-9A37298CD91B}"/>
              </a:ext>
            </a:extLst>
          </p:cNvPr>
          <p:cNvSpPr/>
          <p:nvPr/>
        </p:nvSpPr>
        <p:spPr>
          <a:xfrm>
            <a:off x="3567644" y="4360637"/>
            <a:ext cx="1110024" cy="48200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hr-HR" dirty="0"/>
              <a:t>pts</a:t>
            </a:r>
            <a:r>
              <a:rPr lang="en-GB" dirty="0"/>
              <a:t>=0</a:t>
            </a:r>
            <a:endParaRPr lang="lv-LV" dirty="0"/>
          </a:p>
        </p:txBody>
      </p:sp>
      <p:sp>
        <p:nvSpPr>
          <p:cNvPr id="39" name="Rectangle 38">
            <a:extLst>
              <a:ext uri="{FF2B5EF4-FFF2-40B4-BE49-F238E27FC236}">
                <a16:creationId xmlns:a16="http://schemas.microsoft.com/office/drawing/2014/main" id="{7971B024-6581-E6F8-FD2F-61C210F2A125}"/>
              </a:ext>
            </a:extLst>
          </p:cNvPr>
          <p:cNvSpPr/>
          <p:nvPr/>
        </p:nvSpPr>
        <p:spPr>
          <a:xfrm>
            <a:off x="3607265" y="5907821"/>
            <a:ext cx="1110024" cy="48200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hr-HR" dirty="0"/>
              <a:t>pts</a:t>
            </a:r>
            <a:r>
              <a:rPr lang="en-GB" dirty="0"/>
              <a:t>=0</a:t>
            </a:r>
            <a:endParaRPr lang="lv-LV" dirty="0"/>
          </a:p>
        </p:txBody>
      </p:sp>
      <p:grpSp>
        <p:nvGrpSpPr>
          <p:cNvPr id="59" name="Group 58">
            <a:extLst>
              <a:ext uri="{FF2B5EF4-FFF2-40B4-BE49-F238E27FC236}">
                <a16:creationId xmlns:a16="http://schemas.microsoft.com/office/drawing/2014/main" id="{01C00C2F-815E-8093-0EB8-283AFAB1B3D6}"/>
              </a:ext>
            </a:extLst>
          </p:cNvPr>
          <p:cNvGrpSpPr/>
          <p:nvPr/>
        </p:nvGrpSpPr>
        <p:grpSpPr>
          <a:xfrm>
            <a:off x="6431488" y="4199773"/>
            <a:ext cx="377123" cy="369332"/>
            <a:chOff x="6431488" y="4199773"/>
            <a:chExt cx="377123" cy="369332"/>
          </a:xfrm>
        </p:grpSpPr>
        <p:grpSp>
          <p:nvGrpSpPr>
            <p:cNvPr id="53" name="Group 52">
              <a:extLst>
                <a:ext uri="{FF2B5EF4-FFF2-40B4-BE49-F238E27FC236}">
                  <a16:creationId xmlns:a16="http://schemas.microsoft.com/office/drawing/2014/main" id="{3EE1D13C-494F-EEEC-37C4-DCF10B84B199}"/>
                </a:ext>
              </a:extLst>
            </p:cNvPr>
            <p:cNvGrpSpPr/>
            <p:nvPr/>
          </p:nvGrpSpPr>
          <p:grpSpPr>
            <a:xfrm>
              <a:off x="6431488" y="4199773"/>
              <a:ext cx="377123" cy="369332"/>
              <a:chOff x="7077607" y="4315855"/>
              <a:chExt cx="196972" cy="150242"/>
            </a:xfrm>
            <a:solidFill>
              <a:srgbClr val="FF0000"/>
            </a:solidFill>
          </p:grpSpPr>
          <p:cxnSp>
            <p:nvCxnSpPr>
              <p:cNvPr id="42" name="Straight Connector 41">
                <a:extLst>
                  <a:ext uri="{FF2B5EF4-FFF2-40B4-BE49-F238E27FC236}">
                    <a16:creationId xmlns:a16="http://schemas.microsoft.com/office/drawing/2014/main" id="{947FA88F-3AA2-7C33-DB75-F5EAC5587B49}"/>
                  </a:ext>
                </a:extLst>
              </p:cNvPr>
              <p:cNvCxnSpPr>
                <a:cxnSpLocks/>
                <a:stCxn id="6" idx="1"/>
                <a:endCxn id="43" idx="6"/>
              </p:cNvCxnSpPr>
              <p:nvPr/>
            </p:nvCxnSpPr>
            <p:spPr>
              <a:xfrm>
                <a:off x="7108760" y="4375240"/>
                <a:ext cx="165819" cy="15736"/>
              </a:xfrm>
              <a:prstGeom prst="line">
                <a:avLst/>
              </a:prstGeom>
              <a:grpFill/>
            </p:spPr>
            <p:style>
              <a:lnRef idx="1">
                <a:schemeClr val="dk1"/>
              </a:lnRef>
              <a:fillRef idx="0">
                <a:schemeClr val="dk1"/>
              </a:fillRef>
              <a:effectRef idx="0">
                <a:schemeClr val="dk1"/>
              </a:effectRef>
              <a:fontRef idx="minor">
                <a:schemeClr val="tx1"/>
              </a:fontRef>
            </p:style>
          </p:cxnSp>
          <p:sp>
            <p:nvSpPr>
              <p:cNvPr id="43" name="Oval 42">
                <a:extLst>
                  <a:ext uri="{FF2B5EF4-FFF2-40B4-BE49-F238E27FC236}">
                    <a16:creationId xmlns:a16="http://schemas.microsoft.com/office/drawing/2014/main" id="{7BA6F392-804D-ACF5-B2D7-B02A1B4D3FDD}"/>
                  </a:ext>
                </a:extLst>
              </p:cNvPr>
              <p:cNvSpPr/>
              <p:nvPr/>
            </p:nvSpPr>
            <p:spPr>
              <a:xfrm>
                <a:off x="7077607" y="4315855"/>
                <a:ext cx="196972" cy="150242"/>
              </a:xfrm>
              <a:prstGeom prst="ellipse">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lv-LV"/>
              </a:p>
            </p:txBody>
          </p:sp>
        </p:grpSp>
        <p:sp>
          <p:nvSpPr>
            <p:cNvPr id="50" name="Rectangle 49">
              <a:extLst>
                <a:ext uri="{FF2B5EF4-FFF2-40B4-BE49-F238E27FC236}">
                  <a16:creationId xmlns:a16="http://schemas.microsoft.com/office/drawing/2014/main" id="{D1EA1C41-EB36-6B2C-63F5-066C50D18F13}"/>
                </a:ext>
              </a:extLst>
            </p:cNvPr>
            <p:cNvSpPr/>
            <p:nvPr/>
          </p:nvSpPr>
          <p:spPr>
            <a:xfrm>
              <a:off x="6490321" y="4340013"/>
              <a:ext cx="263872" cy="1103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grpSp>
      <p:grpSp>
        <p:nvGrpSpPr>
          <p:cNvPr id="58" name="Group 57">
            <a:extLst>
              <a:ext uri="{FF2B5EF4-FFF2-40B4-BE49-F238E27FC236}">
                <a16:creationId xmlns:a16="http://schemas.microsoft.com/office/drawing/2014/main" id="{670A43E8-C088-FE15-5C02-3DDC379C9124}"/>
              </a:ext>
            </a:extLst>
          </p:cNvPr>
          <p:cNvGrpSpPr/>
          <p:nvPr/>
        </p:nvGrpSpPr>
        <p:grpSpPr>
          <a:xfrm>
            <a:off x="6353591" y="2715247"/>
            <a:ext cx="416374" cy="400110"/>
            <a:chOff x="6353591" y="2715247"/>
            <a:chExt cx="416374" cy="400110"/>
          </a:xfrm>
        </p:grpSpPr>
        <p:sp>
          <p:nvSpPr>
            <p:cNvPr id="35" name="Oval 34">
              <a:extLst>
                <a:ext uri="{FF2B5EF4-FFF2-40B4-BE49-F238E27FC236}">
                  <a16:creationId xmlns:a16="http://schemas.microsoft.com/office/drawing/2014/main" id="{B983B4F8-C403-0C9D-EB3C-7A64D7059D32}"/>
                </a:ext>
              </a:extLst>
            </p:cNvPr>
            <p:cNvSpPr/>
            <p:nvPr/>
          </p:nvSpPr>
          <p:spPr>
            <a:xfrm>
              <a:off x="6353591" y="2715247"/>
              <a:ext cx="416374" cy="400110"/>
            </a:xfrm>
            <a:prstGeom prst="ellipse">
              <a:avLst/>
            </a:prstGeom>
            <a:solidFill>
              <a:srgbClr val="0070C0"/>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lv-LV"/>
            </a:p>
          </p:txBody>
        </p:sp>
        <p:sp>
          <p:nvSpPr>
            <p:cNvPr id="57" name="Arrow: Right 56">
              <a:extLst>
                <a:ext uri="{FF2B5EF4-FFF2-40B4-BE49-F238E27FC236}">
                  <a16:creationId xmlns:a16="http://schemas.microsoft.com/office/drawing/2014/main" id="{25FCEE38-5483-2A40-82B6-9025CC15AFA9}"/>
                </a:ext>
              </a:extLst>
            </p:cNvPr>
            <p:cNvSpPr/>
            <p:nvPr/>
          </p:nvSpPr>
          <p:spPr>
            <a:xfrm>
              <a:off x="6403759" y="2833630"/>
              <a:ext cx="350434" cy="187581"/>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grpSp>
      <p:grpSp>
        <p:nvGrpSpPr>
          <p:cNvPr id="60" name="Group 59">
            <a:extLst>
              <a:ext uri="{FF2B5EF4-FFF2-40B4-BE49-F238E27FC236}">
                <a16:creationId xmlns:a16="http://schemas.microsoft.com/office/drawing/2014/main" id="{FE9F3E5E-0B4E-7B1B-B4C5-B94F84F7343A}"/>
              </a:ext>
            </a:extLst>
          </p:cNvPr>
          <p:cNvGrpSpPr/>
          <p:nvPr/>
        </p:nvGrpSpPr>
        <p:grpSpPr>
          <a:xfrm>
            <a:off x="6581562" y="5702917"/>
            <a:ext cx="377123" cy="369332"/>
            <a:chOff x="6431488" y="4199773"/>
            <a:chExt cx="377123" cy="369332"/>
          </a:xfrm>
        </p:grpSpPr>
        <p:grpSp>
          <p:nvGrpSpPr>
            <p:cNvPr id="61" name="Group 60">
              <a:extLst>
                <a:ext uri="{FF2B5EF4-FFF2-40B4-BE49-F238E27FC236}">
                  <a16:creationId xmlns:a16="http://schemas.microsoft.com/office/drawing/2014/main" id="{0F98D330-D68D-4F11-8A3B-00CFC4C27168}"/>
                </a:ext>
              </a:extLst>
            </p:cNvPr>
            <p:cNvGrpSpPr/>
            <p:nvPr/>
          </p:nvGrpSpPr>
          <p:grpSpPr>
            <a:xfrm>
              <a:off x="6431488" y="4199773"/>
              <a:ext cx="377123" cy="369332"/>
              <a:chOff x="7077607" y="4315855"/>
              <a:chExt cx="196972" cy="150242"/>
            </a:xfrm>
            <a:solidFill>
              <a:srgbClr val="FF0000"/>
            </a:solidFill>
          </p:grpSpPr>
          <p:cxnSp>
            <p:nvCxnSpPr>
              <p:cNvPr id="63" name="Straight Connector 62">
                <a:extLst>
                  <a:ext uri="{FF2B5EF4-FFF2-40B4-BE49-F238E27FC236}">
                    <a16:creationId xmlns:a16="http://schemas.microsoft.com/office/drawing/2014/main" id="{4CEFFC71-0064-35D9-A755-22E5DE3CFFA5}"/>
                  </a:ext>
                </a:extLst>
              </p:cNvPr>
              <p:cNvCxnSpPr>
                <a:cxnSpLocks/>
                <a:endCxn id="64" idx="6"/>
              </p:cNvCxnSpPr>
              <p:nvPr/>
            </p:nvCxnSpPr>
            <p:spPr>
              <a:xfrm>
                <a:off x="7108760" y="4375240"/>
                <a:ext cx="165819" cy="15736"/>
              </a:xfrm>
              <a:prstGeom prst="line">
                <a:avLst/>
              </a:prstGeom>
              <a:grpFill/>
            </p:spPr>
            <p:style>
              <a:lnRef idx="1">
                <a:schemeClr val="dk1"/>
              </a:lnRef>
              <a:fillRef idx="0">
                <a:schemeClr val="dk1"/>
              </a:fillRef>
              <a:effectRef idx="0">
                <a:schemeClr val="dk1"/>
              </a:effectRef>
              <a:fontRef idx="minor">
                <a:schemeClr val="tx1"/>
              </a:fontRef>
            </p:style>
          </p:cxnSp>
          <p:sp>
            <p:nvSpPr>
              <p:cNvPr id="64" name="Oval 63">
                <a:extLst>
                  <a:ext uri="{FF2B5EF4-FFF2-40B4-BE49-F238E27FC236}">
                    <a16:creationId xmlns:a16="http://schemas.microsoft.com/office/drawing/2014/main" id="{9B3426FF-F561-6E1A-3BE9-AEF884D1DFC7}"/>
                  </a:ext>
                </a:extLst>
              </p:cNvPr>
              <p:cNvSpPr/>
              <p:nvPr/>
            </p:nvSpPr>
            <p:spPr>
              <a:xfrm>
                <a:off x="7077607" y="4315855"/>
                <a:ext cx="196972" cy="150242"/>
              </a:xfrm>
              <a:prstGeom prst="ellipse">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lv-LV"/>
              </a:p>
            </p:txBody>
          </p:sp>
        </p:grpSp>
        <p:sp>
          <p:nvSpPr>
            <p:cNvPr id="62" name="Rectangle 61">
              <a:extLst>
                <a:ext uri="{FF2B5EF4-FFF2-40B4-BE49-F238E27FC236}">
                  <a16:creationId xmlns:a16="http://schemas.microsoft.com/office/drawing/2014/main" id="{707DD7EE-0C0B-6885-8F5F-885338A34A21}"/>
                </a:ext>
              </a:extLst>
            </p:cNvPr>
            <p:cNvSpPr/>
            <p:nvPr/>
          </p:nvSpPr>
          <p:spPr>
            <a:xfrm>
              <a:off x="6490321" y="4340013"/>
              <a:ext cx="263872" cy="1103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grpSp>
      <p:sp>
        <p:nvSpPr>
          <p:cNvPr id="66" name="TextBox 65">
            <a:extLst>
              <a:ext uri="{FF2B5EF4-FFF2-40B4-BE49-F238E27FC236}">
                <a16:creationId xmlns:a16="http://schemas.microsoft.com/office/drawing/2014/main" id="{C89998ED-7819-0E41-38AD-EE2DCFC63067}"/>
              </a:ext>
            </a:extLst>
          </p:cNvPr>
          <p:cNvSpPr txBox="1"/>
          <p:nvPr/>
        </p:nvSpPr>
        <p:spPr>
          <a:xfrm>
            <a:off x="5356516" y="5227177"/>
            <a:ext cx="1545616" cy="64633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rtlCol="0">
            <a:spAutoFit/>
          </a:bodyPr>
          <a:lstStyle/>
          <a:p>
            <a:r>
              <a:rPr lang="en-GB" dirty="0"/>
              <a:t>PTS Range =</a:t>
            </a:r>
          </a:p>
          <a:p>
            <a:r>
              <a:rPr lang="en-GB" dirty="0"/>
              <a:t>400..460s</a:t>
            </a:r>
            <a:endParaRPr lang="lv-LV" dirty="0"/>
          </a:p>
        </p:txBody>
      </p:sp>
    </p:spTree>
    <p:extLst>
      <p:ext uri="{BB962C8B-B14F-4D97-AF65-F5344CB8AC3E}">
        <p14:creationId xmlns:p14="http://schemas.microsoft.com/office/powerpoint/2010/main" val="796029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F38AFE-96D7-2F2F-8A78-667B1C970D24}"/>
              </a:ext>
            </a:extLst>
          </p:cNvPr>
          <p:cNvSpPr>
            <a:spLocks noGrp="1"/>
          </p:cNvSpPr>
          <p:nvPr>
            <p:ph type="title"/>
          </p:nvPr>
        </p:nvSpPr>
        <p:spPr>
          <a:xfrm>
            <a:off x="1154953" y="973668"/>
            <a:ext cx="9450294" cy="706964"/>
          </a:xfrm>
        </p:spPr>
        <p:txBody>
          <a:bodyPr/>
          <a:lstStyle/>
          <a:p>
            <a:r>
              <a:rPr lang="en-GB" dirty="0" err="1"/>
              <a:t>Nscheduler</a:t>
            </a:r>
            <a:r>
              <a:rPr lang="en-GB" dirty="0"/>
              <a:t> – frame-accurate switching</a:t>
            </a:r>
            <a:endParaRPr lang="lv-LV" dirty="0"/>
          </a:p>
        </p:txBody>
      </p:sp>
      <p:sp>
        <p:nvSpPr>
          <p:cNvPr id="6" name="Rectangle 5">
            <a:extLst>
              <a:ext uri="{FF2B5EF4-FFF2-40B4-BE49-F238E27FC236}">
                <a16:creationId xmlns:a16="http://schemas.microsoft.com/office/drawing/2014/main" id="{A4E55559-16F8-930D-F347-0028B30E0B53}"/>
              </a:ext>
            </a:extLst>
          </p:cNvPr>
          <p:cNvSpPr/>
          <p:nvPr/>
        </p:nvSpPr>
        <p:spPr>
          <a:xfrm>
            <a:off x="7108760" y="4059343"/>
            <a:ext cx="2950387" cy="63179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2000" dirty="0" err="1">
                <a:latin typeface="Arial" panose="020B0604020202020204" pitchFamily="34" charset="0"/>
                <a:cs typeface="Arial" panose="020B0604020202020204" pitchFamily="34" charset="0"/>
              </a:rPr>
              <a:t>nscheduler</a:t>
            </a:r>
            <a:endParaRPr lang="lv-LV" sz="20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DA0D19F-393B-97BE-DCD1-59BF3A06E6F7}"/>
              </a:ext>
            </a:extLst>
          </p:cNvPr>
          <p:cNvSpPr/>
          <p:nvPr/>
        </p:nvSpPr>
        <p:spPr>
          <a:xfrm>
            <a:off x="598894" y="2569112"/>
            <a:ext cx="2295927" cy="60013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000" dirty="0">
                <a:latin typeface="Arial" panose="020B0604020202020204" pitchFamily="34" charset="0"/>
                <a:cs typeface="Arial" panose="020B0604020202020204" pitchFamily="34" charset="0"/>
              </a:rPr>
              <a:t>black</a:t>
            </a:r>
            <a:endParaRPr lang="lv-LV" sz="2000" dirty="0">
              <a:latin typeface="Arial" panose="020B0604020202020204" pitchFamily="34" charset="0"/>
              <a:cs typeface="Arial" panose="020B0604020202020204" pitchFamily="34" charset="0"/>
            </a:endParaRPr>
          </a:p>
        </p:txBody>
      </p:sp>
      <p:cxnSp>
        <p:nvCxnSpPr>
          <p:cNvPr id="8" name="Straight Arrow Connector 7">
            <a:extLst>
              <a:ext uri="{FF2B5EF4-FFF2-40B4-BE49-F238E27FC236}">
                <a16:creationId xmlns:a16="http://schemas.microsoft.com/office/drawing/2014/main" id="{FEF23B5A-095C-ABAB-89F0-51F2B0B60574}"/>
              </a:ext>
            </a:extLst>
          </p:cNvPr>
          <p:cNvCxnSpPr>
            <a:cxnSpLocks/>
            <a:stCxn id="7" idx="3"/>
            <a:endCxn id="25" idx="2"/>
          </p:cNvCxnSpPr>
          <p:nvPr/>
        </p:nvCxnSpPr>
        <p:spPr>
          <a:xfrm>
            <a:off x="2894821" y="2869182"/>
            <a:ext cx="3472944" cy="44506"/>
          </a:xfrm>
          <a:prstGeom prst="straightConnector1">
            <a:avLst/>
          </a:prstGeom>
          <a:ln>
            <a:tailEnd type="triangle"/>
          </a:ln>
        </p:spPr>
        <p:style>
          <a:lnRef idx="1">
            <a:schemeClr val="accent5"/>
          </a:lnRef>
          <a:fillRef idx="2">
            <a:schemeClr val="accent5"/>
          </a:fillRef>
          <a:effectRef idx="1">
            <a:schemeClr val="accent5"/>
          </a:effectRef>
          <a:fontRef idx="minor">
            <a:schemeClr val="dk1"/>
          </a:fontRef>
        </p:style>
      </p:cxnSp>
      <p:sp>
        <p:nvSpPr>
          <p:cNvPr id="11" name="Rectangle 10">
            <a:extLst>
              <a:ext uri="{FF2B5EF4-FFF2-40B4-BE49-F238E27FC236}">
                <a16:creationId xmlns:a16="http://schemas.microsoft.com/office/drawing/2014/main" id="{2D6344B0-3226-1339-9343-DB088F07EA91}"/>
              </a:ext>
            </a:extLst>
          </p:cNvPr>
          <p:cNvSpPr/>
          <p:nvPr/>
        </p:nvSpPr>
        <p:spPr>
          <a:xfrm>
            <a:off x="577856" y="4031840"/>
            <a:ext cx="2263119" cy="60013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2000" dirty="0">
                <a:latin typeface="Arial" panose="020B0604020202020204" pitchFamily="34" charset="0"/>
                <a:cs typeface="Arial" panose="020B0604020202020204" pitchFamily="34" charset="0"/>
              </a:rPr>
              <a:t>news</a:t>
            </a:r>
            <a:endParaRPr lang="lv-LV" sz="2000" dirty="0">
              <a:latin typeface="Arial" panose="020B0604020202020204" pitchFamily="34" charset="0"/>
              <a:cs typeface="Arial" panose="020B0604020202020204" pitchFamily="34" charset="0"/>
            </a:endParaRPr>
          </a:p>
        </p:txBody>
      </p:sp>
      <p:cxnSp>
        <p:nvCxnSpPr>
          <p:cNvPr id="13" name="Straight Arrow Connector 12">
            <a:extLst>
              <a:ext uri="{FF2B5EF4-FFF2-40B4-BE49-F238E27FC236}">
                <a16:creationId xmlns:a16="http://schemas.microsoft.com/office/drawing/2014/main" id="{0999AD4E-E6A1-E348-1241-9F3AE1F71DF2}"/>
              </a:ext>
            </a:extLst>
          </p:cNvPr>
          <p:cNvCxnSpPr>
            <a:cxnSpLocks/>
            <a:stCxn id="11" idx="3"/>
            <a:endCxn id="27" idx="2"/>
          </p:cNvCxnSpPr>
          <p:nvPr/>
        </p:nvCxnSpPr>
        <p:spPr>
          <a:xfrm>
            <a:off x="2840975" y="4331910"/>
            <a:ext cx="3565545" cy="43330"/>
          </a:xfrm>
          <a:prstGeom prst="straightConnector1">
            <a:avLst/>
          </a:prstGeom>
          <a:ln>
            <a:tailEnd type="triangle"/>
          </a:ln>
        </p:spPr>
        <p:style>
          <a:lnRef idx="3">
            <a:schemeClr val="lt1"/>
          </a:lnRef>
          <a:fillRef idx="1">
            <a:schemeClr val="accent3"/>
          </a:fillRef>
          <a:effectRef idx="1">
            <a:schemeClr val="accent3"/>
          </a:effectRef>
          <a:fontRef idx="minor">
            <a:schemeClr val="lt1"/>
          </a:fontRef>
        </p:style>
      </p:cxnSp>
      <p:sp>
        <p:nvSpPr>
          <p:cNvPr id="15" name="Rectangle 14">
            <a:extLst>
              <a:ext uri="{FF2B5EF4-FFF2-40B4-BE49-F238E27FC236}">
                <a16:creationId xmlns:a16="http://schemas.microsoft.com/office/drawing/2014/main" id="{4154726A-3348-6383-51DA-CE8CBEA0A946}"/>
              </a:ext>
            </a:extLst>
          </p:cNvPr>
          <p:cNvSpPr/>
          <p:nvPr/>
        </p:nvSpPr>
        <p:spPr>
          <a:xfrm>
            <a:off x="589929" y="5582650"/>
            <a:ext cx="2263119" cy="60013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000" dirty="0">
                <a:latin typeface="Arial" panose="020B0604020202020204" pitchFamily="34" charset="0"/>
                <a:cs typeface="Arial" panose="020B0604020202020204" pitchFamily="34" charset="0"/>
              </a:rPr>
              <a:t>ad</a:t>
            </a:r>
            <a:endParaRPr lang="lv-LV" sz="2000" dirty="0">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CD9D2873-EE99-E635-E7E4-531839D69CCD}"/>
              </a:ext>
            </a:extLst>
          </p:cNvPr>
          <p:cNvCxnSpPr>
            <a:cxnSpLocks/>
            <a:stCxn id="15" idx="3"/>
          </p:cNvCxnSpPr>
          <p:nvPr/>
        </p:nvCxnSpPr>
        <p:spPr>
          <a:xfrm flipV="1">
            <a:off x="2853048" y="5882719"/>
            <a:ext cx="3760748" cy="1"/>
          </a:xfrm>
          <a:prstGeom prst="straightConnector1">
            <a:avLst/>
          </a:prstGeom>
          <a:ln>
            <a:tailEnd type="triangle"/>
          </a:ln>
        </p:spPr>
        <p:style>
          <a:lnRef idx="1">
            <a:schemeClr val="accent5"/>
          </a:lnRef>
          <a:fillRef idx="2">
            <a:schemeClr val="accent5"/>
          </a:fillRef>
          <a:effectRef idx="1">
            <a:schemeClr val="accent5"/>
          </a:effectRef>
          <a:fontRef idx="minor">
            <a:schemeClr val="dk1"/>
          </a:fontRef>
        </p:style>
      </p:cxnSp>
      <p:cxnSp>
        <p:nvCxnSpPr>
          <p:cNvPr id="34" name="Straight Connector 33">
            <a:extLst>
              <a:ext uri="{FF2B5EF4-FFF2-40B4-BE49-F238E27FC236}">
                <a16:creationId xmlns:a16="http://schemas.microsoft.com/office/drawing/2014/main" id="{63A97695-FE1F-275B-8CC6-009FC5735404}"/>
              </a:ext>
            </a:extLst>
          </p:cNvPr>
          <p:cNvCxnSpPr>
            <a:cxnSpLocks/>
            <a:stCxn id="6" idx="1"/>
            <a:endCxn id="25" idx="5"/>
          </p:cNvCxnSpPr>
          <p:nvPr/>
        </p:nvCxnSpPr>
        <p:spPr>
          <a:xfrm flipH="1" flipV="1">
            <a:off x="6689660" y="3044267"/>
            <a:ext cx="419100" cy="1330973"/>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1FB58EB9-D01E-B946-B929-48336A8E532B}"/>
              </a:ext>
            </a:extLst>
          </p:cNvPr>
          <p:cNvCxnSpPr>
            <a:cxnSpLocks/>
            <a:stCxn id="6" idx="1"/>
            <a:endCxn id="64" idx="0"/>
          </p:cNvCxnSpPr>
          <p:nvPr/>
        </p:nvCxnSpPr>
        <p:spPr>
          <a:xfrm flipH="1">
            <a:off x="6770124" y="4375240"/>
            <a:ext cx="338636" cy="1327677"/>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75D1C91E-17F7-450B-3504-B0F2BDAA3EB5}"/>
              </a:ext>
            </a:extLst>
          </p:cNvPr>
          <p:cNvCxnSpPr>
            <a:cxnSpLocks/>
            <a:stCxn id="6" idx="3"/>
          </p:cNvCxnSpPr>
          <p:nvPr/>
        </p:nvCxnSpPr>
        <p:spPr>
          <a:xfrm>
            <a:off x="10059147" y="4375240"/>
            <a:ext cx="1971488" cy="12118"/>
          </a:xfrm>
          <a:prstGeom prst="straightConnector1">
            <a:avLst/>
          </a:prstGeom>
          <a:ln>
            <a:tailEnd type="triangle"/>
          </a:ln>
        </p:spPr>
        <p:style>
          <a:lnRef idx="3">
            <a:schemeClr val="lt1"/>
          </a:lnRef>
          <a:fillRef idx="1">
            <a:schemeClr val="accent3"/>
          </a:fillRef>
          <a:effectRef idx="1">
            <a:schemeClr val="accent3"/>
          </a:effectRef>
          <a:fontRef idx="minor">
            <a:schemeClr val="lt1"/>
          </a:fontRef>
        </p:style>
      </p:cxnSp>
      <p:sp>
        <p:nvSpPr>
          <p:cNvPr id="17" name="Rectangle 16">
            <a:extLst>
              <a:ext uri="{FF2B5EF4-FFF2-40B4-BE49-F238E27FC236}">
                <a16:creationId xmlns:a16="http://schemas.microsoft.com/office/drawing/2014/main" id="{DEC50649-D7DE-E86E-E318-6C837E75A203}"/>
              </a:ext>
            </a:extLst>
          </p:cNvPr>
          <p:cNvSpPr/>
          <p:nvPr/>
        </p:nvSpPr>
        <p:spPr>
          <a:xfrm>
            <a:off x="3444347" y="2896980"/>
            <a:ext cx="1317197" cy="48200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hr-HR" dirty="0"/>
              <a:t>pts</a:t>
            </a:r>
            <a:r>
              <a:rPr lang="en-GB" dirty="0"/>
              <a:t>=100.0</a:t>
            </a:r>
            <a:endParaRPr lang="lv-LV" dirty="0"/>
          </a:p>
        </p:txBody>
      </p:sp>
      <p:sp>
        <p:nvSpPr>
          <p:cNvPr id="22" name="Rectangle 21">
            <a:extLst>
              <a:ext uri="{FF2B5EF4-FFF2-40B4-BE49-F238E27FC236}">
                <a16:creationId xmlns:a16="http://schemas.microsoft.com/office/drawing/2014/main" id="{7525EF6E-1CBA-9ADA-C19F-089311C8F483}"/>
              </a:ext>
            </a:extLst>
          </p:cNvPr>
          <p:cNvSpPr/>
          <p:nvPr/>
        </p:nvSpPr>
        <p:spPr>
          <a:xfrm>
            <a:off x="10397782" y="4387358"/>
            <a:ext cx="1489418" cy="48200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hr-HR" dirty="0"/>
              <a:t>pts</a:t>
            </a:r>
            <a:r>
              <a:rPr lang="en-GB" dirty="0"/>
              <a:t>=100.04</a:t>
            </a:r>
            <a:endParaRPr lang="lv-LV" dirty="0"/>
          </a:p>
        </p:txBody>
      </p:sp>
      <p:cxnSp>
        <p:nvCxnSpPr>
          <p:cNvPr id="36" name="Straight Connector 35">
            <a:extLst>
              <a:ext uri="{FF2B5EF4-FFF2-40B4-BE49-F238E27FC236}">
                <a16:creationId xmlns:a16="http://schemas.microsoft.com/office/drawing/2014/main" id="{64CC336F-1329-CE99-45FE-6803609C0929}"/>
              </a:ext>
            </a:extLst>
          </p:cNvPr>
          <p:cNvCxnSpPr>
            <a:cxnSpLocks/>
            <a:stCxn id="6" idx="1"/>
            <a:endCxn id="28" idx="3"/>
          </p:cNvCxnSpPr>
          <p:nvPr/>
        </p:nvCxnSpPr>
        <p:spPr>
          <a:xfrm flipH="1">
            <a:off x="6807122" y="4375240"/>
            <a:ext cx="301638" cy="12119"/>
          </a:xfrm>
          <a:prstGeom prst="line">
            <a:avLst/>
          </a:prstGeom>
        </p:spPr>
        <p:style>
          <a:lnRef idx="3">
            <a:schemeClr val="accent5"/>
          </a:lnRef>
          <a:fillRef idx="0">
            <a:schemeClr val="accent5"/>
          </a:fillRef>
          <a:effectRef idx="2">
            <a:schemeClr val="accent5"/>
          </a:effectRef>
          <a:fontRef idx="minor">
            <a:schemeClr val="tx1"/>
          </a:fontRef>
        </p:style>
      </p:cxnSp>
      <p:sp>
        <p:nvSpPr>
          <p:cNvPr id="37" name="Rectangle 36">
            <a:extLst>
              <a:ext uri="{FF2B5EF4-FFF2-40B4-BE49-F238E27FC236}">
                <a16:creationId xmlns:a16="http://schemas.microsoft.com/office/drawing/2014/main" id="{B48799BB-7F9F-ECC7-F481-9A37298CD91B}"/>
              </a:ext>
            </a:extLst>
          </p:cNvPr>
          <p:cNvSpPr/>
          <p:nvPr/>
        </p:nvSpPr>
        <p:spPr>
          <a:xfrm>
            <a:off x="3567644" y="4360637"/>
            <a:ext cx="1110024" cy="48200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hr-HR" dirty="0"/>
              <a:t>pts</a:t>
            </a:r>
            <a:r>
              <a:rPr lang="en-GB" dirty="0"/>
              <a:t>=0.08</a:t>
            </a:r>
            <a:endParaRPr lang="lv-LV" dirty="0"/>
          </a:p>
        </p:txBody>
      </p:sp>
      <p:sp>
        <p:nvSpPr>
          <p:cNvPr id="39" name="Rectangle 38">
            <a:extLst>
              <a:ext uri="{FF2B5EF4-FFF2-40B4-BE49-F238E27FC236}">
                <a16:creationId xmlns:a16="http://schemas.microsoft.com/office/drawing/2014/main" id="{7971B024-6581-E6F8-FD2F-61C210F2A125}"/>
              </a:ext>
            </a:extLst>
          </p:cNvPr>
          <p:cNvSpPr/>
          <p:nvPr/>
        </p:nvSpPr>
        <p:spPr>
          <a:xfrm>
            <a:off x="3607265" y="5907821"/>
            <a:ext cx="1110024" cy="48200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hr-HR" dirty="0"/>
              <a:t>pts</a:t>
            </a:r>
            <a:r>
              <a:rPr lang="en-GB" dirty="0"/>
              <a:t>=0</a:t>
            </a:r>
            <a:endParaRPr lang="lv-LV" dirty="0"/>
          </a:p>
        </p:txBody>
      </p:sp>
      <p:grpSp>
        <p:nvGrpSpPr>
          <p:cNvPr id="60" name="Group 59">
            <a:extLst>
              <a:ext uri="{FF2B5EF4-FFF2-40B4-BE49-F238E27FC236}">
                <a16:creationId xmlns:a16="http://schemas.microsoft.com/office/drawing/2014/main" id="{FE9F3E5E-0B4E-7B1B-B4C5-B94F84F7343A}"/>
              </a:ext>
            </a:extLst>
          </p:cNvPr>
          <p:cNvGrpSpPr/>
          <p:nvPr/>
        </p:nvGrpSpPr>
        <p:grpSpPr>
          <a:xfrm>
            <a:off x="6581562" y="5702917"/>
            <a:ext cx="377123" cy="369332"/>
            <a:chOff x="6431488" y="4199773"/>
            <a:chExt cx="377123" cy="369332"/>
          </a:xfrm>
        </p:grpSpPr>
        <p:grpSp>
          <p:nvGrpSpPr>
            <p:cNvPr id="61" name="Group 60">
              <a:extLst>
                <a:ext uri="{FF2B5EF4-FFF2-40B4-BE49-F238E27FC236}">
                  <a16:creationId xmlns:a16="http://schemas.microsoft.com/office/drawing/2014/main" id="{0F98D330-D68D-4F11-8A3B-00CFC4C27168}"/>
                </a:ext>
              </a:extLst>
            </p:cNvPr>
            <p:cNvGrpSpPr/>
            <p:nvPr/>
          </p:nvGrpSpPr>
          <p:grpSpPr>
            <a:xfrm>
              <a:off x="6431488" y="4199773"/>
              <a:ext cx="377123" cy="369332"/>
              <a:chOff x="7077607" y="4315855"/>
              <a:chExt cx="196972" cy="150242"/>
            </a:xfrm>
            <a:solidFill>
              <a:srgbClr val="FF0000"/>
            </a:solidFill>
          </p:grpSpPr>
          <p:cxnSp>
            <p:nvCxnSpPr>
              <p:cNvPr id="63" name="Straight Connector 62">
                <a:extLst>
                  <a:ext uri="{FF2B5EF4-FFF2-40B4-BE49-F238E27FC236}">
                    <a16:creationId xmlns:a16="http://schemas.microsoft.com/office/drawing/2014/main" id="{4CEFFC71-0064-35D9-A755-22E5DE3CFFA5}"/>
                  </a:ext>
                </a:extLst>
              </p:cNvPr>
              <p:cNvCxnSpPr>
                <a:cxnSpLocks/>
                <a:endCxn id="64" idx="6"/>
              </p:cNvCxnSpPr>
              <p:nvPr/>
            </p:nvCxnSpPr>
            <p:spPr>
              <a:xfrm>
                <a:off x="7108760" y="4375240"/>
                <a:ext cx="165819" cy="15736"/>
              </a:xfrm>
              <a:prstGeom prst="line">
                <a:avLst/>
              </a:prstGeom>
              <a:grpFill/>
            </p:spPr>
            <p:style>
              <a:lnRef idx="1">
                <a:schemeClr val="dk1"/>
              </a:lnRef>
              <a:fillRef idx="0">
                <a:schemeClr val="dk1"/>
              </a:fillRef>
              <a:effectRef idx="0">
                <a:schemeClr val="dk1"/>
              </a:effectRef>
              <a:fontRef idx="minor">
                <a:schemeClr val="tx1"/>
              </a:fontRef>
            </p:style>
          </p:cxnSp>
          <p:sp>
            <p:nvSpPr>
              <p:cNvPr id="64" name="Oval 63">
                <a:extLst>
                  <a:ext uri="{FF2B5EF4-FFF2-40B4-BE49-F238E27FC236}">
                    <a16:creationId xmlns:a16="http://schemas.microsoft.com/office/drawing/2014/main" id="{9B3426FF-F561-6E1A-3BE9-AEF884D1DFC7}"/>
                  </a:ext>
                </a:extLst>
              </p:cNvPr>
              <p:cNvSpPr/>
              <p:nvPr/>
            </p:nvSpPr>
            <p:spPr>
              <a:xfrm>
                <a:off x="7077607" y="4315855"/>
                <a:ext cx="196972" cy="150242"/>
              </a:xfrm>
              <a:prstGeom prst="ellipse">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lv-LV"/>
              </a:p>
            </p:txBody>
          </p:sp>
        </p:grpSp>
        <p:sp>
          <p:nvSpPr>
            <p:cNvPr id="62" name="Rectangle 61">
              <a:extLst>
                <a:ext uri="{FF2B5EF4-FFF2-40B4-BE49-F238E27FC236}">
                  <a16:creationId xmlns:a16="http://schemas.microsoft.com/office/drawing/2014/main" id="{707DD7EE-0C0B-6885-8F5F-885338A34A21}"/>
                </a:ext>
              </a:extLst>
            </p:cNvPr>
            <p:cNvSpPr/>
            <p:nvPr/>
          </p:nvSpPr>
          <p:spPr>
            <a:xfrm>
              <a:off x="6490321" y="4340013"/>
              <a:ext cx="263872" cy="1103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grpSp>
      <p:grpSp>
        <p:nvGrpSpPr>
          <p:cNvPr id="19" name="Group 18">
            <a:extLst>
              <a:ext uri="{FF2B5EF4-FFF2-40B4-BE49-F238E27FC236}">
                <a16:creationId xmlns:a16="http://schemas.microsoft.com/office/drawing/2014/main" id="{01C00C2F-815E-8093-0EB8-283AFAB1B3D6}"/>
              </a:ext>
            </a:extLst>
          </p:cNvPr>
          <p:cNvGrpSpPr/>
          <p:nvPr/>
        </p:nvGrpSpPr>
        <p:grpSpPr>
          <a:xfrm>
            <a:off x="6367765" y="2729022"/>
            <a:ext cx="377123" cy="369332"/>
            <a:chOff x="6431488" y="4199773"/>
            <a:chExt cx="377123" cy="369332"/>
          </a:xfrm>
        </p:grpSpPr>
        <p:grpSp>
          <p:nvGrpSpPr>
            <p:cNvPr id="21" name="Group 20">
              <a:extLst>
                <a:ext uri="{FF2B5EF4-FFF2-40B4-BE49-F238E27FC236}">
                  <a16:creationId xmlns:a16="http://schemas.microsoft.com/office/drawing/2014/main" id="{3EE1D13C-494F-EEEC-37C4-DCF10B84B199}"/>
                </a:ext>
              </a:extLst>
            </p:cNvPr>
            <p:cNvGrpSpPr/>
            <p:nvPr/>
          </p:nvGrpSpPr>
          <p:grpSpPr>
            <a:xfrm>
              <a:off x="6431488" y="4199773"/>
              <a:ext cx="377123" cy="369332"/>
              <a:chOff x="7077607" y="4315855"/>
              <a:chExt cx="196972" cy="150242"/>
            </a:xfrm>
            <a:solidFill>
              <a:srgbClr val="FF0000"/>
            </a:solidFill>
          </p:grpSpPr>
          <p:cxnSp>
            <p:nvCxnSpPr>
              <p:cNvPr id="24" name="Straight Connector 23">
                <a:extLst>
                  <a:ext uri="{FF2B5EF4-FFF2-40B4-BE49-F238E27FC236}">
                    <a16:creationId xmlns:a16="http://schemas.microsoft.com/office/drawing/2014/main" id="{947FA88F-3AA2-7C33-DB75-F5EAC5587B49}"/>
                  </a:ext>
                </a:extLst>
              </p:cNvPr>
              <p:cNvCxnSpPr>
                <a:cxnSpLocks/>
                <a:endCxn id="25" idx="6"/>
              </p:cNvCxnSpPr>
              <p:nvPr/>
            </p:nvCxnSpPr>
            <p:spPr>
              <a:xfrm>
                <a:off x="7108760" y="4375240"/>
                <a:ext cx="165819" cy="15736"/>
              </a:xfrm>
              <a:prstGeom prst="line">
                <a:avLst/>
              </a:prstGeom>
              <a:grpFill/>
            </p:spPr>
            <p:style>
              <a:lnRef idx="1">
                <a:schemeClr val="dk1"/>
              </a:lnRef>
              <a:fillRef idx="0">
                <a:schemeClr val="dk1"/>
              </a:fillRef>
              <a:effectRef idx="0">
                <a:schemeClr val="dk1"/>
              </a:effectRef>
              <a:fontRef idx="minor">
                <a:schemeClr val="tx1"/>
              </a:fontRef>
            </p:style>
          </p:cxnSp>
          <p:sp>
            <p:nvSpPr>
              <p:cNvPr id="25" name="Oval 24">
                <a:extLst>
                  <a:ext uri="{FF2B5EF4-FFF2-40B4-BE49-F238E27FC236}">
                    <a16:creationId xmlns:a16="http://schemas.microsoft.com/office/drawing/2014/main" id="{7BA6F392-804D-ACF5-B2D7-B02A1B4D3FDD}"/>
                  </a:ext>
                </a:extLst>
              </p:cNvPr>
              <p:cNvSpPr/>
              <p:nvPr/>
            </p:nvSpPr>
            <p:spPr>
              <a:xfrm>
                <a:off x="7077607" y="4315855"/>
                <a:ext cx="196972" cy="150242"/>
              </a:xfrm>
              <a:prstGeom prst="ellipse">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lv-LV"/>
              </a:p>
            </p:txBody>
          </p:sp>
        </p:grpSp>
        <p:sp>
          <p:nvSpPr>
            <p:cNvPr id="23" name="Rectangle 22">
              <a:extLst>
                <a:ext uri="{FF2B5EF4-FFF2-40B4-BE49-F238E27FC236}">
                  <a16:creationId xmlns:a16="http://schemas.microsoft.com/office/drawing/2014/main" id="{D1EA1C41-EB36-6B2C-63F5-066C50D18F13}"/>
                </a:ext>
              </a:extLst>
            </p:cNvPr>
            <p:cNvSpPr/>
            <p:nvPr/>
          </p:nvSpPr>
          <p:spPr>
            <a:xfrm>
              <a:off x="6490321" y="4340013"/>
              <a:ext cx="263872" cy="1103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grpSp>
      <p:grpSp>
        <p:nvGrpSpPr>
          <p:cNvPr id="26" name="Group 25">
            <a:extLst>
              <a:ext uri="{FF2B5EF4-FFF2-40B4-BE49-F238E27FC236}">
                <a16:creationId xmlns:a16="http://schemas.microsoft.com/office/drawing/2014/main" id="{670A43E8-C088-FE15-5C02-3DDC379C9124}"/>
              </a:ext>
            </a:extLst>
          </p:cNvPr>
          <p:cNvGrpSpPr/>
          <p:nvPr/>
        </p:nvGrpSpPr>
        <p:grpSpPr>
          <a:xfrm>
            <a:off x="6406520" y="4175185"/>
            <a:ext cx="416374" cy="400110"/>
            <a:chOff x="6353591" y="2715247"/>
            <a:chExt cx="416374" cy="400110"/>
          </a:xfrm>
        </p:grpSpPr>
        <p:sp>
          <p:nvSpPr>
            <p:cNvPr id="27" name="Oval 26">
              <a:extLst>
                <a:ext uri="{FF2B5EF4-FFF2-40B4-BE49-F238E27FC236}">
                  <a16:creationId xmlns:a16="http://schemas.microsoft.com/office/drawing/2014/main" id="{B983B4F8-C403-0C9D-EB3C-7A64D7059D32}"/>
                </a:ext>
              </a:extLst>
            </p:cNvPr>
            <p:cNvSpPr/>
            <p:nvPr/>
          </p:nvSpPr>
          <p:spPr>
            <a:xfrm>
              <a:off x="6353591" y="2715247"/>
              <a:ext cx="416374" cy="400110"/>
            </a:xfrm>
            <a:prstGeom prst="ellipse">
              <a:avLst/>
            </a:prstGeom>
            <a:solidFill>
              <a:srgbClr val="0070C0"/>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lv-LV"/>
            </a:p>
          </p:txBody>
        </p:sp>
        <p:sp>
          <p:nvSpPr>
            <p:cNvPr id="28" name="Arrow: Right 27">
              <a:extLst>
                <a:ext uri="{FF2B5EF4-FFF2-40B4-BE49-F238E27FC236}">
                  <a16:creationId xmlns:a16="http://schemas.microsoft.com/office/drawing/2014/main" id="{25FCEE38-5483-2A40-82B6-9025CC15AFA9}"/>
                </a:ext>
              </a:extLst>
            </p:cNvPr>
            <p:cNvSpPr/>
            <p:nvPr/>
          </p:nvSpPr>
          <p:spPr>
            <a:xfrm>
              <a:off x="6403759" y="2833630"/>
              <a:ext cx="350434" cy="187581"/>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grpSp>
      <p:cxnSp>
        <p:nvCxnSpPr>
          <p:cNvPr id="5" name="Straight Arrow Connector 4">
            <a:extLst>
              <a:ext uri="{FF2B5EF4-FFF2-40B4-BE49-F238E27FC236}">
                <a16:creationId xmlns:a16="http://schemas.microsoft.com/office/drawing/2014/main" id="{B1010713-C694-D2D3-F5E3-F4732CCE8552}"/>
              </a:ext>
            </a:extLst>
          </p:cNvPr>
          <p:cNvCxnSpPr>
            <a:cxnSpLocks/>
            <a:stCxn id="11" idx="3"/>
            <a:endCxn id="28" idx="1"/>
          </p:cNvCxnSpPr>
          <p:nvPr/>
        </p:nvCxnSpPr>
        <p:spPr>
          <a:xfrm>
            <a:off x="2840975" y="4331910"/>
            <a:ext cx="3615713" cy="55449"/>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10" name="TextBox 9">
            <a:extLst>
              <a:ext uri="{FF2B5EF4-FFF2-40B4-BE49-F238E27FC236}">
                <a16:creationId xmlns:a16="http://schemas.microsoft.com/office/drawing/2014/main" id="{7686456F-1CC1-421F-F27C-4CC58E4D2313}"/>
              </a:ext>
            </a:extLst>
          </p:cNvPr>
          <p:cNvSpPr txBox="1"/>
          <p:nvPr/>
        </p:nvSpPr>
        <p:spPr>
          <a:xfrm>
            <a:off x="5326319" y="3755094"/>
            <a:ext cx="1545616" cy="64633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rtlCol="0">
            <a:spAutoFit/>
          </a:bodyPr>
          <a:lstStyle/>
          <a:p>
            <a:r>
              <a:rPr lang="en-GB" dirty="0"/>
              <a:t>PTS Range =</a:t>
            </a:r>
          </a:p>
          <a:p>
            <a:r>
              <a:rPr lang="en-GB" dirty="0"/>
              <a:t>100..400s</a:t>
            </a:r>
            <a:endParaRPr lang="lv-LV" dirty="0"/>
          </a:p>
        </p:txBody>
      </p:sp>
      <p:sp>
        <p:nvSpPr>
          <p:cNvPr id="14" name="TextBox 13">
            <a:extLst>
              <a:ext uri="{FF2B5EF4-FFF2-40B4-BE49-F238E27FC236}">
                <a16:creationId xmlns:a16="http://schemas.microsoft.com/office/drawing/2014/main" id="{9CF2EE28-496B-CEA0-983A-0783A314B2B1}"/>
              </a:ext>
            </a:extLst>
          </p:cNvPr>
          <p:cNvSpPr txBox="1"/>
          <p:nvPr/>
        </p:nvSpPr>
        <p:spPr>
          <a:xfrm>
            <a:off x="5356516" y="5227177"/>
            <a:ext cx="1545616" cy="64633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rtlCol="0">
            <a:spAutoFit/>
          </a:bodyPr>
          <a:lstStyle/>
          <a:p>
            <a:r>
              <a:rPr lang="en-GB" dirty="0"/>
              <a:t>PTS Range =</a:t>
            </a:r>
          </a:p>
          <a:p>
            <a:r>
              <a:rPr lang="en-GB" dirty="0"/>
              <a:t>400..460s</a:t>
            </a:r>
            <a:endParaRPr lang="lv-LV" dirty="0"/>
          </a:p>
        </p:txBody>
      </p:sp>
      <p:cxnSp>
        <p:nvCxnSpPr>
          <p:cNvPr id="16" name="Straight Arrow Connector 15">
            <a:extLst>
              <a:ext uri="{FF2B5EF4-FFF2-40B4-BE49-F238E27FC236}">
                <a16:creationId xmlns:a16="http://schemas.microsoft.com/office/drawing/2014/main" id="{C8FCCDC0-9734-1D1E-D0BD-2A572641B822}"/>
              </a:ext>
            </a:extLst>
          </p:cNvPr>
          <p:cNvCxnSpPr>
            <a:cxnSpLocks/>
          </p:cNvCxnSpPr>
          <p:nvPr/>
        </p:nvCxnSpPr>
        <p:spPr>
          <a:xfrm>
            <a:off x="10059147" y="4388687"/>
            <a:ext cx="1917700" cy="19947"/>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154610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F38AFE-96D7-2F2F-8A78-667B1C970D24}"/>
              </a:ext>
            </a:extLst>
          </p:cNvPr>
          <p:cNvSpPr>
            <a:spLocks noGrp="1"/>
          </p:cNvSpPr>
          <p:nvPr>
            <p:ph type="title"/>
          </p:nvPr>
        </p:nvSpPr>
        <p:spPr>
          <a:xfrm>
            <a:off x="1154953" y="973668"/>
            <a:ext cx="9450294" cy="706964"/>
          </a:xfrm>
        </p:spPr>
        <p:txBody>
          <a:bodyPr/>
          <a:lstStyle/>
          <a:p>
            <a:r>
              <a:rPr lang="en-GB" dirty="0" err="1"/>
              <a:t>Nscheduler</a:t>
            </a:r>
            <a:r>
              <a:rPr lang="en-GB" dirty="0"/>
              <a:t> – handle unexpected EOS</a:t>
            </a:r>
            <a:endParaRPr lang="lv-LV" dirty="0"/>
          </a:p>
        </p:txBody>
      </p:sp>
      <p:sp>
        <p:nvSpPr>
          <p:cNvPr id="6" name="Rectangle 5">
            <a:extLst>
              <a:ext uri="{FF2B5EF4-FFF2-40B4-BE49-F238E27FC236}">
                <a16:creationId xmlns:a16="http://schemas.microsoft.com/office/drawing/2014/main" id="{A4E55559-16F8-930D-F347-0028B30E0B53}"/>
              </a:ext>
            </a:extLst>
          </p:cNvPr>
          <p:cNvSpPr/>
          <p:nvPr/>
        </p:nvSpPr>
        <p:spPr>
          <a:xfrm>
            <a:off x="7108760" y="4059343"/>
            <a:ext cx="2950387" cy="63179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2000" dirty="0" err="1">
                <a:latin typeface="Arial" panose="020B0604020202020204" pitchFamily="34" charset="0"/>
                <a:cs typeface="Arial" panose="020B0604020202020204" pitchFamily="34" charset="0"/>
              </a:rPr>
              <a:t>nscheduler</a:t>
            </a:r>
            <a:endParaRPr lang="lv-LV" sz="20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DA0D19F-393B-97BE-DCD1-59BF3A06E6F7}"/>
              </a:ext>
            </a:extLst>
          </p:cNvPr>
          <p:cNvSpPr/>
          <p:nvPr/>
        </p:nvSpPr>
        <p:spPr>
          <a:xfrm>
            <a:off x="598894" y="2569112"/>
            <a:ext cx="2295927" cy="60013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000" dirty="0">
                <a:latin typeface="Arial" panose="020B0604020202020204" pitchFamily="34" charset="0"/>
                <a:cs typeface="Arial" panose="020B0604020202020204" pitchFamily="34" charset="0"/>
              </a:rPr>
              <a:t>black</a:t>
            </a:r>
            <a:endParaRPr lang="lv-LV" sz="2000" dirty="0">
              <a:latin typeface="Arial" panose="020B0604020202020204" pitchFamily="34" charset="0"/>
              <a:cs typeface="Arial" panose="020B0604020202020204" pitchFamily="34" charset="0"/>
            </a:endParaRPr>
          </a:p>
        </p:txBody>
      </p:sp>
      <p:cxnSp>
        <p:nvCxnSpPr>
          <p:cNvPr id="8" name="Straight Arrow Connector 7">
            <a:extLst>
              <a:ext uri="{FF2B5EF4-FFF2-40B4-BE49-F238E27FC236}">
                <a16:creationId xmlns:a16="http://schemas.microsoft.com/office/drawing/2014/main" id="{FEF23B5A-095C-ABAB-89F0-51F2B0B60574}"/>
              </a:ext>
            </a:extLst>
          </p:cNvPr>
          <p:cNvCxnSpPr>
            <a:cxnSpLocks/>
            <a:stCxn id="7" idx="3"/>
            <a:endCxn id="25" idx="2"/>
          </p:cNvCxnSpPr>
          <p:nvPr/>
        </p:nvCxnSpPr>
        <p:spPr>
          <a:xfrm>
            <a:off x="2894821" y="2869182"/>
            <a:ext cx="3472944" cy="44506"/>
          </a:xfrm>
          <a:prstGeom prst="straightConnector1">
            <a:avLst/>
          </a:prstGeom>
          <a:ln>
            <a:tailEnd type="triangle"/>
          </a:ln>
        </p:spPr>
        <p:style>
          <a:lnRef idx="1">
            <a:schemeClr val="accent5"/>
          </a:lnRef>
          <a:fillRef idx="2">
            <a:schemeClr val="accent5"/>
          </a:fillRef>
          <a:effectRef idx="1">
            <a:schemeClr val="accent5"/>
          </a:effectRef>
          <a:fontRef idx="minor">
            <a:schemeClr val="dk1"/>
          </a:fontRef>
        </p:style>
      </p:cxnSp>
      <p:sp>
        <p:nvSpPr>
          <p:cNvPr id="11" name="Rectangle 10">
            <a:extLst>
              <a:ext uri="{FF2B5EF4-FFF2-40B4-BE49-F238E27FC236}">
                <a16:creationId xmlns:a16="http://schemas.microsoft.com/office/drawing/2014/main" id="{2D6344B0-3226-1339-9343-DB088F07EA91}"/>
              </a:ext>
            </a:extLst>
          </p:cNvPr>
          <p:cNvSpPr/>
          <p:nvPr/>
        </p:nvSpPr>
        <p:spPr>
          <a:xfrm>
            <a:off x="577856" y="4031840"/>
            <a:ext cx="2263119" cy="60013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2000" dirty="0">
                <a:latin typeface="Arial" panose="020B0604020202020204" pitchFamily="34" charset="0"/>
                <a:cs typeface="Arial" panose="020B0604020202020204" pitchFamily="34" charset="0"/>
              </a:rPr>
              <a:t>news</a:t>
            </a:r>
            <a:endParaRPr lang="lv-LV" sz="2000" dirty="0">
              <a:latin typeface="Arial" panose="020B0604020202020204" pitchFamily="34" charset="0"/>
              <a:cs typeface="Arial" panose="020B0604020202020204" pitchFamily="34" charset="0"/>
            </a:endParaRPr>
          </a:p>
        </p:txBody>
      </p:sp>
      <p:cxnSp>
        <p:nvCxnSpPr>
          <p:cNvPr id="13" name="Straight Arrow Connector 12">
            <a:extLst>
              <a:ext uri="{FF2B5EF4-FFF2-40B4-BE49-F238E27FC236}">
                <a16:creationId xmlns:a16="http://schemas.microsoft.com/office/drawing/2014/main" id="{0999AD4E-E6A1-E348-1241-9F3AE1F71DF2}"/>
              </a:ext>
            </a:extLst>
          </p:cNvPr>
          <p:cNvCxnSpPr>
            <a:cxnSpLocks/>
            <a:stCxn id="11" idx="3"/>
            <a:endCxn id="27" idx="2"/>
          </p:cNvCxnSpPr>
          <p:nvPr/>
        </p:nvCxnSpPr>
        <p:spPr>
          <a:xfrm>
            <a:off x="2840975" y="4331910"/>
            <a:ext cx="3565545" cy="4333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15" name="Rectangle 14">
            <a:extLst>
              <a:ext uri="{FF2B5EF4-FFF2-40B4-BE49-F238E27FC236}">
                <a16:creationId xmlns:a16="http://schemas.microsoft.com/office/drawing/2014/main" id="{4154726A-3348-6383-51DA-CE8CBEA0A946}"/>
              </a:ext>
            </a:extLst>
          </p:cNvPr>
          <p:cNvSpPr/>
          <p:nvPr/>
        </p:nvSpPr>
        <p:spPr>
          <a:xfrm>
            <a:off x="589929" y="5582650"/>
            <a:ext cx="2263119" cy="60013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000" dirty="0">
                <a:latin typeface="Arial" panose="020B0604020202020204" pitchFamily="34" charset="0"/>
                <a:cs typeface="Arial" panose="020B0604020202020204" pitchFamily="34" charset="0"/>
              </a:rPr>
              <a:t>ad</a:t>
            </a:r>
            <a:endParaRPr lang="lv-LV" sz="2000" dirty="0">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CD9D2873-EE99-E635-E7E4-531839D69CCD}"/>
              </a:ext>
            </a:extLst>
          </p:cNvPr>
          <p:cNvCxnSpPr>
            <a:cxnSpLocks/>
            <a:stCxn id="15" idx="3"/>
          </p:cNvCxnSpPr>
          <p:nvPr/>
        </p:nvCxnSpPr>
        <p:spPr>
          <a:xfrm flipV="1">
            <a:off x="2853048" y="5882719"/>
            <a:ext cx="3760748" cy="1"/>
          </a:xfrm>
          <a:prstGeom prst="straightConnector1">
            <a:avLst/>
          </a:prstGeom>
          <a:ln>
            <a:tailEnd type="triangle"/>
          </a:ln>
        </p:spPr>
        <p:style>
          <a:lnRef idx="1">
            <a:schemeClr val="accent5"/>
          </a:lnRef>
          <a:fillRef idx="2">
            <a:schemeClr val="accent5"/>
          </a:fillRef>
          <a:effectRef idx="1">
            <a:schemeClr val="accent5"/>
          </a:effectRef>
          <a:fontRef idx="minor">
            <a:schemeClr val="dk1"/>
          </a:fontRef>
        </p:style>
      </p:cxnSp>
      <p:cxnSp>
        <p:nvCxnSpPr>
          <p:cNvPr id="34" name="Straight Connector 33">
            <a:extLst>
              <a:ext uri="{FF2B5EF4-FFF2-40B4-BE49-F238E27FC236}">
                <a16:creationId xmlns:a16="http://schemas.microsoft.com/office/drawing/2014/main" id="{63A97695-FE1F-275B-8CC6-009FC5735404}"/>
              </a:ext>
            </a:extLst>
          </p:cNvPr>
          <p:cNvCxnSpPr>
            <a:cxnSpLocks/>
            <a:stCxn id="6" idx="1"/>
            <a:endCxn id="25" idx="5"/>
          </p:cNvCxnSpPr>
          <p:nvPr/>
        </p:nvCxnSpPr>
        <p:spPr>
          <a:xfrm flipH="1" flipV="1">
            <a:off x="6689660" y="3044267"/>
            <a:ext cx="419100" cy="1330973"/>
          </a:xfrm>
          <a:prstGeom prst="line">
            <a:avLst/>
          </a:prstGeom>
        </p:spPr>
        <p:style>
          <a:lnRef idx="3">
            <a:schemeClr val="accent3"/>
          </a:lnRef>
          <a:fillRef idx="0">
            <a:schemeClr val="accent3"/>
          </a:fillRef>
          <a:effectRef idx="2">
            <a:schemeClr val="accent3"/>
          </a:effectRef>
          <a:fontRef idx="minor">
            <a:schemeClr val="tx1"/>
          </a:fontRef>
        </p:style>
      </p:cxnSp>
      <p:cxnSp>
        <p:nvCxnSpPr>
          <p:cNvPr id="46" name="Straight Connector 45">
            <a:extLst>
              <a:ext uri="{FF2B5EF4-FFF2-40B4-BE49-F238E27FC236}">
                <a16:creationId xmlns:a16="http://schemas.microsoft.com/office/drawing/2014/main" id="{1FB58EB9-D01E-B946-B929-48336A8E532B}"/>
              </a:ext>
            </a:extLst>
          </p:cNvPr>
          <p:cNvCxnSpPr>
            <a:cxnSpLocks/>
            <a:stCxn id="6" idx="1"/>
            <a:endCxn id="64" idx="0"/>
          </p:cNvCxnSpPr>
          <p:nvPr/>
        </p:nvCxnSpPr>
        <p:spPr>
          <a:xfrm flipH="1">
            <a:off x="6770124" y="4375240"/>
            <a:ext cx="338636" cy="1327677"/>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75D1C91E-17F7-450B-3504-B0F2BDAA3EB5}"/>
              </a:ext>
            </a:extLst>
          </p:cNvPr>
          <p:cNvCxnSpPr>
            <a:cxnSpLocks/>
            <a:stCxn id="6" idx="3"/>
          </p:cNvCxnSpPr>
          <p:nvPr/>
        </p:nvCxnSpPr>
        <p:spPr>
          <a:xfrm>
            <a:off x="10059147" y="4375240"/>
            <a:ext cx="1971488" cy="12118"/>
          </a:xfrm>
          <a:prstGeom prst="straightConnector1">
            <a:avLst/>
          </a:prstGeom>
          <a:ln>
            <a:tailEnd type="triangle"/>
          </a:ln>
        </p:spPr>
        <p:style>
          <a:lnRef idx="3">
            <a:schemeClr val="lt1"/>
          </a:lnRef>
          <a:fillRef idx="1">
            <a:schemeClr val="accent3"/>
          </a:fillRef>
          <a:effectRef idx="1">
            <a:schemeClr val="accent3"/>
          </a:effectRef>
          <a:fontRef idx="minor">
            <a:schemeClr val="lt1"/>
          </a:fontRef>
        </p:style>
      </p:cxnSp>
      <p:sp>
        <p:nvSpPr>
          <p:cNvPr id="22" name="Rectangle 21">
            <a:extLst>
              <a:ext uri="{FF2B5EF4-FFF2-40B4-BE49-F238E27FC236}">
                <a16:creationId xmlns:a16="http://schemas.microsoft.com/office/drawing/2014/main" id="{7525EF6E-1CBA-9ADA-C19F-089311C8F483}"/>
              </a:ext>
            </a:extLst>
          </p:cNvPr>
          <p:cNvSpPr/>
          <p:nvPr/>
        </p:nvSpPr>
        <p:spPr>
          <a:xfrm>
            <a:off x="10397782" y="4387358"/>
            <a:ext cx="1216361" cy="48200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hr-HR" dirty="0"/>
              <a:t>pts</a:t>
            </a:r>
            <a:r>
              <a:rPr lang="en-GB" dirty="0"/>
              <a:t>=399</a:t>
            </a:r>
            <a:endParaRPr lang="lv-LV" dirty="0"/>
          </a:p>
        </p:txBody>
      </p:sp>
      <p:cxnSp>
        <p:nvCxnSpPr>
          <p:cNvPr id="36" name="Straight Connector 35">
            <a:extLst>
              <a:ext uri="{FF2B5EF4-FFF2-40B4-BE49-F238E27FC236}">
                <a16:creationId xmlns:a16="http://schemas.microsoft.com/office/drawing/2014/main" id="{64CC336F-1329-CE99-45FE-6803609C0929}"/>
              </a:ext>
            </a:extLst>
          </p:cNvPr>
          <p:cNvCxnSpPr>
            <a:cxnSpLocks/>
            <a:stCxn id="6" idx="1"/>
            <a:endCxn id="28" idx="3"/>
          </p:cNvCxnSpPr>
          <p:nvPr/>
        </p:nvCxnSpPr>
        <p:spPr>
          <a:xfrm flipH="1">
            <a:off x="6807122" y="4375240"/>
            <a:ext cx="301638" cy="12119"/>
          </a:xfrm>
          <a:prstGeom prst="line">
            <a:avLst/>
          </a:prstGeom>
        </p:spPr>
        <p:style>
          <a:lnRef idx="3">
            <a:schemeClr val="accent5"/>
          </a:lnRef>
          <a:fillRef idx="0">
            <a:schemeClr val="accent5"/>
          </a:fillRef>
          <a:effectRef idx="2">
            <a:schemeClr val="accent5"/>
          </a:effectRef>
          <a:fontRef idx="minor">
            <a:schemeClr val="tx1"/>
          </a:fontRef>
        </p:style>
      </p:cxnSp>
      <p:sp>
        <p:nvSpPr>
          <p:cNvPr id="37" name="Rectangle 36">
            <a:extLst>
              <a:ext uri="{FF2B5EF4-FFF2-40B4-BE49-F238E27FC236}">
                <a16:creationId xmlns:a16="http://schemas.microsoft.com/office/drawing/2014/main" id="{B48799BB-7F9F-ECC7-F481-9A37298CD91B}"/>
              </a:ext>
            </a:extLst>
          </p:cNvPr>
          <p:cNvSpPr/>
          <p:nvPr/>
        </p:nvSpPr>
        <p:spPr>
          <a:xfrm>
            <a:off x="3567644" y="4360637"/>
            <a:ext cx="1110024" cy="48200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dirty="0"/>
              <a:t>EOS</a:t>
            </a:r>
            <a:endParaRPr lang="lv-LV" dirty="0"/>
          </a:p>
        </p:txBody>
      </p:sp>
      <p:sp>
        <p:nvSpPr>
          <p:cNvPr id="39" name="Rectangle 38">
            <a:extLst>
              <a:ext uri="{FF2B5EF4-FFF2-40B4-BE49-F238E27FC236}">
                <a16:creationId xmlns:a16="http://schemas.microsoft.com/office/drawing/2014/main" id="{7971B024-6581-E6F8-FD2F-61C210F2A125}"/>
              </a:ext>
            </a:extLst>
          </p:cNvPr>
          <p:cNvSpPr/>
          <p:nvPr/>
        </p:nvSpPr>
        <p:spPr>
          <a:xfrm>
            <a:off x="3607265" y="5907821"/>
            <a:ext cx="1110024" cy="48200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hr-HR" dirty="0"/>
              <a:t>pts</a:t>
            </a:r>
            <a:r>
              <a:rPr lang="en-GB" dirty="0"/>
              <a:t>=0</a:t>
            </a:r>
            <a:endParaRPr lang="lv-LV" dirty="0"/>
          </a:p>
        </p:txBody>
      </p:sp>
      <p:grpSp>
        <p:nvGrpSpPr>
          <p:cNvPr id="60" name="Group 59">
            <a:extLst>
              <a:ext uri="{FF2B5EF4-FFF2-40B4-BE49-F238E27FC236}">
                <a16:creationId xmlns:a16="http://schemas.microsoft.com/office/drawing/2014/main" id="{FE9F3E5E-0B4E-7B1B-B4C5-B94F84F7343A}"/>
              </a:ext>
            </a:extLst>
          </p:cNvPr>
          <p:cNvGrpSpPr/>
          <p:nvPr/>
        </p:nvGrpSpPr>
        <p:grpSpPr>
          <a:xfrm>
            <a:off x="6581562" y="5702917"/>
            <a:ext cx="377123" cy="369332"/>
            <a:chOff x="6431488" y="4199773"/>
            <a:chExt cx="377123" cy="369332"/>
          </a:xfrm>
        </p:grpSpPr>
        <p:grpSp>
          <p:nvGrpSpPr>
            <p:cNvPr id="61" name="Group 60">
              <a:extLst>
                <a:ext uri="{FF2B5EF4-FFF2-40B4-BE49-F238E27FC236}">
                  <a16:creationId xmlns:a16="http://schemas.microsoft.com/office/drawing/2014/main" id="{0F98D330-D68D-4F11-8A3B-00CFC4C27168}"/>
                </a:ext>
              </a:extLst>
            </p:cNvPr>
            <p:cNvGrpSpPr/>
            <p:nvPr/>
          </p:nvGrpSpPr>
          <p:grpSpPr>
            <a:xfrm>
              <a:off x="6431488" y="4199773"/>
              <a:ext cx="377123" cy="369332"/>
              <a:chOff x="7077607" y="4315855"/>
              <a:chExt cx="196972" cy="150242"/>
            </a:xfrm>
            <a:solidFill>
              <a:srgbClr val="FF0000"/>
            </a:solidFill>
          </p:grpSpPr>
          <p:cxnSp>
            <p:nvCxnSpPr>
              <p:cNvPr id="63" name="Straight Connector 62">
                <a:extLst>
                  <a:ext uri="{FF2B5EF4-FFF2-40B4-BE49-F238E27FC236}">
                    <a16:creationId xmlns:a16="http://schemas.microsoft.com/office/drawing/2014/main" id="{4CEFFC71-0064-35D9-A755-22E5DE3CFFA5}"/>
                  </a:ext>
                </a:extLst>
              </p:cNvPr>
              <p:cNvCxnSpPr>
                <a:cxnSpLocks/>
                <a:endCxn id="64" idx="6"/>
              </p:cNvCxnSpPr>
              <p:nvPr/>
            </p:nvCxnSpPr>
            <p:spPr>
              <a:xfrm>
                <a:off x="7108760" y="4375240"/>
                <a:ext cx="165819" cy="15736"/>
              </a:xfrm>
              <a:prstGeom prst="line">
                <a:avLst/>
              </a:prstGeom>
              <a:grpFill/>
            </p:spPr>
            <p:style>
              <a:lnRef idx="1">
                <a:schemeClr val="dk1"/>
              </a:lnRef>
              <a:fillRef idx="0">
                <a:schemeClr val="dk1"/>
              </a:fillRef>
              <a:effectRef idx="0">
                <a:schemeClr val="dk1"/>
              </a:effectRef>
              <a:fontRef idx="minor">
                <a:schemeClr val="tx1"/>
              </a:fontRef>
            </p:style>
          </p:cxnSp>
          <p:sp>
            <p:nvSpPr>
              <p:cNvPr id="64" name="Oval 63">
                <a:extLst>
                  <a:ext uri="{FF2B5EF4-FFF2-40B4-BE49-F238E27FC236}">
                    <a16:creationId xmlns:a16="http://schemas.microsoft.com/office/drawing/2014/main" id="{9B3426FF-F561-6E1A-3BE9-AEF884D1DFC7}"/>
                  </a:ext>
                </a:extLst>
              </p:cNvPr>
              <p:cNvSpPr/>
              <p:nvPr/>
            </p:nvSpPr>
            <p:spPr>
              <a:xfrm>
                <a:off x="7077607" y="4315855"/>
                <a:ext cx="196972" cy="150242"/>
              </a:xfrm>
              <a:prstGeom prst="ellipse">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lv-LV"/>
              </a:p>
            </p:txBody>
          </p:sp>
        </p:grpSp>
        <p:sp>
          <p:nvSpPr>
            <p:cNvPr id="62" name="Rectangle 61">
              <a:extLst>
                <a:ext uri="{FF2B5EF4-FFF2-40B4-BE49-F238E27FC236}">
                  <a16:creationId xmlns:a16="http://schemas.microsoft.com/office/drawing/2014/main" id="{707DD7EE-0C0B-6885-8F5F-885338A34A21}"/>
                </a:ext>
              </a:extLst>
            </p:cNvPr>
            <p:cNvSpPr/>
            <p:nvPr/>
          </p:nvSpPr>
          <p:spPr>
            <a:xfrm>
              <a:off x="6490321" y="4340013"/>
              <a:ext cx="263872" cy="1103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grpSp>
      <p:grpSp>
        <p:nvGrpSpPr>
          <p:cNvPr id="19" name="Group 18">
            <a:extLst>
              <a:ext uri="{FF2B5EF4-FFF2-40B4-BE49-F238E27FC236}">
                <a16:creationId xmlns:a16="http://schemas.microsoft.com/office/drawing/2014/main" id="{01C00C2F-815E-8093-0EB8-283AFAB1B3D6}"/>
              </a:ext>
            </a:extLst>
          </p:cNvPr>
          <p:cNvGrpSpPr/>
          <p:nvPr/>
        </p:nvGrpSpPr>
        <p:grpSpPr>
          <a:xfrm>
            <a:off x="6367765" y="2729022"/>
            <a:ext cx="377123" cy="369332"/>
            <a:chOff x="6431488" y="4199773"/>
            <a:chExt cx="377123" cy="369332"/>
          </a:xfrm>
        </p:grpSpPr>
        <p:grpSp>
          <p:nvGrpSpPr>
            <p:cNvPr id="21" name="Group 20">
              <a:extLst>
                <a:ext uri="{FF2B5EF4-FFF2-40B4-BE49-F238E27FC236}">
                  <a16:creationId xmlns:a16="http://schemas.microsoft.com/office/drawing/2014/main" id="{3EE1D13C-494F-EEEC-37C4-DCF10B84B199}"/>
                </a:ext>
              </a:extLst>
            </p:cNvPr>
            <p:cNvGrpSpPr/>
            <p:nvPr/>
          </p:nvGrpSpPr>
          <p:grpSpPr>
            <a:xfrm>
              <a:off x="6431488" y="4199773"/>
              <a:ext cx="377123" cy="369332"/>
              <a:chOff x="7077607" y="4315855"/>
              <a:chExt cx="196972" cy="150242"/>
            </a:xfrm>
            <a:solidFill>
              <a:srgbClr val="FF0000"/>
            </a:solidFill>
          </p:grpSpPr>
          <p:cxnSp>
            <p:nvCxnSpPr>
              <p:cNvPr id="24" name="Straight Connector 23">
                <a:extLst>
                  <a:ext uri="{FF2B5EF4-FFF2-40B4-BE49-F238E27FC236}">
                    <a16:creationId xmlns:a16="http://schemas.microsoft.com/office/drawing/2014/main" id="{947FA88F-3AA2-7C33-DB75-F5EAC5587B49}"/>
                  </a:ext>
                </a:extLst>
              </p:cNvPr>
              <p:cNvCxnSpPr>
                <a:cxnSpLocks/>
                <a:endCxn id="25" idx="6"/>
              </p:cNvCxnSpPr>
              <p:nvPr/>
            </p:nvCxnSpPr>
            <p:spPr>
              <a:xfrm>
                <a:off x="7108760" y="4375240"/>
                <a:ext cx="165819" cy="15736"/>
              </a:xfrm>
              <a:prstGeom prst="line">
                <a:avLst/>
              </a:prstGeom>
              <a:grpFill/>
            </p:spPr>
            <p:style>
              <a:lnRef idx="1">
                <a:schemeClr val="dk1"/>
              </a:lnRef>
              <a:fillRef idx="0">
                <a:schemeClr val="dk1"/>
              </a:fillRef>
              <a:effectRef idx="0">
                <a:schemeClr val="dk1"/>
              </a:effectRef>
              <a:fontRef idx="minor">
                <a:schemeClr val="tx1"/>
              </a:fontRef>
            </p:style>
          </p:cxnSp>
          <p:sp>
            <p:nvSpPr>
              <p:cNvPr id="25" name="Oval 24">
                <a:extLst>
                  <a:ext uri="{FF2B5EF4-FFF2-40B4-BE49-F238E27FC236}">
                    <a16:creationId xmlns:a16="http://schemas.microsoft.com/office/drawing/2014/main" id="{7BA6F392-804D-ACF5-B2D7-B02A1B4D3FDD}"/>
                  </a:ext>
                </a:extLst>
              </p:cNvPr>
              <p:cNvSpPr/>
              <p:nvPr/>
            </p:nvSpPr>
            <p:spPr>
              <a:xfrm>
                <a:off x="7077607" y="4315855"/>
                <a:ext cx="196972" cy="150242"/>
              </a:xfrm>
              <a:prstGeom prst="ellipse">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lv-LV"/>
              </a:p>
            </p:txBody>
          </p:sp>
        </p:grpSp>
        <p:sp>
          <p:nvSpPr>
            <p:cNvPr id="23" name="Rectangle 22">
              <a:extLst>
                <a:ext uri="{FF2B5EF4-FFF2-40B4-BE49-F238E27FC236}">
                  <a16:creationId xmlns:a16="http://schemas.microsoft.com/office/drawing/2014/main" id="{D1EA1C41-EB36-6B2C-63F5-066C50D18F13}"/>
                </a:ext>
              </a:extLst>
            </p:cNvPr>
            <p:cNvSpPr/>
            <p:nvPr/>
          </p:nvSpPr>
          <p:spPr>
            <a:xfrm>
              <a:off x="6490321" y="4340013"/>
              <a:ext cx="263872" cy="1103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grpSp>
      <p:grpSp>
        <p:nvGrpSpPr>
          <p:cNvPr id="26" name="Group 25">
            <a:extLst>
              <a:ext uri="{FF2B5EF4-FFF2-40B4-BE49-F238E27FC236}">
                <a16:creationId xmlns:a16="http://schemas.microsoft.com/office/drawing/2014/main" id="{670A43E8-C088-FE15-5C02-3DDC379C9124}"/>
              </a:ext>
            </a:extLst>
          </p:cNvPr>
          <p:cNvGrpSpPr/>
          <p:nvPr/>
        </p:nvGrpSpPr>
        <p:grpSpPr>
          <a:xfrm>
            <a:off x="6406520" y="4175185"/>
            <a:ext cx="416374" cy="400110"/>
            <a:chOff x="6353591" y="2715247"/>
            <a:chExt cx="416374" cy="400110"/>
          </a:xfrm>
        </p:grpSpPr>
        <p:sp>
          <p:nvSpPr>
            <p:cNvPr id="27" name="Oval 26">
              <a:extLst>
                <a:ext uri="{FF2B5EF4-FFF2-40B4-BE49-F238E27FC236}">
                  <a16:creationId xmlns:a16="http://schemas.microsoft.com/office/drawing/2014/main" id="{B983B4F8-C403-0C9D-EB3C-7A64D7059D32}"/>
                </a:ext>
              </a:extLst>
            </p:cNvPr>
            <p:cNvSpPr/>
            <p:nvPr/>
          </p:nvSpPr>
          <p:spPr>
            <a:xfrm>
              <a:off x="6353591" y="2715247"/>
              <a:ext cx="416374" cy="400110"/>
            </a:xfrm>
            <a:prstGeom prst="ellipse">
              <a:avLst/>
            </a:prstGeom>
            <a:solidFill>
              <a:srgbClr val="0070C0"/>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lv-LV"/>
            </a:p>
          </p:txBody>
        </p:sp>
        <p:sp>
          <p:nvSpPr>
            <p:cNvPr id="28" name="Arrow: Right 27">
              <a:extLst>
                <a:ext uri="{FF2B5EF4-FFF2-40B4-BE49-F238E27FC236}">
                  <a16:creationId xmlns:a16="http://schemas.microsoft.com/office/drawing/2014/main" id="{25FCEE38-5483-2A40-82B6-9025CC15AFA9}"/>
                </a:ext>
              </a:extLst>
            </p:cNvPr>
            <p:cNvSpPr/>
            <p:nvPr/>
          </p:nvSpPr>
          <p:spPr>
            <a:xfrm>
              <a:off x="6403759" y="2833630"/>
              <a:ext cx="350434" cy="187581"/>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grpSp>
      <p:sp>
        <p:nvSpPr>
          <p:cNvPr id="3" name="Rectangle 2">
            <a:extLst>
              <a:ext uri="{FF2B5EF4-FFF2-40B4-BE49-F238E27FC236}">
                <a16:creationId xmlns:a16="http://schemas.microsoft.com/office/drawing/2014/main" id="{D88B4500-BF85-085E-BA8D-E5F303F92ABA}"/>
              </a:ext>
            </a:extLst>
          </p:cNvPr>
          <p:cNvSpPr/>
          <p:nvPr/>
        </p:nvSpPr>
        <p:spPr>
          <a:xfrm>
            <a:off x="3444347" y="2896980"/>
            <a:ext cx="1317197" cy="48200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hr-HR" dirty="0"/>
              <a:t>pts</a:t>
            </a:r>
            <a:r>
              <a:rPr lang="en-GB" dirty="0"/>
              <a:t>=100.0</a:t>
            </a:r>
            <a:endParaRPr lang="lv-LV" dirty="0"/>
          </a:p>
        </p:txBody>
      </p:sp>
      <p:cxnSp>
        <p:nvCxnSpPr>
          <p:cNvPr id="5" name="Straight Arrow Connector 4">
            <a:extLst>
              <a:ext uri="{FF2B5EF4-FFF2-40B4-BE49-F238E27FC236}">
                <a16:creationId xmlns:a16="http://schemas.microsoft.com/office/drawing/2014/main" id="{671A94C6-F5BD-4F14-F26D-112EB0AA315A}"/>
              </a:ext>
            </a:extLst>
          </p:cNvPr>
          <p:cNvCxnSpPr>
            <a:cxnSpLocks/>
          </p:cNvCxnSpPr>
          <p:nvPr/>
        </p:nvCxnSpPr>
        <p:spPr>
          <a:xfrm>
            <a:off x="10059147" y="4388687"/>
            <a:ext cx="1917700" cy="19947"/>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10" name="TextBox 9">
            <a:extLst>
              <a:ext uri="{FF2B5EF4-FFF2-40B4-BE49-F238E27FC236}">
                <a16:creationId xmlns:a16="http://schemas.microsoft.com/office/drawing/2014/main" id="{FB484C0A-2B3F-C8D3-4B70-58FB46A28A12}"/>
              </a:ext>
            </a:extLst>
          </p:cNvPr>
          <p:cNvSpPr txBox="1"/>
          <p:nvPr/>
        </p:nvSpPr>
        <p:spPr>
          <a:xfrm>
            <a:off x="5326319" y="3755094"/>
            <a:ext cx="1545616" cy="64633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rtlCol="0">
            <a:spAutoFit/>
          </a:bodyPr>
          <a:lstStyle/>
          <a:p>
            <a:r>
              <a:rPr lang="en-GB" dirty="0"/>
              <a:t>PTS Range =</a:t>
            </a:r>
          </a:p>
          <a:p>
            <a:r>
              <a:rPr lang="en-GB" dirty="0"/>
              <a:t>100..400s</a:t>
            </a:r>
            <a:endParaRPr lang="lv-LV" dirty="0"/>
          </a:p>
        </p:txBody>
      </p:sp>
      <p:sp>
        <p:nvSpPr>
          <p:cNvPr id="14" name="TextBox 13">
            <a:extLst>
              <a:ext uri="{FF2B5EF4-FFF2-40B4-BE49-F238E27FC236}">
                <a16:creationId xmlns:a16="http://schemas.microsoft.com/office/drawing/2014/main" id="{7A272102-D12A-93D3-200D-751D8F1A32FD}"/>
              </a:ext>
            </a:extLst>
          </p:cNvPr>
          <p:cNvSpPr txBox="1"/>
          <p:nvPr/>
        </p:nvSpPr>
        <p:spPr>
          <a:xfrm>
            <a:off x="5356516" y="5227177"/>
            <a:ext cx="1545616" cy="64633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rtlCol="0">
            <a:spAutoFit/>
          </a:bodyPr>
          <a:lstStyle/>
          <a:p>
            <a:r>
              <a:rPr lang="en-GB" dirty="0"/>
              <a:t>PTS Range =</a:t>
            </a:r>
          </a:p>
          <a:p>
            <a:r>
              <a:rPr lang="en-GB" dirty="0"/>
              <a:t>400..460s</a:t>
            </a:r>
            <a:endParaRPr lang="lv-LV" dirty="0"/>
          </a:p>
        </p:txBody>
      </p:sp>
    </p:spTree>
    <p:extLst>
      <p:ext uri="{BB962C8B-B14F-4D97-AF65-F5344CB8AC3E}">
        <p14:creationId xmlns:p14="http://schemas.microsoft.com/office/powerpoint/2010/main" val="3520524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71A48-D1C0-85DF-3585-A931EFC64701}"/>
              </a:ext>
            </a:extLst>
          </p:cNvPr>
          <p:cNvSpPr>
            <a:spLocks noGrp="1"/>
          </p:cNvSpPr>
          <p:nvPr>
            <p:ph type="title"/>
          </p:nvPr>
        </p:nvSpPr>
        <p:spPr/>
        <p:txBody>
          <a:bodyPr/>
          <a:lstStyle/>
          <a:p>
            <a:r>
              <a:rPr lang="lv-LV" dirty="0" err="1"/>
              <a:t>Traditional</a:t>
            </a:r>
            <a:r>
              <a:rPr lang="lv-LV" dirty="0"/>
              <a:t> TV </a:t>
            </a:r>
            <a:r>
              <a:rPr lang="lv-LV" dirty="0" err="1"/>
              <a:t>channel</a:t>
            </a:r>
            <a:endParaRPr lang="lv-LV" dirty="0"/>
          </a:p>
        </p:txBody>
      </p:sp>
      <p:grpSp>
        <p:nvGrpSpPr>
          <p:cNvPr id="22" name="Group 21">
            <a:extLst>
              <a:ext uri="{FF2B5EF4-FFF2-40B4-BE49-F238E27FC236}">
                <a16:creationId xmlns:a16="http://schemas.microsoft.com/office/drawing/2014/main" id="{E2F05381-1726-CFF4-98C1-2B1275A6DC51}"/>
              </a:ext>
            </a:extLst>
          </p:cNvPr>
          <p:cNvGrpSpPr/>
          <p:nvPr/>
        </p:nvGrpSpPr>
        <p:grpSpPr>
          <a:xfrm>
            <a:off x="501137" y="2284453"/>
            <a:ext cx="4601463" cy="3080649"/>
            <a:chOff x="501137" y="2284453"/>
            <a:chExt cx="3902765" cy="2555187"/>
          </a:xfrm>
        </p:grpSpPr>
        <p:pic>
          <p:nvPicPr>
            <p:cNvPr id="21" name="Picture 20">
              <a:extLst>
                <a:ext uri="{FF2B5EF4-FFF2-40B4-BE49-F238E27FC236}">
                  <a16:creationId xmlns:a16="http://schemas.microsoft.com/office/drawing/2014/main" id="{8DEA51B9-BA91-9D6B-CEDA-482A371B836B}"/>
                </a:ext>
              </a:extLst>
            </p:cNvPr>
            <p:cNvPicPr>
              <a:picLocks noChangeAspect="1"/>
            </p:cNvPicPr>
            <p:nvPr/>
          </p:nvPicPr>
          <p:blipFill>
            <a:blip r:embed="rId3"/>
            <a:stretch>
              <a:fillRect/>
            </a:stretch>
          </p:blipFill>
          <p:spPr>
            <a:xfrm>
              <a:off x="501137" y="2680110"/>
              <a:ext cx="3902765" cy="2159530"/>
            </a:xfrm>
            <a:prstGeom prst="rect">
              <a:avLst/>
            </a:prstGeom>
          </p:spPr>
        </p:pic>
        <p:sp>
          <p:nvSpPr>
            <p:cNvPr id="16" name="TextBox 15">
              <a:extLst>
                <a:ext uri="{FF2B5EF4-FFF2-40B4-BE49-F238E27FC236}">
                  <a16:creationId xmlns:a16="http://schemas.microsoft.com/office/drawing/2014/main" id="{09A78D6B-6F04-B757-E2C9-0710FEF0AAB7}"/>
                </a:ext>
              </a:extLst>
            </p:cNvPr>
            <p:cNvSpPr txBox="1"/>
            <p:nvPr/>
          </p:nvSpPr>
          <p:spPr>
            <a:xfrm>
              <a:off x="1287262" y="2284453"/>
              <a:ext cx="1834156" cy="369332"/>
            </a:xfrm>
            <a:prstGeom prst="rect">
              <a:avLst/>
            </a:prstGeom>
            <a:noFill/>
          </p:spPr>
          <p:txBody>
            <a:bodyPr wrap="none" rtlCol="0">
              <a:spAutoFit/>
            </a:bodyPr>
            <a:lstStyle/>
            <a:p>
              <a:r>
                <a:rPr lang="en-GB" dirty="0"/>
                <a:t>Video switcher</a:t>
              </a:r>
              <a:endParaRPr lang="lv-LV" dirty="0"/>
            </a:p>
          </p:txBody>
        </p:sp>
      </p:grpSp>
      <p:grpSp>
        <p:nvGrpSpPr>
          <p:cNvPr id="24" name="Group 23">
            <a:extLst>
              <a:ext uri="{FF2B5EF4-FFF2-40B4-BE49-F238E27FC236}">
                <a16:creationId xmlns:a16="http://schemas.microsoft.com/office/drawing/2014/main" id="{9322DC8C-7C47-D35C-CF9C-0F3DC6F410C3}"/>
              </a:ext>
            </a:extLst>
          </p:cNvPr>
          <p:cNvGrpSpPr/>
          <p:nvPr/>
        </p:nvGrpSpPr>
        <p:grpSpPr>
          <a:xfrm>
            <a:off x="2452519" y="4466537"/>
            <a:ext cx="5904941" cy="1347444"/>
            <a:chOff x="2050691" y="3803488"/>
            <a:chExt cx="5904941" cy="1347444"/>
          </a:xfrm>
        </p:grpSpPr>
        <p:pic>
          <p:nvPicPr>
            <p:cNvPr id="3" name="Picture 2">
              <a:extLst>
                <a:ext uri="{FF2B5EF4-FFF2-40B4-BE49-F238E27FC236}">
                  <a16:creationId xmlns:a16="http://schemas.microsoft.com/office/drawing/2014/main" id="{FB6E2992-C4E7-1BAA-D858-837E855FB01D}"/>
                </a:ext>
              </a:extLst>
            </p:cNvPr>
            <p:cNvPicPr>
              <a:picLocks noChangeAspect="1"/>
            </p:cNvPicPr>
            <p:nvPr/>
          </p:nvPicPr>
          <p:blipFill>
            <a:blip r:embed="rId4"/>
            <a:stretch>
              <a:fillRect/>
            </a:stretch>
          </p:blipFill>
          <p:spPr>
            <a:xfrm>
              <a:off x="2050691" y="3803488"/>
              <a:ext cx="5904941" cy="1312209"/>
            </a:xfrm>
            <a:prstGeom prst="rect">
              <a:avLst/>
            </a:prstGeom>
          </p:spPr>
        </p:pic>
        <p:sp>
          <p:nvSpPr>
            <p:cNvPr id="7" name="TextBox 6">
              <a:extLst>
                <a:ext uri="{FF2B5EF4-FFF2-40B4-BE49-F238E27FC236}">
                  <a16:creationId xmlns:a16="http://schemas.microsoft.com/office/drawing/2014/main" id="{DACC2697-E623-5417-A146-81EA2A3813EB}"/>
                </a:ext>
              </a:extLst>
            </p:cNvPr>
            <p:cNvSpPr txBox="1"/>
            <p:nvPr/>
          </p:nvSpPr>
          <p:spPr>
            <a:xfrm>
              <a:off x="5003161" y="4781600"/>
              <a:ext cx="1576072" cy="369332"/>
            </a:xfrm>
            <a:prstGeom prst="rect">
              <a:avLst/>
            </a:prstGeom>
            <a:noFill/>
          </p:spPr>
          <p:txBody>
            <a:bodyPr wrap="none" rtlCol="0">
              <a:spAutoFit/>
            </a:bodyPr>
            <a:lstStyle/>
            <a:p>
              <a:r>
                <a:rPr lang="lv-LV" dirty="0"/>
                <a:t>Video </a:t>
              </a:r>
              <a:r>
                <a:rPr lang="lv-LV" dirty="0" err="1"/>
                <a:t>router</a:t>
              </a:r>
              <a:endParaRPr lang="lv-LV" dirty="0"/>
            </a:p>
          </p:txBody>
        </p:sp>
      </p:grpSp>
      <p:grpSp>
        <p:nvGrpSpPr>
          <p:cNvPr id="23" name="Group 22">
            <a:extLst>
              <a:ext uri="{FF2B5EF4-FFF2-40B4-BE49-F238E27FC236}">
                <a16:creationId xmlns:a16="http://schemas.microsoft.com/office/drawing/2014/main" id="{A253493A-2362-4282-45F2-95015E0E147D}"/>
              </a:ext>
            </a:extLst>
          </p:cNvPr>
          <p:cNvGrpSpPr/>
          <p:nvPr/>
        </p:nvGrpSpPr>
        <p:grpSpPr>
          <a:xfrm>
            <a:off x="3993436" y="2794694"/>
            <a:ext cx="4849916" cy="885964"/>
            <a:chOff x="3993436" y="2794694"/>
            <a:chExt cx="4849916" cy="885964"/>
          </a:xfrm>
        </p:grpSpPr>
        <p:pic>
          <p:nvPicPr>
            <p:cNvPr id="10" name="Picture 9">
              <a:extLst>
                <a:ext uri="{FF2B5EF4-FFF2-40B4-BE49-F238E27FC236}">
                  <a16:creationId xmlns:a16="http://schemas.microsoft.com/office/drawing/2014/main" id="{A8191064-4DD5-8907-81B3-7601A1129855}"/>
                </a:ext>
              </a:extLst>
            </p:cNvPr>
            <p:cNvPicPr>
              <a:picLocks noChangeAspect="1"/>
            </p:cNvPicPr>
            <p:nvPr/>
          </p:nvPicPr>
          <p:blipFill>
            <a:blip r:embed="rId5"/>
            <a:stretch>
              <a:fillRect/>
            </a:stretch>
          </p:blipFill>
          <p:spPr>
            <a:xfrm>
              <a:off x="3993436" y="2794694"/>
              <a:ext cx="4849916" cy="671150"/>
            </a:xfrm>
            <a:prstGeom prst="rect">
              <a:avLst/>
            </a:prstGeom>
          </p:spPr>
        </p:pic>
        <p:sp>
          <p:nvSpPr>
            <p:cNvPr id="11" name="TextBox 10">
              <a:extLst>
                <a:ext uri="{FF2B5EF4-FFF2-40B4-BE49-F238E27FC236}">
                  <a16:creationId xmlns:a16="http://schemas.microsoft.com/office/drawing/2014/main" id="{562FA7EB-1B2E-8546-7BFD-2EBBC03F9E36}"/>
                </a:ext>
              </a:extLst>
            </p:cNvPr>
            <p:cNvSpPr txBox="1"/>
            <p:nvPr/>
          </p:nvSpPr>
          <p:spPr>
            <a:xfrm>
              <a:off x="5713876" y="3311326"/>
              <a:ext cx="1992853" cy="369332"/>
            </a:xfrm>
            <a:prstGeom prst="rect">
              <a:avLst/>
            </a:prstGeom>
            <a:noFill/>
          </p:spPr>
          <p:txBody>
            <a:bodyPr wrap="none" rtlCol="0">
              <a:spAutoFit/>
            </a:bodyPr>
            <a:lstStyle/>
            <a:p>
              <a:r>
                <a:rPr lang="lv-LV" dirty="0"/>
                <a:t>Audio </a:t>
              </a:r>
              <a:r>
                <a:rPr lang="lv-LV" dirty="0" err="1"/>
                <a:t>processor</a:t>
              </a:r>
              <a:endParaRPr lang="lv-LV" dirty="0"/>
            </a:p>
          </p:txBody>
        </p:sp>
      </p:grpSp>
      <p:grpSp>
        <p:nvGrpSpPr>
          <p:cNvPr id="15" name="Group 14">
            <a:extLst>
              <a:ext uri="{FF2B5EF4-FFF2-40B4-BE49-F238E27FC236}">
                <a16:creationId xmlns:a16="http://schemas.microsoft.com/office/drawing/2014/main" id="{4A031F4F-BE6F-7052-9DBA-BEF6953852E3}"/>
              </a:ext>
            </a:extLst>
          </p:cNvPr>
          <p:cNvGrpSpPr/>
          <p:nvPr/>
        </p:nvGrpSpPr>
        <p:grpSpPr>
          <a:xfrm>
            <a:off x="4127806" y="5214803"/>
            <a:ext cx="3266380" cy="1231142"/>
            <a:chOff x="8360737" y="819667"/>
            <a:chExt cx="3266380" cy="1231142"/>
          </a:xfrm>
        </p:grpSpPr>
        <p:pic>
          <p:nvPicPr>
            <p:cNvPr id="9" name="Picture 8">
              <a:extLst>
                <a:ext uri="{FF2B5EF4-FFF2-40B4-BE49-F238E27FC236}">
                  <a16:creationId xmlns:a16="http://schemas.microsoft.com/office/drawing/2014/main" id="{7EC47919-BE48-F485-1AD6-406D5B30DFB5}"/>
                </a:ext>
              </a:extLst>
            </p:cNvPr>
            <p:cNvPicPr>
              <a:picLocks noChangeAspect="1"/>
            </p:cNvPicPr>
            <p:nvPr/>
          </p:nvPicPr>
          <p:blipFill>
            <a:blip r:embed="rId6"/>
            <a:stretch>
              <a:fillRect/>
            </a:stretch>
          </p:blipFill>
          <p:spPr>
            <a:xfrm>
              <a:off x="8360737" y="819667"/>
              <a:ext cx="1984592" cy="1231142"/>
            </a:xfrm>
            <a:prstGeom prst="rect">
              <a:avLst/>
            </a:prstGeom>
          </p:spPr>
        </p:pic>
        <p:sp>
          <p:nvSpPr>
            <p:cNvPr id="4" name="TextBox 3">
              <a:extLst>
                <a:ext uri="{FF2B5EF4-FFF2-40B4-BE49-F238E27FC236}">
                  <a16:creationId xmlns:a16="http://schemas.microsoft.com/office/drawing/2014/main" id="{F95B4921-16A5-D1B6-53EC-C9E58CE437C6}"/>
                </a:ext>
              </a:extLst>
            </p:cNvPr>
            <p:cNvSpPr txBox="1"/>
            <p:nvPr/>
          </p:nvSpPr>
          <p:spPr>
            <a:xfrm>
              <a:off x="10317143" y="1514926"/>
              <a:ext cx="1309974" cy="369332"/>
            </a:xfrm>
            <a:prstGeom prst="rect">
              <a:avLst/>
            </a:prstGeom>
            <a:noFill/>
          </p:spPr>
          <p:txBody>
            <a:bodyPr wrap="none" rtlCol="0">
              <a:spAutoFit/>
            </a:bodyPr>
            <a:lstStyle/>
            <a:p>
              <a:r>
                <a:rPr lang="lv-LV" dirty="0" err="1"/>
                <a:t>Convertor</a:t>
              </a:r>
              <a:endParaRPr lang="lv-LV" dirty="0"/>
            </a:p>
          </p:txBody>
        </p:sp>
      </p:grpSp>
      <p:grpSp>
        <p:nvGrpSpPr>
          <p:cNvPr id="25" name="Group 24">
            <a:extLst>
              <a:ext uri="{FF2B5EF4-FFF2-40B4-BE49-F238E27FC236}">
                <a16:creationId xmlns:a16="http://schemas.microsoft.com/office/drawing/2014/main" id="{CF05417F-55B4-7E08-0697-A9B8DDE51616}"/>
              </a:ext>
            </a:extLst>
          </p:cNvPr>
          <p:cNvGrpSpPr/>
          <p:nvPr/>
        </p:nvGrpSpPr>
        <p:grpSpPr>
          <a:xfrm>
            <a:off x="1218803" y="4825214"/>
            <a:ext cx="2792107" cy="1650666"/>
            <a:chOff x="1735577" y="4839612"/>
            <a:chExt cx="2792107" cy="1650666"/>
          </a:xfrm>
        </p:grpSpPr>
        <p:pic>
          <p:nvPicPr>
            <p:cNvPr id="12" name="Picture 11">
              <a:extLst>
                <a:ext uri="{FF2B5EF4-FFF2-40B4-BE49-F238E27FC236}">
                  <a16:creationId xmlns:a16="http://schemas.microsoft.com/office/drawing/2014/main" id="{7AEDB534-7EC9-5CC9-A140-3A269D2976AA}"/>
                </a:ext>
              </a:extLst>
            </p:cNvPr>
            <p:cNvPicPr>
              <a:picLocks noChangeAspect="1"/>
            </p:cNvPicPr>
            <p:nvPr/>
          </p:nvPicPr>
          <p:blipFill>
            <a:blip r:embed="rId7"/>
            <a:stretch>
              <a:fillRect/>
            </a:stretch>
          </p:blipFill>
          <p:spPr>
            <a:xfrm>
              <a:off x="1735577" y="4839612"/>
              <a:ext cx="2792107" cy="1343701"/>
            </a:xfrm>
            <a:prstGeom prst="rect">
              <a:avLst/>
            </a:prstGeom>
          </p:spPr>
        </p:pic>
        <p:sp>
          <p:nvSpPr>
            <p:cNvPr id="13" name="TextBox 12">
              <a:extLst>
                <a:ext uri="{FF2B5EF4-FFF2-40B4-BE49-F238E27FC236}">
                  <a16:creationId xmlns:a16="http://schemas.microsoft.com/office/drawing/2014/main" id="{3B488CE2-299B-F401-ADB1-9C5F620F788D}"/>
                </a:ext>
              </a:extLst>
            </p:cNvPr>
            <p:cNvSpPr txBox="1"/>
            <p:nvPr/>
          </p:nvSpPr>
          <p:spPr>
            <a:xfrm>
              <a:off x="2452519" y="6120946"/>
              <a:ext cx="1127232" cy="369332"/>
            </a:xfrm>
            <a:prstGeom prst="rect">
              <a:avLst/>
            </a:prstGeom>
            <a:noFill/>
          </p:spPr>
          <p:txBody>
            <a:bodyPr wrap="none" rtlCol="0">
              <a:spAutoFit/>
            </a:bodyPr>
            <a:lstStyle/>
            <a:p>
              <a:r>
                <a:rPr lang="lv-LV" dirty="0" err="1"/>
                <a:t>Encoder</a:t>
              </a:r>
              <a:endParaRPr lang="lv-LV" dirty="0"/>
            </a:p>
          </p:txBody>
        </p:sp>
      </p:grpSp>
      <p:grpSp>
        <p:nvGrpSpPr>
          <p:cNvPr id="17" name="Group 16">
            <a:extLst>
              <a:ext uri="{FF2B5EF4-FFF2-40B4-BE49-F238E27FC236}">
                <a16:creationId xmlns:a16="http://schemas.microsoft.com/office/drawing/2014/main" id="{4187F560-3737-FC35-2495-B0C431A66047}"/>
              </a:ext>
            </a:extLst>
          </p:cNvPr>
          <p:cNvGrpSpPr/>
          <p:nvPr/>
        </p:nvGrpSpPr>
        <p:grpSpPr>
          <a:xfrm>
            <a:off x="6309505" y="2441748"/>
            <a:ext cx="5639040" cy="4406416"/>
            <a:chOff x="6173688" y="5304863"/>
            <a:chExt cx="5639040" cy="4406416"/>
          </a:xfrm>
        </p:grpSpPr>
        <p:pic>
          <p:nvPicPr>
            <p:cNvPr id="8" name="Picture 7">
              <a:extLst>
                <a:ext uri="{FF2B5EF4-FFF2-40B4-BE49-F238E27FC236}">
                  <a16:creationId xmlns:a16="http://schemas.microsoft.com/office/drawing/2014/main" id="{DC4FC7D7-574C-4942-B294-7E32784CE847}"/>
                </a:ext>
              </a:extLst>
            </p:cNvPr>
            <p:cNvPicPr/>
            <p:nvPr/>
          </p:nvPicPr>
          <p:blipFill>
            <a:blip r:embed="rId8"/>
            <a:stretch/>
          </p:blipFill>
          <p:spPr>
            <a:xfrm>
              <a:off x="6173688" y="5304863"/>
              <a:ext cx="5639040" cy="3954240"/>
            </a:xfrm>
            <a:prstGeom prst="rect">
              <a:avLst/>
            </a:prstGeom>
            <a:ln w="18000">
              <a:noFill/>
            </a:ln>
          </p:spPr>
        </p:pic>
        <p:sp>
          <p:nvSpPr>
            <p:cNvPr id="14" name="TextBox 13">
              <a:extLst>
                <a:ext uri="{FF2B5EF4-FFF2-40B4-BE49-F238E27FC236}">
                  <a16:creationId xmlns:a16="http://schemas.microsoft.com/office/drawing/2014/main" id="{C2742222-EBB3-9A4F-7868-4D78E6F53BBF}"/>
                </a:ext>
              </a:extLst>
            </p:cNvPr>
            <p:cNvSpPr txBox="1"/>
            <p:nvPr/>
          </p:nvSpPr>
          <p:spPr>
            <a:xfrm>
              <a:off x="6769430" y="9341947"/>
              <a:ext cx="2042547" cy="369332"/>
            </a:xfrm>
            <a:prstGeom prst="rect">
              <a:avLst/>
            </a:prstGeom>
            <a:noFill/>
          </p:spPr>
          <p:txBody>
            <a:bodyPr wrap="none" rtlCol="0">
              <a:spAutoFit/>
            </a:bodyPr>
            <a:lstStyle/>
            <a:p>
              <a:r>
                <a:rPr lang="lv-LV" dirty="0" err="1"/>
                <a:t>Playout</a:t>
              </a:r>
              <a:r>
                <a:rPr lang="lv-LV" dirty="0"/>
                <a:t> </a:t>
              </a:r>
              <a:r>
                <a:rPr lang="lv-LV" dirty="0" err="1"/>
                <a:t>software</a:t>
              </a:r>
              <a:endParaRPr lang="lv-LV" dirty="0"/>
            </a:p>
          </p:txBody>
        </p:sp>
      </p:grpSp>
    </p:spTree>
    <p:extLst>
      <p:ext uri="{BB962C8B-B14F-4D97-AF65-F5344CB8AC3E}">
        <p14:creationId xmlns:p14="http://schemas.microsoft.com/office/powerpoint/2010/main" val="191462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2000" fill="hold"/>
                                        <p:tgtEl>
                                          <p:spTgt spid="22"/>
                                        </p:tgtEl>
                                        <p:attrNameLst>
                                          <p:attrName>ppt_x</p:attrName>
                                        </p:attrNameLst>
                                      </p:cBhvr>
                                      <p:tavLst>
                                        <p:tav tm="0">
                                          <p:val>
                                            <p:strVal val="#ppt_x"/>
                                          </p:val>
                                        </p:tav>
                                        <p:tav tm="100000">
                                          <p:val>
                                            <p:strVal val="#ppt_x"/>
                                          </p:val>
                                        </p:tav>
                                      </p:tavLst>
                                    </p:anim>
                                    <p:anim calcmode="lin" valueType="num">
                                      <p:cBhvr additive="base">
                                        <p:cTn id="8" dur="20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2000" fill="hold"/>
                                        <p:tgtEl>
                                          <p:spTgt spid="24"/>
                                        </p:tgtEl>
                                        <p:attrNameLst>
                                          <p:attrName>ppt_x</p:attrName>
                                        </p:attrNameLst>
                                      </p:cBhvr>
                                      <p:tavLst>
                                        <p:tav tm="0">
                                          <p:val>
                                            <p:strVal val="#ppt_x"/>
                                          </p:val>
                                        </p:tav>
                                        <p:tav tm="100000">
                                          <p:val>
                                            <p:strVal val="#ppt_x"/>
                                          </p:val>
                                        </p:tav>
                                      </p:tavLst>
                                    </p:anim>
                                    <p:anim calcmode="lin" valueType="num">
                                      <p:cBhvr additive="base">
                                        <p:cTn id="13" dur="20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2000" fill="hold"/>
                                        <p:tgtEl>
                                          <p:spTgt spid="23"/>
                                        </p:tgtEl>
                                        <p:attrNameLst>
                                          <p:attrName>ppt_x</p:attrName>
                                        </p:attrNameLst>
                                      </p:cBhvr>
                                      <p:tavLst>
                                        <p:tav tm="0">
                                          <p:val>
                                            <p:strVal val="#ppt_x"/>
                                          </p:val>
                                        </p:tav>
                                        <p:tav tm="100000">
                                          <p:val>
                                            <p:strVal val="#ppt_x"/>
                                          </p:val>
                                        </p:tav>
                                      </p:tavLst>
                                    </p:anim>
                                    <p:anim calcmode="lin" valueType="num">
                                      <p:cBhvr additive="base">
                                        <p:cTn id="18" dur="2000" fill="hold"/>
                                        <p:tgtEl>
                                          <p:spTgt spid="23"/>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2000" fill="hold"/>
                                        <p:tgtEl>
                                          <p:spTgt spid="15"/>
                                        </p:tgtEl>
                                        <p:attrNameLst>
                                          <p:attrName>ppt_x</p:attrName>
                                        </p:attrNameLst>
                                      </p:cBhvr>
                                      <p:tavLst>
                                        <p:tav tm="0">
                                          <p:val>
                                            <p:strVal val="#ppt_x"/>
                                          </p:val>
                                        </p:tav>
                                        <p:tav tm="100000">
                                          <p:val>
                                            <p:strVal val="#ppt_x"/>
                                          </p:val>
                                        </p:tav>
                                      </p:tavLst>
                                    </p:anim>
                                    <p:anim calcmode="lin" valueType="num">
                                      <p:cBhvr additive="base">
                                        <p:cTn id="23" dur="2000" fill="hold"/>
                                        <p:tgtEl>
                                          <p:spTgt spid="15"/>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2" presetClass="entr" presetSubtype="4"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2000" fill="hold"/>
                                        <p:tgtEl>
                                          <p:spTgt spid="25"/>
                                        </p:tgtEl>
                                        <p:attrNameLst>
                                          <p:attrName>ppt_x</p:attrName>
                                        </p:attrNameLst>
                                      </p:cBhvr>
                                      <p:tavLst>
                                        <p:tav tm="0">
                                          <p:val>
                                            <p:strVal val="#ppt_x"/>
                                          </p:val>
                                        </p:tav>
                                        <p:tav tm="100000">
                                          <p:val>
                                            <p:strVal val="#ppt_x"/>
                                          </p:val>
                                        </p:tav>
                                      </p:tavLst>
                                    </p:anim>
                                    <p:anim calcmode="lin" valueType="num">
                                      <p:cBhvr additive="base">
                                        <p:cTn id="28" dur="2000" fill="hold"/>
                                        <p:tgtEl>
                                          <p:spTgt spid="25"/>
                                        </p:tgtEl>
                                        <p:attrNameLst>
                                          <p:attrName>ppt_y</p:attrName>
                                        </p:attrNameLst>
                                      </p:cBhvr>
                                      <p:tavLst>
                                        <p:tav tm="0">
                                          <p:val>
                                            <p:strVal val="1+#ppt_h/2"/>
                                          </p:val>
                                        </p:tav>
                                        <p:tav tm="100000">
                                          <p:val>
                                            <p:strVal val="#ppt_y"/>
                                          </p:val>
                                        </p:tav>
                                      </p:tavLst>
                                    </p:anim>
                                  </p:childTnLst>
                                </p:cTn>
                              </p:par>
                            </p:childTnLst>
                          </p:cTn>
                        </p:par>
                        <p:par>
                          <p:cTn id="29" fill="hold">
                            <p:stCondLst>
                              <p:cond delay="10000"/>
                            </p:stCondLst>
                            <p:childTnLst>
                              <p:par>
                                <p:cTn id="30" presetID="2" presetClass="entr" presetSubtype="4"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2000" fill="hold"/>
                                        <p:tgtEl>
                                          <p:spTgt spid="17"/>
                                        </p:tgtEl>
                                        <p:attrNameLst>
                                          <p:attrName>ppt_x</p:attrName>
                                        </p:attrNameLst>
                                      </p:cBhvr>
                                      <p:tavLst>
                                        <p:tav tm="0">
                                          <p:val>
                                            <p:strVal val="#ppt_x"/>
                                          </p:val>
                                        </p:tav>
                                        <p:tav tm="100000">
                                          <p:val>
                                            <p:strVal val="#ppt_x"/>
                                          </p:val>
                                        </p:tav>
                                      </p:tavLst>
                                    </p:anim>
                                    <p:anim calcmode="lin" valueType="num">
                                      <p:cBhvr additive="base">
                                        <p:cTn id="33" dur="2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F38AFE-96D7-2F2F-8A78-667B1C970D24}"/>
              </a:ext>
            </a:extLst>
          </p:cNvPr>
          <p:cNvSpPr>
            <a:spLocks noGrp="1"/>
          </p:cNvSpPr>
          <p:nvPr>
            <p:ph type="title"/>
          </p:nvPr>
        </p:nvSpPr>
        <p:spPr>
          <a:xfrm>
            <a:off x="1154953" y="973668"/>
            <a:ext cx="9450294" cy="706964"/>
          </a:xfrm>
        </p:spPr>
        <p:txBody>
          <a:bodyPr/>
          <a:lstStyle/>
          <a:p>
            <a:r>
              <a:rPr lang="en-GB" dirty="0" err="1"/>
              <a:t>Nscheduler</a:t>
            </a:r>
            <a:r>
              <a:rPr lang="en-GB" dirty="0"/>
              <a:t> – fill gaps with black</a:t>
            </a:r>
            <a:endParaRPr lang="lv-LV" dirty="0"/>
          </a:p>
        </p:txBody>
      </p:sp>
      <p:sp>
        <p:nvSpPr>
          <p:cNvPr id="6" name="Rectangle 5">
            <a:extLst>
              <a:ext uri="{FF2B5EF4-FFF2-40B4-BE49-F238E27FC236}">
                <a16:creationId xmlns:a16="http://schemas.microsoft.com/office/drawing/2014/main" id="{A4E55559-16F8-930D-F347-0028B30E0B53}"/>
              </a:ext>
            </a:extLst>
          </p:cNvPr>
          <p:cNvSpPr/>
          <p:nvPr/>
        </p:nvSpPr>
        <p:spPr>
          <a:xfrm>
            <a:off x="7108760" y="4059343"/>
            <a:ext cx="2950387" cy="631794"/>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2000" dirty="0" err="1">
                <a:latin typeface="Arial" panose="020B0604020202020204" pitchFamily="34" charset="0"/>
                <a:cs typeface="Arial" panose="020B0604020202020204" pitchFamily="34" charset="0"/>
              </a:rPr>
              <a:t>nscheduler</a:t>
            </a:r>
            <a:endParaRPr lang="lv-LV" sz="20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DA0D19F-393B-97BE-DCD1-59BF3A06E6F7}"/>
              </a:ext>
            </a:extLst>
          </p:cNvPr>
          <p:cNvSpPr/>
          <p:nvPr/>
        </p:nvSpPr>
        <p:spPr>
          <a:xfrm>
            <a:off x="598894" y="2569112"/>
            <a:ext cx="2295927" cy="600139"/>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sz="2000" dirty="0">
                <a:latin typeface="Arial" panose="020B0604020202020204" pitchFamily="34" charset="0"/>
                <a:cs typeface="Arial" panose="020B0604020202020204" pitchFamily="34" charset="0"/>
              </a:rPr>
              <a:t>black</a:t>
            </a:r>
            <a:endParaRPr lang="lv-LV" sz="2000" dirty="0">
              <a:latin typeface="Arial" panose="020B0604020202020204" pitchFamily="34" charset="0"/>
              <a:cs typeface="Arial" panose="020B0604020202020204" pitchFamily="34" charset="0"/>
            </a:endParaRPr>
          </a:p>
        </p:txBody>
      </p:sp>
      <p:cxnSp>
        <p:nvCxnSpPr>
          <p:cNvPr id="8" name="Straight Arrow Connector 7">
            <a:extLst>
              <a:ext uri="{FF2B5EF4-FFF2-40B4-BE49-F238E27FC236}">
                <a16:creationId xmlns:a16="http://schemas.microsoft.com/office/drawing/2014/main" id="{FEF23B5A-095C-ABAB-89F0-51F2B0B60574}"/>
              </a:ext>
            </a:extLst>
          </p:cNvPr>
          <p:cNvCxnSpPr>
            <a:cxnSpLocks/>
            <a:stCxn id="7" idx="3"/>
          </p:cNvCxnSpPr>
          <p:nvPr/>
        </p:nvCxnSpPr>
        <p:spPr>
          <a:xfrm>
            <a:off x="2894821" y="2869182"/>
            <a:ext cx="3472944" cy="44506"/>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5" name="Rectangle 14">
            <a:extLst>
              <a:ext uri="{FF2B5EF4-FFF2-40B4-BE49-F238E27FC236}">
                <a16:creationId xmlns:a16="http://schemas.microsoft.com/office/drawing/2014/main" id="{4154726A-3348-6383-51DA-CE8CBEA0A946}"/>
              </a:ext>
            </a:extLst>
          </p:cNvPr>
          <p:cNvSpPr/>
          <p:nvPr/>
        </p:nvSpPr>
        <p:spPr>
          <a:xfrm>
            <a:off x="589929" y="5582650"/>
            <a:ext cx="2263119" cy="60013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000" dirty="0">
                <a:latin typeface="Arial" panose="020B0604020202020204" pitchFamily="34" charset="0"/>
                <a:cs typeface="Arial" panose="020B0604020202020204" pitchFamily="34" charset="0"/>
              </a:rPr>
              <a:t>ad</a:t>
            </a:r>
            <a:endParaRPr lang="lv-LV" sz="2000" dirty="0">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CD9D2873-EE99-E635-E7E4-531839D69CCD}"/>
              </a:ext>
            </a:extLst>
          </p:cNvPr>
          <p:cNvCxnSpPr>
            <a:cxnSpLocks/>
            <a:stCxn id="15" idx="3"/>
          </p:cNvCxnSpPr>
          <p:nvPr/>
        </p:nvCxnSpPr>
        <p:spPr>
          <a:xfrm flipV="1">
            <a:off x="2853048" y="5882719"/>
            <a:ext cx="3760748" cy="1"/>
          </a:xfrm>
          <a:prstGeom prst="straightConnector1">
            <a:avLst/>
          </a:prstGeom>
          <a:ln>
            <a:tailEnd type="triangle"/>
          </a:ln>
        </p:spPr>
        <p:style>
          <a:lnRef idx="1">
            <a:schemeClr val="accent5"/>
          </a:lnRef>
          <a:fillRef idx="2">
            <a:schemeClr val="accent5"/>
          </a:fillRef>
          <a:effectRef idx="1">
            <a:schemeClr val="accent5"/>
          </a:effectRef>
          <a:fontRef idx="minor">
            <a:schemeClr val="dk1"/>
          </a:fontRef>
        </p:style>
      </p:cxnSp>
      <p:cxnSp>
        <p:nvCxnSpPr>
          <p:cNvPr id="34" name="Straight Connector 33">
            <a:extLst>
              <a:ext uri="{FF2B5EF4-FFF2-40B4-BE49-F238E27FC236}">
                <a16:creationId xmlns:a16="http://schemas.microsoft.com/office/drawing/2014/main" id="{63A97695-FE1F-275B-8CC6-009FC5735404}"/>
              </a:ext>
            </a:extLst>
          </p:cNvPr>
          <p:cNvCxnSpPr>
            <a:cxnSpLocks/>
            <a:stCxn id="6" idx="1"/>
          </p:cNvCxnSpPr>
          <p:nvPr/>
        </p:nvCxnSpPr>
        <p:spPr>
          <a:xfrm flipH="1" flipV="1">
            <a:off x="6689660" y="3044267"/>
            <a:ext cx="419100" cy="1330973"/>
          </a:xfrm>
          <a:prstGeom prst="line">
            <a:avLst/>
          </a:prstGeom>
        </p:spPr>
        <p:style>
          <a:lnRef idx="3">
            <a:schemeClr val="accent3"/>
          </a:lnRef>
          <a:fillRef idx="0">
            <a:schemeClr val="accent3"/>
          </a:fillRef>
          <a:effectRef idx="2">
            <a:schemeClr val="accent3"/>
          </a:effectRef>
          <a:fontRef idx="minor">
            <a:schemeClr val="tx1"/>
          </a:fontRef>
        </p:style>
      </p:cxnSp>
      <p:cxnSp>
        <p:nvCxnSpPr>
          <p:cNvPr id="46" name="Straight Connector 45">
            <a:extLst>
              <a:ext uri="{FF2B5EF4-FFF2-40B4-BE49-F238E27FC236}">
                <a16:creationId xmlns:a16="http://schemas.microsoft.com/office/drawing/2014/main" id="{1FB58EB9-D01E-B946-B929-48336A8E532B}"/>
              </a:ext>
            </a:extLst>
          </p:cNvPr>
          <p:cNvCxnSpPr>
            <a:cxnSpLocks/>
            <a:stCxn id="6" idx="1"/>
            <a:endCxn id="64" idx="0"/>
          </p:cNvCxnSpPr>
          <p:nvPr/>
        </p:nvCxnSpPr>
        <p:spPr>
          <a:xfrm flipH="1">
            <a:off x="6770124" y="4375240"/>
            <a:ext cx="338636" cy="1327677"/>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75D1C91E-17F7-450B-3504-B0F2BDAA3EB5}"/>
              </a:ext>
            </a:extLst>
          </p:cNvPr>
          <p:cNvCxnSpPr>
            <a:cxnSpLocks/>
            <a:stCxn id="6" idx="3"/>
          </p:cNvCxnSpPr>
          <p:nvPr/>
        </p:nvCxnSpPr>
        <p:spPr>
          <a:xfrm>
            <a:off x="10059147" y="4375240"/>
            <a:ext cx="1971488" cy="12118"/>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7" name="Rectangle 16">
            <a:extLst>
              <a:ext uri="{FF2B5EF4-FFF2-40B4-BE49-F238E27FC236}">
                <a16:creationId xmlns:a16="http://schemas.microsoft.com/office/drawing/2014/main" id="{DEC50649-D7DE-E86E-E318-6C837E75A203}"/>
              </a:ext>
            </a:extLst>
          </p:cNvPr>
          <p:cNvSpPr/>
          <p:nvPr/>
        </p:nvSpPr>
        <p:spPr>
          <a:xfrm>
            <a:off x="3444347" y="2896980"/>
            <a:ext cx="1441524" cy="48200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hr-HR" dirty="0"/>
              <a:t>pts</a:t>
            </a:r>
            <a:r>
              <a:rPr lang="en-GB" dirty="0"/>
              <a:t>=101</a:t>
            </a:r>
            <a:endParaRPr lang="lv-LV" dirty="0"/>
          </a:p>
        </p:txBody>
      </p:sp>
      <p:sp>
        <p:nvSpPr>
          <p:cNvPr id="22" name="Rectangle 21">
            <a:extLst>
              <a:ext uri="{FF2B5EF4-FFF2-40B4-BE49-F238E27FC236}">
                <a16:creationId xmlns:a16="http://schemas.microsoft.com/office/drawing/2014/main" id="{7525EF6E-1CBA-9ADA-C19F-089311C8F483}"/>
              </a:ext>
            </a:extLst>
          </p:cNvPr>
          <p:cNvSpPr/>
          <p:nvPr/>
        </p:nvSpPr>
        <p:spPr>
          <a:xfrm>
            <a:off x="10397782" y="4387358"/>
            <a:ext cx="1632853" cy="48200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hr-HR" dirty="0"/>
              <a:t>pts</a:t>
            </a:r>
            <a:r>
              <a:rPr lang="en-GB" dirty="0"/>
              <a:t>=399.96</a:t>
            </a:r>
            <a:endParaRPr lang="lv-LV" dirty="0"/>
          </a:p>
        </p:txBody>
      </p:sp>
      <p:sp>
        <p:nvSpPr>
          <p:cNvPr id="39" name="Rectangle 38">
            <a:extLst>
              <a:ext uri="{FF2B5EF4-FFF2-40B4-BE49-F238E27FC236}">
                <a16:creationId xmlns:a16="http://schemas.microsoft.com/office/drawing/2014/main" id="{7971B024-6581-E6F8-FD2F-61C210F2A125}"/>
              </a:ext>
            </a:extLst>
          </p:cNvPr>
          <p:cNvSpPr/>
          <p:nvPr/>
        </p:nvSpPr>
        <p:spPr>
          <a:xfrm>
            <a:off x="3607265" y="5907821"/>
            <a:ext cx="1110024" cy="48200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hr-HR" dirty="0"/>
              <a:t>pts</a:t>
            </a:r>
            <a:r>
              <a:rPr lang="en-GB" dirty="0"/>
              <a:t>=0</a:t>
            </a:r>
            <a:endParaRPr lang="lv-LV" dirty="0"/>
          </a:p>
        </p:txBody>
      </p:sp>
      <p:grpSp>
        <p:nvGrpSpPr>
          <p:cNvPr id="60" name="Group 59">
            <a:extLst>
              <a:ext uri="{FF2B5EF4-FFF2-40B4-BE49-F238E27FC236}">
                <a16:creationId xmlns:a16="http://schemas.microsoft.com/office/drawing/2014/main" id="{FE9F3E5E-0B4E-7B1B-B4C5-B94F84F7343A}"/>
              </a:ext>
            </a:extLst>
          </p:cNvPr>
          <p:cNvGrpSpPr/>
          <p:nvPr/>
        </p:nvGrpSpPr>
        <p:grpSpPr>
          <a:xfrm>
            <a:off x="6581562" y="5702917"/>
            <a:ext cx="377123" cy="369332"/>
            <a:chOff x="6431488" y="4199773"/>
            <a:chExt cx="377123" cy="369332"/>
          </a:xfrm>
        </p:grpSpPr>
        <p:grpSp>
          <p:nvGrpSpPr>
            <p:cNvPr id="61" name="Group 60">
              <a:extLst>
                <a:ext uri="{FF2B5EF4-FFF2-40B4-BE49-F238E27FC236}">
                  <a16:creationId xmlns:a16="http://schemas.microsoft.com/office/drawing/2014/main" id="{0F98D330-D68D-4F11-8A3B-00CFC4C27168}"/>
                </a:ext>
              </a:extLst>
            </p:cNvPr>
            <p:cNvGrpSpPr/>
            <p:nvPr/>
          </p:nvGrpSpPr>
          <p:grpSpPr>
            <a:xfrm>
              <a:off x="6431488" y="4199773"/>
              <a:ext cx="377123" cy="369332"/>
              <a:chOff x="7077607" y="4315855"/>
              <a:chExt cx="196972" cy="150242"/>
            </a:xfrm>
            <a:solidFill>
              <a:srgbClr val="FF0000"/>
            </a:solidFill>
          </p:grpSpPr>
          <p:cxnSp>
            <p:nvCxnSpPr>
              <p:cNvPr id="63" name="Straight Connector 62">
                <a:extLst>
                  <a:ext uri="{FF2B5EF4-FFF2-40B4-BE49-F238E27FC236}">
                    <a16:creationId xmlns:a16="http://schemas.microsoft.com/office/drawing/2014/main" id="{4CEFFC71-0064-35D9-A755-22E5DE3CFFA5}"/>
                  </a:ext>
                </a:extLst>
              </p:cNvPr>
              <p:cNvCxnSpPr>
                <a:cxnSpLocks/>
                <a:endCxn id="64" idx="6"/>
              </p:cNvCxnSpPr>
              <p:nvPr/>
            </p:nvCxnSpPr>
            <p:spPr>
              <a:xfrm>
                <a:off x="7108760" y="4375240"/>
                <a:ext cx="165819" cy="15736"/>
              </a:xfrm>
              <a:prstGeom prst="line">
                <a:avLst/>
              </a:prstGeom>
              <a:grpFill/>
            </p:spPr>
            <p:style>
              <a:lnRef idx="1">
                <a:schemeClr val="dk1"/>
              </a:lnRef>
              <a:fillRef idx="0">
                <a:schemeClr val="dk1"/>
              </a:fillRef>
              <a:effectRef idx="0">
                <a:schemeClr val="dk1"/>
              </a:effectRef>
              <a:fontRef idx="minor">
                <a:schemeClr val="tx1"/>
              </a:fontRef>
            </p:style>
          </p:cxnSp>
          <p:sp>
            <p:nvSpPr>
              <p:cNvPr id="64" name="Oval 63">
                <a:extLst>
                  <a:ext uri="{FF2B5EF4-FFF2-40B4-BE49-F238E27FC236}">
                    <a16:creationId xmlns:a16="http://schemas.microsoft.com/office/drawing/2014/main" id="{9B3426FF-F561-6E1A-3BE9-AEF884D1DFC7}"/>
                  </a:ext>
                </a:extLst>
              </p:cNvPr>
              <p:cNvSpPr/>
              <p:nvPr/>
            </p:nvSpPr>
            <p:spPr>
              <a:xfrm>
                <a:off x="7077607" y="4315855"/>
                <a:ext cx="196972" cy="150242"/>
              </a:xfrm>
              <a:prstGeom prst="ellipse">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lv-LV"/>
              </a:p>
            </p:txBody>
          </p:sp>
        </p:grpSp>
        <p:sp>
          <p:nvSpPr>
            <p:cNvPr id="62" name="Rectangle 61">
              <a:extLst>
                <a:ext uri="{FF2B5EF4-FFF2-40B4-BE49-F238E27FC236}">
                  <a16:creationId xmlns:a16="http://schemas.microsoft.com/office/drawing/2014/main" id="{707DD7EE-0C0B-6885-8F5F-885338A34A21}"/>
                </a:ext>
              </a:extLst>
            </p:cNvPr>
            <p:cNvSpPr/>
            <p:nvPr/>
          </p:nvSpPr>
          <p:spPr>
            <a:xfrm>
              <a:off x="6490321" y="4340013"/>
              <a:ext cx="263872" cy="1103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grpSp>
      <p:grpSp>
        <p:nvGrpSpPr>
          <p:cNvPr id="26" name="Group 25">
            <a:extLst>
              <a:ext uri="{FF2B5EF4-FFF2-40B4-BE49-F238E27FC236}">
                <a16:creationId xmlns:a16="http://schemas.microsoft.com/office/drawing/2014/main" id="{670A43E8-C088-FE15-5C02-3DDC379C9124}"/>
              </a:ext>
            </a:extLst>
          </p:cNvPr>
          <p:cNvGrpSpPr/>
          <p:nvPr/>
        </p:nvGrpSpPr>
        <p:grpSpPr>
          <a:xfrm>
            <a:off x="6353749" y="2739879"/>
            <a:ext cx="416374" cy="400110"/>
            <a:chOff x="6353591" y="2715247"/>
            <a:chExt cx="416374" cy="400110"/>
          </a:xfrm>
        </p:grpSpPr>
        <p:sp>
          <p:nvSpPr>
            <p:cNvPr id="27" name="Oval 26">
              <a:extLst>
                <a:ext uri="{FF2B5EF4-FFF2-40B4-BE49-F238E27FC236}">
                  <a16:creationId xmlns:a16="http://schemas.microsoft.com/office/drawing/2014/main" id="{B983B4F8-C403-0C9D-EB3C-7A64D7059D32}"/>
                </a:ext>
              </a:extLst>
            </p:cNvPr>
            <p:cNvSpPr/>
            <p:nvPr/>
          </p:nvSpPr>
          <p:spPr>
            <a:xfrm>
              <a:off x="6353591" y="2715247"/>
              <a:ext cx="416374" cy="400110"/>
            </a:xfrm>
            <a:prstGeom prst="ellipse">
              <a:avLst/>
            </a:prstGeom>
            <a:solidFill>
              <a:srgbClr val="0070C0"/>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lv-LV"/>
            </a:p>
          </p:txBody>
        </p:sp>
        <p:sp>
          <p:nvSpPr>
            <p:cNvPr id="28" name="Arrow: Right 27">
              <a:extLst>
                <a:ext uri="{FF2B5EF4-FFF2-40B4-BE49-F238E27FC236}">
                  <a16:creationId xmlns:a16="http://schemas.microsoft.com/office/drawing/2014/main" id="{25FCEE38-5483-2A40-82B6-9025CC15AFA9}"/>
                </a:ext>
              </a:extLst>
            </p:cNvPr>
            <p:cNvSpPr/>
            <p:nvPr/>
          </p:nvSpPr>
          <p:spPr>
            <a:xfrm>
              <a:off x="6403759" y="2833630"/>
              <a:ext cx="350434" cy="187581"/>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grpSp>
      <p:sp>
        <p:nvSpPr>
          <p:cNvPr id="3" name="TextBox 2">
            <a:extLst>
              <a:ext uri="{FF2B5EF4-FFF2-40B4-BE49-F238E27FC236}">
                <a16:creationId xmlns:a16="http://schemas.microsoft.com/office/drawing/2014/main" id="{DEECC20C-B531-B7B4-1B82-AAD5A406FC73}"/>
              </a:ext>
            </a:extLst>
          </p:cNvPr>
          <p:cNvSpPr txBox="1"/>
          <p:nvPr/>
        </p:nvSpPr>
        <p:spPr>
          <a:xfrm>
            <a:off x="5356516" y="5227177"/>
            <a:ext cx="1545616" cy="64633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rtlCol="0">
            <a:spAutoFit/>
          </a:bodyPr>
          <a:lstStyle/>
          <a:p>
            <a:r>
              <a:rPr lang="en-GB" dirty="0"/>
              <a:t>PTS Range =</a:t>
            </a:r>
          </a:p>
          <a:p>
            <a:r>
              <a:rPr lang="en-GB" dirty="0"/>
              <a:t>400..460s</a:t>
            </a:r>
            <a:endParaRPr lang="lv-LV" dirty="0"/>
          </a:p>
        </p:txBody>
      </p:sp>
    </p:spTree>
    <p:extLst>
      <p:ext uri="{BB962C8B-B14F-4D97-AF65-F5344CB8AC3E}">
        <p14:creationId xmlns:p14="http://schemas.microsoft.com/office/powerpoint/2010/main" val="3356198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F38AFE-96D7-2F2F-8A78-667B1C970D24}"/>
              </a:ext>
            </a:extLst>
          </p:cNvPr>
          <p:cNvSpPr>
            <a:spLocks noGrp="1"/>
          </p:cNvSpPr>
          <p:nvPr>
            <p:ph type="title"/>
          </p:nvPr>
        </p:nvSpPr>
        <p:spPr>
          <a:xfrm>
            <a:off x="1154953" y="973668"/>
            <a:ext cx="9450294" cy="706964"/>
          </a:xfrm>
        </p:spPr>
        <p:txBody>
          <a:bodyPr/>
          <a:lstStyle/>
          <a:p>
            <a:r>
              <a:rPr lang="en-GB" dirty="0" err="1"/>
              <a:t>Nscheduler</a:t>
            </a:r>
            <a:r>
              <a:rPr lang="en-GB" dirty="0"/>
              <a:t> – frame-accurate switching</a:t>
            </a:r>
            <a:endParaRPr lang="lv-LV" dirty="0"/>
          </a:p>
        </p:txBody>
      </p:sp>
      <p:sp>
        <p:nvSpPr>
          <p:cNvPr id="6" name="Rectangle 5">
            <a:extLst>
              <a:ext uri="{FF2B5EF4-FFF2-40B4-BE49-F238E27FC236}">
                <a16:creationId xmlns:a16="http://schemas.microsoft.com/office/drawing/2014/main" id="{A4E55559-16F8-930D-F347-0028B30E0B53}"/>
              </a:ext>
            </a:extLst>
          </p:cNvPr>
          <p:cNvSpPr/>
          <p:nvPr/>
        </p:nvSpPr>
        <p:spPr>
          <a:xfrm>
            <a:off x="7108760" y="4059343"/>
            <a:ext cx="2950387" cy="63179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2000" dirty="0" err="1">
                <a:latin typeface="Arial" panose="020B0604020202020204" pitchFamily="34" charset="0"/>
                <a:cs typeface="Arial" panose="020B0604020202020204" pitchFamily="34" charset="0"/>
              </a:rPr>
              <a:t>nscheduler</a:t>
            </a:r>
            <a:endParaRPr lang="lv-LV" sz="20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DA0D19F-393B-97BE-DCD1-59BF3A06E6F7}"/>
              </a:ext>
            </a:extLst>
          </p:cNvPr>
          <p:cNvSpPr/>
          <p:nvPr/>
        </p:nvSpPr>
        <p:spPr>
          <a:xfrm>
            <a:off x="598894" y="2569112"/>
            <a:ext cx="2295927" cy="60013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000" dirty="0">
                <a:latin typeface="Arial" panose="020B0604020202020204" pitchFamily="34" charset="0"/>
                <a:cs typeface="Arial" panose="020B0604020202020204" pitchFamily="34" charset="0"/>
              </a:rPr>
              <a:t>black</a:t>
            </a:r>
            <a:endParaRPr lang="lv-LV" sz="2000" dirty="0">
              <a:latin typeface="Arial" panose="020B0604020202020204" pitchFamily="34" charset="0"/>
              <a:cs typeface="Arial" panose="020B0604020202020204" pitchFamily="34" charset="0"/>
            </a:endParaRPr>
          </a:p>
        </p:txBody>
      </p:sp>
      <p:cxnSp>
        <p:nvCxnSpPr>
          <p:cNvPr id="8" name="Straight Arrow Connector 7">
            <a:extLst>
              <a:ext uri="{FF2B5EF4-FFF2-40B4-BE49-F238E27FC236}">
                <a16:creationId xmlns:a16="http://schemas.microsoft.com/office/drawing/2014/main" id="{FEF23B5A-095C-ABAB-89F0-51F2B0B60574}"/>
              </a:ext>
            </a:extLst>
          </p:cNvPr>
          <p:cNvCxnSpPr>
            <a:cxnSpLocks/>
            <a:stCxn id="7" idx="3"/>
          </p:cNvCxnSpPr>
          <p:nvPr/>
        </p:nvCxnSpPr>
        <p:spPr>
          <a:xfrm>
            <a:off x="2894821" y="2869182"/>
            <a:ext cx="3472944" cy="44506"/>
          </a:xfrm>
          <a:prstGeom prst="straightConnector1">
            <a:avLst/>
          </a:prstGeom>
          <a:ln>
            <a:tailEnd type="triangle"/>
          </a:ln>
        </p:spPr>
        <p:style>
          <a:lnRef idx="1">
            <a:schemeClr val="accent5"/>
          </a:lnRef>
          <a:fillRef idx="2">
            <a:schemeClr val="accent5"/>
          </a:fillRef>
          <a:effectRef idx="1">
            <a:schemeClr val="accent5"/>
          </a:effectRef>
          <a:fontRef idx="minor">
            <a:schemeClr val="dk1"/>
          </a:fontRef>
        </p:style>
      </p:cxnSp>
      <p:sp>
        <p:nvSpPr>
          <p:cNvPr id="15" name="Rectangle 14">
            <a:extLst>
              <a:ext uri="{FF2B5EF4-FFF2-40B4-BE49-F238E27FC236}">
                <a16:creationId xmlns:a16="http://schemas.microsoft.com/office/drawing/2014/main" id="{4154726A-3348-6383-51DA-CE8CBEA0A946}"/>
              </a:ext>
            </a:extLst>
          </p:cNvPr>
          <p:cNvSpPr/>
          <p:nvPr/>
        </p:nvSpPr>
        <p:spPr>
          <a:xfrm>
            <a:off x="589929" y="5582650"/>
            <a:ext cx="2263119" cy="60013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2000" dirty="0">
                <a:latin typeface="Arial" panose="020B0604020202020204" pitchFamily="34" charset="0"/>
                <a:cs typeface="Arial" panose="020B0604020202020204" pitchFamily="34" charset="0"/>
              </a:rPr>
              <a:t>ad</a:t>
            </a:r>
            <a:endParaRPr lang="lv-LV" sz="2000" dirty="0">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CD9D2873-EE99-E635-E7E4-531839D69CCD}"/>
              </a:ext>
            </a:extLst>
          </p:cNvPr>
          <p:cNvCxnSpPr>
            <a:cxnSpLocks/>
            <a:stCxn id="15" idx="3"/>
            <a:endCxn id="27" idx="2"/>
          </p:cNvCxnSpPr>
          <p:nvPr/>
        </p:nvCxnSpPr>
        <p:spPr>
          <a:xfrm flipV="1">
            <a:off x="2853048" y="5879174"/>
            <a:ext cx="3760748" cy="3546"/>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34" name="Straight Connector 33">
            <a:extLst>
              <a:ext uri="{FF2B5EF4-FFF2-40B4-BE49-F238E27FC236}">
                <a16:creationId xmlns:a16="http://schemas.microsoft.com/office/drawing/2014/main" id="{63A97695-FE1F-275B-8CC6-009FC5735404}"/>
              </a:ext>
            </a:extLst>
          </p:cNvPr>
          <p:cNvCxnSpPr>
            <a:cxnSpLocks/>
            <a:stCxn id="6" idx="1"/>
            <a:endCxn id="64" idx="5"/>
          </p:cNvCxnSpPr>
          <p:nvPr/>
        </p:nvCxnSpPr>
        <p:spPr>
          <a:xfrm flipH="1" flipV="1">
            <a:off x="6686046" y="3059443"/>
            <a:ext cx="422714" cy="1315797"/>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1FB58EB9-D01E-B946-B929-48336A8E532B}"/>
              </a:ext>
            </a:extLst>
          </p:cNvPr>
          <p:cNvCxnSpPr>
            <a:cxnSpLocks/>
            <a:stCxn id="6" idx="1"/>
            <a:endCxn id="27" idx="0"/>
          </p:cNvCxnSpPr>
          <p:nvPr/>
        </p:nvCxnSpPr>
        <p:spPr>
          <a:xfrm flipH="1">
            <a:off x="6821983" y="4375240"/>
            <a:ext cx="286777" cy="1303879"/>
          </a:xfrm>
          <a:prstGeom prst="line">
            <a:avLst/>
          </a:prstGeom>
        </p:spPr>
        <p:style>
          <a:lnRef idx="3">
            <a:schemeClr val="accent6"/>
          </a:lnRef>
          <a:fillRef idx="0">
            <a:schemeClr val="accent6"/>
          </a:fillRef>
          <a:effectRef idx="2">
            <a:schemeClr val="accent6"/>
          </a:effectRef>
          <a:fontRef idx="minor">
            <a:schemeClr val="tx1"/>
          </a:fontRef>
        </p:style>
      </p:cxnSp>
      <p:cxnSp>
        <p:nvCxnSpPr>
          <p:cNvPr id="12" name="Straight Arrow Connector 11">
            <a:extLst>
              <a:ext uri="{FF2B5EF4-FFF2-40B4-BE49-F238E27FC236}">
                <a16:creationId xmlns:a16="http://schemas.microsoft.com/office/drawing/2014/main" id="{75D1C91E-17F7-450B-3504-B0F2BDAA3EB5}"/>
              </a:ext>
            </a:extLst>
          </p:cNvPr>
          <p:cNvCxnSpPr>
            <a:cxnSpLocks/>
            <a:stCxn id="6" idx="3"/>
          </p:cNvCxnSpPr>
          <p:nvPr/>
        </p:nvCxnSpPr>
        <p:spPr>
          <a:xfrm>
            <a:off x="10059147" y="4375240"/>
            <a:ext cx="1971488" cy="12118"/>
          </a:xfrm>
          <a:prstGeom prst="straightConnector1">
            <a:avLst/>
          </a:prstGeom>
          <a:ln>
            <a:tailEnd type="triangle"/>
          </a:ln>
        </p:spPr>
        <p:style>
          <a:lnRef idx="3">
            <a:schemeClr val="lt1"/>
          </a:lnRef>
          <a:fillRef idx="1">
            <a:schemeClr val="accent3"/>
          </a:fillRef>
          <a:effectRef idx="1">
            <a:schemeClr val="accent3"/>
          </a:effectRef>
          <a:fontRef idx="minor">
            <a:schemeClr val="lt1"/>
          </a:fontRef>
        </p:style>
      </p:cxnSp>
      <p:sp>
        <p:nvSpPr>
          <p:cNvPr id="17" name="Rectangle 16">
            <a:extLst>
              <a:ext uri="{FF2B5EF4-FFF2-40B4-BE49-F238E27FC236}">
                <a16:creationId xmlns:a16="http://schemas.microsoft.com/office/drawing/2014/main" id="{DEC50649-D7DE-E86E-E318-6C837E75A203}"/>
              </a:ext>
            </a:extLst>
          </p:cNvPr>
          <p:cNvSpPr/>
          <p:nvPr/>
        </p:nvSpPr>
        <p:spPr>
          <a:xfrm>
            <a:off x="3444347" y="2896980"/>
            <a:ext cx="1272941" cy="48200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hr-HR" dirty="0"/>
              <a:t>pts</a:t>
            </a:r>
            <a:r>
              <a:rPr lang="en-GB" dirty="0"/>
              <a:t>=10.44</a:t>
            </a:r>
            <a:endParaRPr lang="lv-LV" dirty="0"/>
          </a:p>
        </p:txBody>
      </p:sp>
      <p:sp>
        <p:nvSpPr>
          <p:cNvPr id="22" name="Rectangle 21">
            <a:extLst>
              <a:ext uri="{FF2B5EF4-FFF2-40B4-BE49-F238E27FC236}">
                <a16:creationId xmlns:a16="http://schemas.microsoft.com/office/drawing/2014/main" id="{7525EF6E-1CBA-9ADA-C19F-089311C8F483}"/>
              </a:ext>
            </a:extLst>
          </p:cNvPr>
          <p:cNvSpPr/>
          <p:nvPr/>
        </p:nvSpPr>
        <p:spPr>
          <a:xfrm>
            <a:off x="10397782" y="4387358"/>
            <a:ext cx="1216361" cy="48200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hr-HR" dirty="0"/>
              <a:t>pts</a:t>
            </a:r>
            <a:r>
              <a:rPr lang="en-GB" dirty="0"/>
              <a:t>=400.0</a:t>
            </a:r>
            <a:endParaRPr lang="lv-LV" dirty="0"/>
          </a:p>
        </p:txBody>
      </p:sp>
      <p:sp>
        <p:nvSpPr>
          <p:cNvPr id="39" name="Rectangle 38">
            <a:extLst>
              <a:ext uri="{FF2B5EF4-FFF2-40B4-BE49-F238E27FC236}">
                <a16:creationId xmlns:a16="http://schemas.microsoft.com/office/drawing/2014/main" id="{7971B024-6581-E6F8-FD2F-61C210F2A125}"/>
              </a:ext>
            </a:extLst>
          </p:cNvPr>
          <p:cNvSpPr/>
          <p:nvPr/>
        </p:nvSpPr>
        <p:spPr>
          <a:xfrm>
            <a:off x="3607265" y="5907821"/>
            <a:ext cx="1110024" cy="48200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hr-HR" dirty="0"/>
              <a:t>pts</a:t>
            </a:r>
            <a:r>
              <a:rPr lang="en-GB" dirty="0"/>
              <a:t>=0.04</a:t>
            </a:r>
            <a:endParaRPr lang="lv-LV" dirty="0"/>
          </a:p>
        </p:txBody>
      </p:sp>
      <p:grpSp>
        <p:nvGrpSpPr>
          <p:cNvPr id="60" name="Group 59">
            <a:extLst>
              <a:ext uri="{FF2B5EF4-FFF2-40B4-BE49-F238E27FC236}">
                <a16:creationId xmlns:a16="http://schemas.microsoft.com/office/drawing/2014/main" id="{FE9F3E5E-0B4E-7B1B-B4C5-B94F84F7343A}"/>
              </a:ext>
            </a:extLst>
          </p:cNvPr>
          <p:cNvGrpSpPr/>
          <p:nvPr/>
        </p:nvGrpSpPr>
        <p:grpSpPr>
          <a:xfrm>
            <a:off x="6364151" y="2744198"/>
            <a:ext cx="377123" cy="369332"/>
            <a:chOff x="6431488" y="4199773"/>
            <a:chExt cx="377123" cy="369332"/>
          </a:xfrm>
        </p:grpSpPr>
        <p:grpSp>
          <p:nvGrpSpPr>
            <p:cNvPr id="61" name="Group 60">
              <a:extLst>
                <a:ext uri="{FF2B5EF4-FFF2-40B4-BE49-F238E27FC236}">
                  <a16:creationId xmlns:a16="http://schemas.microsoft.com/office/drawing/2014/main" id="{0F98D330-D68D-4F11-8A3B-00CFC4C27168}"/>
                </a:ext>
              </a:extLst>
            </p:cNvPr>
            <p:cNvGrpSpPr/>
            <p:nvPr/>
          </p:nvGrpSpPr>
          <p:grpSpPr>
            <a:xfrm>
              <a:off x="6431488" y="4199773"/>
              <a:ext cx="377123" cy="369332"/>
              <a:chOff x="7077607" y="4315855"/>
              <a:chExt cx="196972" cy="150242"/>
            </a:xfrm>
            <a:solidFill>
              <a:srgbClr val="FF0000"/>
            </a:solidFill>
          </p:grpSpPr>
          <p:cxnSp>
            <p:nvCxnSpPr>
              <p:cNvPr id="63" name="Straight Connector 62">
                <a:extLst>
                  <a:ext uri="{FF2B5EF4-FFF2-40B4-BE49-F238E27FC236}">
                    <a16:creationId xmlns:a16="http://schemas.microsoft.com/office/drawing/2014/main" id="{4CEFFC71-0064-35D9-A755-22E5DE3CFFA5}"/>
                  </a:ext>
                </a:extLst>
              </p:cNvPr>
              <p:cNvCxnSpPr>
                <a:cxnSpLocks/>
                <a:endCxn id="64" idx="6"/>
              </p:cNvCxnSpPr>
              <p:nvPr/>
            </p:nvCxnSpPr>
            <p:spPr>
              <a:xfrm>
                <a:off x="7108760" y="4375240"/>
                <a:ext cx="165819" cy="15736"/>
              </a:xfrm>
              <a:prstGeom prst="line">
                <a:avLst/>
              </a:prstGeom>
              <a:grpFill/>
            </p:spPr>
            <p:style>
              <a:lnRef idx="1">
                <a:schemeClr val="dk1"/>
              </a:lnRef>
              <a:fillRef idx="0">
                <a:schemeClr val="dk1"/>
              </a:fillRef>
              <a:effectRef idx="0">
                <a:schemeClr val="dk1"/>
              </a:effectRef>
              <a:fontRef idx="minor">
                <a:schemeClr val="tx1"/>
              </a:fontRef>
            </p:style>
          </p:cxnSp>
          <p:sp>
            <p:nvSpPr>
              <p:cNvPr id="64" name="Oval 63">
                <a:extLst>
                  <a:ext uri="{FF2B5EF4-FFF2-40B4-BE49-F238E27FC236}">
                    <a16:creationId xmlns:a16="http://schemas.microsoft.com/office/drawing/2014/main" id="{9B3426FF-F561-6E1A-3BE9-AEF884D1DFC7}"/>
                  </a:ext>
                </a:extLst>
              </p:cNvPr>
              <p:cNvSpPr/>
              <p:nvPr/>
            </p:nvSpPr>
            <p:spPr>
              <a:xfrm>
                <a:off x="7077607" y="4315855"/>
                <a:ext cx="196972" cy="150242"/>
              </a:xfrm>
              <a:prstGeom prst="ellipse">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lv-LV"/>
              </a:p>
            </p:txBody>
          </p:sp>
        </p:grpSp>
        <p:sp>
          <p:nvSpPr>
            <p:cNvPr id="62" name="Rectangle 61">
              <a:extLst>
                <a:ext uri="{FF2B5EF4-FFF2-40B4-BE49-F238E27FC236}">
                  <a16:creationId xmlns:a16="http://schemas.microsoft.com/office/drawing/2014/main" id="{707DD7EE-0C0B-6885-8F5F-885338A34A21}"/>
                </a:ext>
              </a:extLst>
            </p:cNvPr>
            <p:cNvSpPr/>
            <p:nvPr/>
          </p:nvSpPr>
          <p:spPr>
            <a:xfrm>
              <a:off x="6490321" y="4340013"/>
              <a:ext cx="263872" cy="1103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grpSp>
      <p:grpSp>
        <p:nvGrpSpPr>
          <p:cNvPr id="26" name="Group 25">
            <a:extLst>
              <a:ext uri="{FF2B5EF4-FFF2-40B4-BE49-F238E27FC236}">
                <a16:creationId xmlns:a16="http://schemas.microsoft.com/office/drawing/2014/main" id="{670A43E8-C088-FE15-5C02-3DDC379C9124}"/>
              </a:ext>
            </a:extLst>
          </p:cNvPr>
          <p:cNvGrpSpPr/>
          <p:nvPr/>
        </p:nvGrpSpPr>
        <p:grpSpPr>
          <a:xfrm>
            <a:off x="6613796" y="5679119"/>
            <a:ext cx="416374" cy="400110"/>
            <a:chOff x="6353591" y="2715247"/>
            <a:chExt cx="416374" cy="400110"/>
          </a:xfrm>
        </p:grpSpPr>
        <p:sp>
          <p:nvSpPr>
            <p:cNvPr id="27" name="Oval 26">
              <a:extLst>
                <a:ext uri="{FF2B5EF4-FFF2-40B4-BE49-F238E27FC236}">
                  <a16:creationId xmlns:a16="http://schemas.microsoft.com/office/drawing/2014/main" id="{B983B4F8-C403-0C9D-EB3C-7A64D7059D32}"/>
                </a:ext>
              </a:extLst>
            </p:cNvPr>
            <p:cNvSpPr/>
            <p:nvPr/>
          </p:nvSpPr>
          <p:spPr>
            <a:xfrm>
              <a:off x="6353591" y="2715247"/>
              <a:ext cx="416374" cy="400110"/>
            </a:xfrm>
            <a:prstGeom prst="ellipse">
              <a:avLst/>
            </a:prstGeom>
            <a:solidFill>
              <a:srgbClr val="0070C0"/>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lv-LV"/>
            </a:p>
          </p:txBody>
        </p:sp>
        <p:sp>
          <p:nvSpPr>
            <p:cNvPr id="28" name="Arrow: Right 27">
              <a:extLst>
                <a:ext uri="{FF2B5EF4-FFF2-40B4-BE49-F238E27FC236}">
                  <a16:creationId xmlns:a16="http://schemas.microsoft.com/office/drawing/2014/main" id="{25FCEE38-5483-2A40-82B6-9025CC15AFA9}"/>
                </a:ext>
              </a:extLst>
            </p:cNvPr>
            <p:cNvSpPr/>
            <p:nvPr/>
          </p:nvSpPr>
          <p:spPr>
            <a:xfrm>
              <a:off x="6403759" y="2833630"/>
              <a:ext cx="350434" cy="187581"/>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grpSp>
      <p:sp>
        <p:nvSpPr>
          <p:cNvPr id="3" name="TextBox 2">
            <a:extLst>
              <a:ext uri="{FF2B5EF4-FFF2-40B4-BE49-F238E27FC236}">
                <a16:creationId xmlns:a16="http://schemas.microsoft.com/office/drawing/2014/main" id="{80293097-D126-07D1-45A0-D841A7E5DE26}"/>
              </a:ext>
            </a:extLst>
          </p:cNvPr>
          <p:cNvSpPr txBox="1"/>
          <p:nvPr/>
        </p:nvSpPr>
        <p:spPr>
          <a:xfrm>
            <a:off x="5356516" y="5227177"/>
            <a:ext cx="1545616" cy="64633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rtlCol="0">
            <a:spAutoFit/>
          </a:bodyPr>
          <a:lstStyle/>
          <a:p>
            <a:r>
              <a:rPr lang="en-GB" dirty="0"/>
              <a:t>PTS Range =</a:t>
            </a:r>
          </a:p>
          <a:p>
            <a:r>
              <a:rPr lang="en-GB" dirty="0"/>
              <a:t>400..460s</a:t>
            </a:r>
            <a:endParaRPr lang="lv-LV" dirty="0"/>
          </a:p>
        </p:txBody>
      </p:sp>
      <p:cxnSp>
        <p:nvCxnSpPr>
          <p:cNvPr id="10" name="Straight Arrow Connector 9">
            <a:extLst>
              <a:ext uri="{FF2B5EF4-FFF2-40B4-BE49-F238E27FC236}">
                <a16:creationId xmlns:a16="http://schemas.microsoft.com/office/drawing/2014/main" id="{9BA74074-42C5-3F79-D1DF-77046EEEE835}"/>
              </a:ext>
            </a:extLst>
          </p:cNvPr>
          <p:cNvCxnSpPr>
            <a:cxnSpLocks/>
          </p:cNvCxnSpPr>
          <p:nvPr/>
        </p:nvCxnSpPr>
        <p:spPr>
          <a:xfrm>
            <a:off x="10020218" y="4381299"/>
            <a:ext cx="1971488" cy="12118"/>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331029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CF697-01F8-97EE-3F67-90C4094C0738}"/>
              </a:ext>
            </a:extLst>
          </p:cNvPr>
          <p:cNvSpPr>
            <a:spLocks noGrp="1"/>
          </p:cNvSpPr>
          <p:nvPr>
            <p:ph type="title" idx="4294967295"/>
          </p:nvPr>
        </p:nvSpPr>
        <p:spPr>
          <a:xfrm>
            <a:off x="1530854" y="62597"/>
            <a:ext cx="8761413" cy="708025"/>
          </a:xfrm>
        </p:spPr>
        <p:txBody>
          <a:bodyPr/>
          <a:lstStyle/>
          <a:p>
            <a:r>
              <a:rPr lang="en-GB" dirty="0">
                <a:solidFill>
                  <a:schemeClr val="accent6">
                    <a:lumMod val="50000"/>
                  </a:schemeClr>
                </a:solidFill>
              </a:rPr>
              <a:t>Graphics</a:t>
            </a:r>
            <a:endParaRPr lang="lv-LV" dirty="0">
              <a:solidFill>
                <a:schemeClr val="accent6">
                  <a:lumMod val="50000"/>
                </a:schemeClr>
              </a:solidFill>
            </a:endParaRPr>
          </a:p>
        </p:txBody>
      </p:sp>
      <p:pic>
        <p:nvPicPr>
          <p:cNvPr id="4" name="Picture 3">
            <a:extLst>
              <a:ext uri="{FF2B5EF4-FFF2-40B4-BE49-F238E27FC236}">
                <a16:creationId xmlns:a16="http://schemas.microsoft.com/office/drawing/2014/main" id="{1DAF7A63-664E-8046-2202-2F19C4C12BD3}"/>
              </a:ext>
            </a:extLst>
          </p:cNvPr>
          <p:cNvPicPr>
            <a:picLocks noChangeAspect="1"/>
          </p:cNvPicPr>
          <p:nvPr/>
        </p:nvPicPr>
        <p:blipFill>
          <a:blip r:embed="rId3"/>
          <a:stretch>
            <a:fillRect/>
          </a:stretch>
        </p:blipFill>
        <p:spPr>
          <a:xfrm>
            <a:off x="591670" y="875436"/>
            <a:ext cx="10806953" cy="5796196"/>
          </a:xfrm>
          <a:prstGeom prst="rect">
            <a:avLst/>
          </a:prstGeom>
        </p:spPr>
      </p:pic>
    </p:spTree>
    <p:extLst>
      <p:ext uri="{BB962C8B-B14F-4D97-AF65-F5344CB8AC3E}">
        <p14:creationId xmlns:p14="http://schemas.microsoft.com/office/powerpoint/2010/main" val="325071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06E73-29C7-A433-CCBA-D1399A31E8B1}"/>
              </a:ext>
            </a:extLst>
          </p:cNvPr>
          <p:cNvSpPr>
            <a:spLocks noGrp="1"/>
          </p:cNvSpPr>
          <p:nvPr>
            <p:ph type="title"/>
          </p:nvPr>
        </p:nvSpPr>
        <p:spPr/>
        <p:txBody>
          <a:bodyPr/>
          <a:lstStyle/>
          <a:p>
            <a:r>
              <a:rPr lang="en-GB" dirty="0"/>
              <a:t>Graphic features</a:t>
            </a:r>
            <a:endParaRPr lang="lv-LV" dirty="0"/>
          </a:p>
        </p:txBody>
      </p:sp>
      <p:sp>
        <p:nvSpPr>
          <p:cNvPr id="3" name="Content Placeholder 2">
            <a:extLst>
              <a:ext uri="{FF2B5EF4-FFF2-40B4-BE49-F238E27FC236}">
                <a16:creationId xmlns:a16="http://schemas.microsoft.com/office/drawing/2014/main" id="{33B2A8A7-6DEE-505E-2E23-F5C9AA1DD1D9}"/>
              </a:ext>
            </a:extLst>
          </p:cNvPr>
          <p:cNvSpPr>
            <a:spLocks noGrp="1"/>
          </p:cNvSpPr>
          <p:nvPr>
            <p:ph idx="1"/>
          </p:nvPr>
        </p:nvSpPr>
        <p:spPr/>
        <p:txBody>
          <a:bodyPr/>
          <a:lstStyle/>
          <a:p>
            <a:r>
              <a:rPr lang="en-GB" dirty="0"/>
              <a:t>Text</a:t>
            </a:r>
          </a:p>
          <a:p>
            <a:r>
              <a:rPr lang="en-GB" dirty="0"/>
              <a:t>Static image</a:t>
            </a:r>
          </a:p>
          <a:p>
            <a:r>
              <a:rPr lang="en-GB" dirty="0"/>
              <a:t>Video</a:t>
            </a:r>
          </a:p>
          <a:p>
            <a:r>
              <a:rPr lang="en-GB" dirty="0"/>
              <a:t>HTML5</a:t>
            </a:r>
          </a:p>
          <a:p>
            <a:r>
              <a:rPr lang="en-GB" dirty="0"/>
              <a:t>Substitute variables (text/image depending on current content)</a:t>
            </a:r>
          </a:p>
          <a:p>
            <a:r>
              <a:rPr lang="en-GB" dirty="0"/>
              <a:t>L-shaped graphics</a:t>
            </a:r>
          </a:p>
          <a:p>
            <a:r>
              <a:rPr lang="en-GB" dirty="0"/>
              <a:t>Animations</a:t>
            </a:r>
            <a:endParaRPr lang="lv-LV" dirty="0"/>
          </a:p>
        </p:txBody>
      </p:sp>
    </p:spTree>
    <p:extLst>
      <p:ext uri="{BB962C8B-B14F-4D97-AF65-F5344CB8AC3E}">
        <p14:creationId xmlns:p14="http://schemas.microsoft.com/office/powerpoint/2010/main" val="40129452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BB777-256A-359A-E74D-CD9A4C458ED7}"/>
              </a:ext>
            </a:extLst>
          </p:cNvPr>
          <p:cNvSpPr>
            <a:spLocks noGrp="1"/>
          </p:cNvSpPr>
          <p:nvPr>
            <p:ph type="title"/>
          </p:nvPr>
        </p:nvSpPr>
        <p:spPr/>
        <p:txBody>
          <a:bodyPr/>
          <a:lstStyle/>
          <a:p>
            <a:r>
              <a:rPr lang="en-GB" dirty="0"/>
              <a:t>Graphics – prepare stream</a:t>
            </a:r>
            <a:endParaRPr lang="lv-LV" dirty="0"/>
          </a:p>
        </p:txBody>
      </p:sp>
      <p:sp>
        <p:nvSpPr>
          <p:cNvPr id="4" name="Rectangle 3">
            <a:extLst>
              <a:ext uri="{FF2B5EF4-FFF2-40B4-BE49-F238E27FC236}">
                <a16:creationId xmlns:a16="http://schemas.microsoft.com/office/drawing/2014/main" id="{AFC5EF45-ACA9-9D69-A6A6-99E208471B32}"/>
              </a:ext>
            </a:extLst>
          </p:cNvPr>
          <p:cNvSpPr/>
          <p:nvPr/>
        </p:nvSpPr>
        <p:spPr>
          <a:xfrm>
            <a:off x="8866094" y="4267199"/>
            <a:ext cx="2088777" cy="663388"/>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dirty="0"/>
              <a:t>compositor</a:t>
            </a:r>
            <a:endParaRPr lang="lv-LV" dirty="0"/>
          </a:p>
        </p:txBody>
      </p:sp>
      <p:cxnSp>
        <p:nvCxnSpPr>
          <p:cNvPr id="6" name="Straight Arrow Connector 5">
            <a:extLst>
              <a:ext uri="{FF2B5EF4-FFF2-40B4-BE49-F238E27FC236}">
                <a16:creationId xmlns:a16="http://schemas.microsoft.com/office/drawing/2014/main" id="{F8CCD6D5-C0E6-4FD0-3404-53C4C96C06D3}"/>
              </a:ext>
            </a:extLst>
          </p:cNvPr>
          <p:cNvCxnSpPr>
            <a:cxnSpLocks/>
            <a:stCxn id="4" idx="3"/>
          </p:cNvCxnSpPr>
          <p:nvPr/>
        </p:nvCxnSpPr>
        <p:spPr>
          <a:xfrm>
            <a:off x="10954871" y="4598893"/>
            <a:ext cx="9592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4F070E0-63C2-E41A-92D6-E13B8EC6B86D}"/>
              </a:ext>
            </a:extLst>
          </p:cNvPr>
          <p:cNvSpPr/>
          <p:nvPr/>
        </p:nvSpPr>
        <p:spPr>
          <a:xfrm>
            <a:off x="1792943" y="3072654"/>
            <a:ext cx="1904998" cy="883024"/>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dirty="0" err="1"/>
              <a:t>videoconvert</a:t>
            </a:r>
            <a:endParaRPr lang="en-GB" dirty="0"/>
          </a:p>
        </p:txBody>
      </p:sp>
      <p:cxnSp>
        <p:nvCxnSpPr>
          <p:cNvPr id="11" name="Straight Arrow Connector 10">
            <a:extLst>
              <a:ext uri="{FF2B5EF4-FFF2-40B4-BE49-F238E27FC236}">
                <a16:creationId xmlns:a16="http://schemas.microsoft.com/office/drawing/2014/main" id="{111C7FCF-1B9E-9CAC-F580-03D9064C71AF}"/>
              </a:ext>
            </a:extLst>
          </p:cNvPr>
          <p:cNvCxnSpPr>
            <a:cxnSpLocks/>
          </p:cNvCxnSpPr>
          <p:nvPr/>
        </p:nvCxnSpPr>
        <p:spPr>
          <a:xfrm>
            <a:off x="3677849" y="3543300"/>
            <a:ext cx="323564" cy="13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7D7AD34-B84B-B7AA-92F9-252180EEE3C8}"/>
              </a:ext>
            </a:extLst>
          </p:cNvPr>
          <p:cNvCxnSpPr>
            <a:cxnSpLocks/>
            <a:endCxn id="9" idx="1"/>
          </p:cNvCxnSpPr>
          <p:nvPr/>
        </p:nvCxnSpPr>
        <p:spPr>
          <a:xfrm flipV="1">
            <a:off x="188259" y="3514166"/>
            <a:ext cx="1604684" cy="13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0967B23-5A2C-2DF0-66E1-6E27FB686928}"/>
              </a:ext>
            </a:extLst>
          </p:cNvPr>
          <p:cNvSpPr txBox="1"/>
          <p:nvPr/>
        </p:nvSpPr>
        <p:spPr>
          <a:xfrm>
            <a:off x="188259" y="3209364"/>
            <a:ext cx="1281120" cy="646331"/>
          </a:xfrm>
          <a:prstGeom prst="rect">
            <a:avLst/>
          </a:prstGeom>
          <a:noFill/>
        </p:spPr>
        <p:txBody>
          <a:bodyPr wrap="none" rtlCol="0">
            <a:spAutoFit/>
          </a:bodyPr>
          <a:lstStyle/>
          <a:p>
            <a:r>
              <a:rPr lang="en-GB" dirty="0"/>
              <a:t>From</a:t>
            </a:r>
            <a:br>
              <a:rPr lang="en-GB" dirty="0"/>
            </a:br>
            <a:r>
              <a:rPr lang="en-GB" dirty="0"/>
              <a:t>scheduler</a:t>
            </a:r>
            <a:endParaRPr lang="lv-LV" dirty="0"/>
          </a:p>
        </p:txBody>
      </p:sp>
      <p:sp>
        <p:nvSpPr>
          <p:cNvPr id="30" name="Rectangle 29">
            <a:extLst>
              <a:ext uri="{FF2B5EF4-FFF2-40B4-BE49-F238E27FC236}">
                <a16:creationId xmlns:a16="http://schemas.microsoft.com/office/drawing/2014/main" id="{FB19AA67-79DB-12AE-98E6-B660734B554F}"/>
              </a:ext>
            </a:extLst>
          </p:cNvPr>
          <p:cNvSpPr/>
          <p:nvPr/>
        </p:nvSpPr>
        <p:spPr>
          <a:xfrm>
            <a:off x="8458200" y="3310220"/>
            <a:ext cx="2904564" cy="65890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1920x1080, ARGB, 29.97</a:t>
            </a:r>
            <a:endParaRPr lang="lv-LV" dirty="0"/>
          </a:p>
        </p:txBody>
      </p:sp>
      <p:cxnSp>
        <p:nvCxnSpPr>
          <p:cNvPr id="34" name="Straight Arrow Connector 33">
            <a:extLst>
              <a:ext uri="{FF2B5EF4-FFF2-40B4-BE49-F238E27FC236}">
                <a16:creationId xmlns:a16="http://schemas.microsoft.com/office/drawing/2014/main" id="{2DAC4C07-9654-A7CC-B7E0-FDBD50F0AAF6}"/>
              </a:ext>
            </a:extLst>
          </p:cNvPr>
          <p:cNvCxnSpPr>
            <a:cxnSpLocks/>
            <a:stCxn id="22" idx="3"/>
            <a:endCxn id="4" idx="1"/>
          </p:cNvCxnSpPr>
          <p:nvPr/>
        </p:nvCxnSpPr>
        <p:spPr>
          <a:xfrm>
            <a:off x="8259150" y="3550023"/>
            <a:ext cx="606944" cy="10488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957CA93E-8234-F19F-FA05-754DFFD12590}"/>
              </a:ext>
            </a:extLst>
          </p:cNvPr>
          <p:cNvSpPr/>
          <p:nvPr/>
        </p:nvSpPr>
        <p:spPr>
          <a:xfrm>
            <a:off x="4021505" y="3086100"/>
            <a:ext cx="1904998" cy="883024"/>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dirty="0" err="1"/>
              <a:t>videoscale</a:t>
            </a:r>
            <a:endParaRPr lang="en-GB" dirty="0"/>
          </a:p>
        </p:txBody>
      </p:sp>
      <p:sp>
        <p:nvSpPr>
          <p:cNvPr id="22" name="Rectangle 21">
            <a:extLst>
              <a:ext uri="{FF2B5EF4-FFF2-40B4-BE49-F238E27FC236}">
                <a16:creationId xmlns:a16="http://schemas.microsoft.com/office/drawing/2014/main" id="{5257EF2E-E861-0DBA-D9C9-AF708E72FC61}"/>
              </a:ext>
            </a:extLst>
          </p:cNvPr>
          <p:cNvSpPr/>
          <p:nvPr/>
        </p:nvSpPr>
        <p:spPr>
          <a:xfrm>
            <a:off x="6354152" y="3108511"/>
            <a:ext cx="1904998" cy="883024"/>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dirty="0" err="1"/>
              <a:t>videorare</a:t>
            </a:r>
            <a:endParaRPr lang="en-GB" dirty="0"/>
          </a:p>
        </p:txBody>
      </p:sp>
      <p:cxnSp>
        <p:nvCxnSpPr>
          <p:cNvPr id="24" name="Straight Arrow Connector 23">
            <a:extLst>
              <a:ext uri="{FF2B5EF4-FFF2-40B4-BE49-F238E27FC236}">
                <a16:creationId xmlns:a16="http://schemas.microsoft.com/office/drawing/2014/main" id="{F509AE4F-773A-E894-6DB6-AE6269AF6251}"/>
              </a:ext>
            </a:extLst>
          </p:cNvPr>
          <p:cNvCxnSpPr>
            <a:cxnSpLocks/>
            <a:stCxn id="7" idx="3"/>
            <a:endCxn id="22" idx="1"/>
          </p:cNvCxnSpPr>
          <p:nvPr/>
        </p:nvCxnSpPr>
        <p:spPr>
          <a:xfrm>
            <a:off x="5926503" y="3527612"/>
            <a:ext cx="427649" cy="224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56952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BB777-256A-359A-E74D-CD9A4C458ED7}"/>
              </a:ext>
            </a:extLst>
          </p:cNvPr>
          <p:cNvSpPr>
            <a:spLocks noGrp="1"/>
          </p:cNvSpPr>
          <p:nvPr>
            <p:ph type="title"/>
          </p:nvPr>
        </p:nvSpPr>
        <p:spPr/>
        <p:txBody>
          <a:bodyPr/>
          <a:lstStyle/>
          <a:p>
            <a:r>
              <a:rPr lang="en-GB" dirty="0"/>
              <a:t>Graphics – static image</a:t>
            </a:r>
            <a:endParaRPr lang="lv-LV" dirty="0"/>
          </a:p>
        </p:txBody>
      </p:sp>
      <p:sp>
        <p:nvSpPr>
          <p:cNvPr id="16" name="Rectangle 15">
            <a:extLst>
              <a:ext uri="{FF2B5EF4-FFF2-40B4-BE49-F238E27FC236}">
                <a16:creationId xmlns:a16="http://schemas.microsoft.com/office/drawing/2014/main" id="{83269434-6882-F5BA-259C-72382D9AE243}"/>
              </a:ext>
            </a:extLst>
          </p:cNvPr>
          <p:cNvSpPr/>
          <p:nvPr/>
        </p:nvSpPr>
        <p:spPr>
          <a:xfrm>
            <a:off x="188259" y="5327527"/>
            <a:ext cx="966692" cy="4572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err="1">
                <a:ln w="0"/>
                <a:solidFill>
                  <a:schemeClr val="tx1"/>
                </a:solidFill>
                <a:effectLst>
                  <a:outerShdw blurRad="38100" dist="19050" dir="2700000" algn="tl" rotWithShape="0">
                    <a:schemeClr val="dk1">
                      <a:alpha val="40000"/>
                    </a:schemeClr>
                  </a:outerShdw>
                </a:effectLst>
              </a:rPr>
              <a:t>filesrc</a:t>
            </a:r>
            <a:endParaRPr lang="lv-LV" dirty="0">
              <a:ln w="0"/>
              <a:solidFill>
                <a:schemeClr val="tx1"/>
              </a:solidFill>
              <a:effectLst>
                <a:outerShdw blurRad="38100" dist="19050" dir="2700000" algn="tl" rotWithShape="0">
                  <a:schemeClr val="dk1">
                    <a:alpha val="40000"/>
                  </a:schemeClr>
                </a:outerShdw>
              </a:effectLst>
            </a:endParaRPr>
          </a:p>
        </p:txBody>
      </p:sp>
      <p:sp>
        <p:nvSpPr>
          <p:cNvPr id="17" name="Rectangle 16">
            <a:extLst>
              <a:ext uri="{FF2B5EF4-FFF2-40B4-BE49-F238E27FC236}">
                <a16:creationId xmlns:a16="http://schemas.microsoft.com/office/drawing/2014/main" id="{2892B378-813B-B5C7-35AA-B2006FAF9DA3}"/>
              </a:ext>
            </a:extLst>
          </p:cNvPr>
          <p:cNvSpPr/>
          <p:nvPr/>
        </p:nvSpPr>
        <p:spPr>
          <a:xfrm>
            <a:off x="6593541" y="5339461"/>
            <a:ext cx="1594310" cy="433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err="1">
                <a:ln w="0"/>
                <a:solidFill>
                  <a:schemeClr val="tx1"/>
                </a:solidFill>
                <a:effectLst>
                  <a:outerShdw blurRad="38100" dist="19050" dir="2700000" algn="tl" rotWithShape="0">
                    <a:schemeClr val="dk1">
                      <a:alpha val="40000"/>
                    </a:schemeClr>
                  </a:outerShdw>
                </a:effectLst>
              </a:rPr>
              <a:t>imagefreeze</a:t>
            </a:r>
            <a:endParaRPr lang="lv-LV" dirty="0">
              <a:ln w="0"/>
              <a:solidFill>
                <a:schemeClr val="tx1"/>
              </a:solidFill>
              <a:effectLst>
                <a:outerShdw blurRad="38100" dist="19050" dir="2700000" algn="tl" rotWithShape="0">
                  <a:schemeClr val="dk1">
                    <a:alpha val="40000"/>
                  </a:schemeClr>
                </a:outerShdw>
              </a:effectLst>
            </a:endParaRPr>
          </a:p>
        </p:txBody>
      </p:sp>
      <p:sp>
        <p:nvSpPr>
          <p:cNvPr id="18" name="Rectangle 17">
            <a:extLst>
              <a:ext uri="{FF2B5EF4-FFF2-40B4-BE49-F238E27FC236}">
                <a16:creationId xmlns:a16="http://schemas.microsoft.com/office/drawing/2014/main" id="{64AD036B-C72B-AA3B-9E90-5A90D57084C6}"/>
              </a:ext>
            </a:extLst>
          </p:cNvPr>
          <p:cNvSpPr/>
          <p:nvPr/>
        </p:nvSpPr>
        <p:spPr>
          <a:xfrm>
            <a:off x="3089097" y="5371569"/>
            <a:ext cx="1506072" cy="433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err="1">
                <a:ln w="0"/>
                <a:solidFill>
                  <a:schemeClr val="tx1"/>
                </a:solidFill>
                <a:effectLst>
                  <a:outerShdw blurRad="38100" dist="19050" dir="2700000" algn="tl" rotWithShape="0">
                    <a:schemeClr val="dk1">
                      <a:alpha val="40000"/>
                    </a:schemeClr>
                  </a:outerShdw>
                </a:effectLst>
              </a:rPr>
              <a:t>videoscale</a:t>
            </a:r>
            <a:endParaRPr lang="lv-LV" dirty="0">
              <a:ln w="0"/>
              <a:solidFill>
                <a:schemeClr val="tx1"/>
              </a:solidFill>
              <a:effectLst>
                <a:outerShdw blurRad="38100" dist="19050" dir="2700000" algn="tl" rotWithShape="0">
                  <a:schemeClr val="dk1">
                    <a:alpha val="40000"/>
                  </a:schemeClr>
                </a:outerShdw>
              </a:effectLst>
            </a:endParaRPr>
          </a:p>
        </p:txBody>
      </p:sp>
      <p:sp>
        <p:nvSpPr>
          <p:cNvPr id="20" name="Rectangle 19">
            <a:extLst>
              <a:ext uri="{FF2B5EF4-FFF2-40B4-BE49-F238E27FC236}">
                <a16:creationId xmlns:a16="http://schemas.microsoft.com/office/drawing/2014/main" id="{5062B4BE-D016-97C3-9059-1F562FA6F0D1}"/>
              </a:ext>
            </a:extLst>
          </p:cNvPr>
          <p:cNvSpPr/>
          <p:nvPr/>
        </p:nvSpPr>
        <p:spPr>
          <a:xfrm>
            <a:off x="1346923" y="5347700"/>
            <a:ext cx="1488974" cy="4572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err="1">
                <a:ln w="0"/>
                <a:solidFill>
                  <a:schemeClr val="tx1"/>
                </a:solidFill>
                <a:effectLst>
                  <a:outerShdw blurRad="38100" dist="19050" dir="2700000" algn="tl" rotWithShape="0">
                    <a:schemeClr val="dk1">
                      <a:alpha val="40000"/>
                    </a:schemeClr>
                  </a:outerShdw>
                </a:effectLst>
              </a:rPr>
              <a:t>decodebin</a:t>
            </a:r>
            <a:endParaRPr lang="lv-LV" dirty="0">
              <a:ln w="0"/>
              <a:solidFill>
                <a:schemeClr val="tx1"/>
              </a:solidFill>
              <a:effectLst>
                <a:outerShdw blurRad="38100" dist="19050" dir="2700000" algn="tl" rotWithShape="0">
                  <a:schemeClr val="dk1">
                    <a:alpha val="40000"/>
                  </a:schemeClr>
                </a:outerShdw>
              </a:effectLst>
            </a:endParaRPr>
          </a:p>
        </p:txBody>
      </p:sp>
      <p:sp>
        <p:nvSpPr>
          <p:cNvPr id="21" name="Rectangle 20">
            <a:extLst>
              <a:ext uri="{FF2B5EF4-FFF2-40B4-BE49-F238E27FC236}">
                <a16:creationId xmlns:a16="http://schemas.microsoft.com/office/drawing/2014/main" id="{2F25D088-CC31-3E2E-7C03-805A94D36919}"/>
              </a:ext>
            </a:extLst>
          </p:cNvPr>
          <p:cNvSpPr/>
          <p:nvPr/>
        </p:nvSpPr>
        <p:spPr>
          <a:xfrm>
            <a:off x="4848369" y="5359634"/>
            <a:ext cx="1506072" cy="433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err="1">
                <a:ln w="0"/>
                <a:solidFill>
                  <a:schemeClr val="tx1"/>
                </a:solidFill>
                <a:effectLst>
                  <a:outerShdw blurRad="38100" dist="19050" dir="2700000" algn="tl" rotWithShape="0">
                    <a:schemeClr val="dk1">
                      <a:alpha val="40000"/>
                    </a:schemeClr>
                  </a:outerShdw>
                </a:effectLst>
              </a:rPr>
              <a:t>videobox</a:t>
            </a:r>
            <a:endParaRPr lang="lv-LV" dirty="0">
              <a:ln w="0"/>
              <a:solidFill>
                <a:schemeClr val="tx1"/>
              </a:solidFill>
              <a:effectLst>
                <a:outerShdw blurRad="38100" dist="19050" dir="2700000" algn="tl" rotWithShape="0">
                  <a:schemeClr val="dk1">
                    <a:alpha val="40000"/>
                  </a:schemeClr>
                </a:outerShdw>
              </a:effectLst>
            </a:endParaRPr>
          </a:p>
        </p:txBody>
      </p:sp>
      <p:cxnSp>
        <p:nvCxnSpPr>
          <p:cNvPr id="26" name="Straight Arrow Connector 25">
            <a:extLst>
              <a:ext uri="{FF2B5EF4-FFF2-40B4-BE49-F238E27FC236}">
                <a16:creationId xmlns:a16="http://schemas.microsoft.com/office/drawing/2014/main" id="{580730D1-BF6C-8B70-BED0-38465AFE81B5}"/>
              </a:ext>
            </a:extLst>
          </p:cNvPr>
          <p:cNvCxnSpPr>
            <a:cxnSpLocks/>
          </p:cNvCxnSpPr>
          <p:nvPr/>
        </p:nvCxnSpPr>
        <p:spPr>
          <a:xfrm flipV="1">
            <a:off x="8187851" y="4598893"/>
            <a:ext cx="678243" cy="7726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D50E575F-4887-B60A-AE9F-634D358753F9}"/>
              </a:ext>
            </a:extLst>
          </p:cNvPr>
          <p:cNvSpPr txBox="1"/>
          <p:nvPr/>
        </p:nvSpPr>
        <p:spPr>
          <a:xfrm>
            <a:off x="8749324" y="5772793"/>
            <a:ext cx="3254417" cy="369332"/>
          </a:xfrm>
          <a:prstGeom prst="rect">
            <a:avLst/>
          </a:prstGeom>
          <a:noFill/>
        </p:spPr>
        <p:txBody>
          <a:bodyPr wrap="none" rtlCol="0">
            <a:spAutoFit/>
          </a:bodyPr>
          <a:lstStyle/>
          <a:p>
            <a:r>
              <a:rPr lang="en-GB" dirty="0" err="1"/>
              <a:t>gst_pad_set_offset</a:t>
            </a:r>
            <a:r>
              <a:rPr lang="en-GB" dirty="0"/>
              <a:t>(</a:t>
            </a:r>
            <a:r>
              <a:rPr lang="en-GB" dirty="0" err="1"/>
              <a:t>startPts</a:t>
            </a:r>
            <a:r>
              <a:rPr lang="en-GB" dirty="0"/>
              <a:t>)</a:t>
            </a:r>
            <a:endParaRPr lang="lv-LV" dirty="0"/>
          </a:p>
        </p:txBody>
      </p:sp>
      <p:cxnSp>
        <p:nvCxnSpPr>
          <p:cNvPr id="38" name="Connector: Elbow 37">
            <a:extLst>
              <a:ext uri="{FF2B5EF4-FFF2-40B4-BE49-F238E27FC236}">
                <a16:creationId xmlns:a16="http://schemas.microsoft.com/office/drawing/2014/main" id="{EE41AA9A-7437-824B-073E-37AEBE87231F}"/>
              </a:ext>
            </a:extLst>
          </p:cNvPr>
          <p:cNvCxnSpPr>
            <a:stCxn id="27" idx="1"/>
          </p:cNvCxnSpPr>
          <p:nvPr/>
        </p:nvCxnSpPr>
        <p:spPr>
          <a:xfrm rot="10800000">
            <a:off x="8274488" y="5327527"/>
            <a:ext cx="474837" cy="629932"/>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7B7BD84-B3FA-8997-00D7-6A666EA20863}"/>
              </a:ext>
            </a:extLst>
          </p:cNvPr>
          <p:cNvSpPr/>
          <p:nvPr/>
        </p:nvSpPr>
        <p:spPr>
          <a:xfrm>
            <a:off x="8866094" y="4267199"/>
            <a:ext cx="2088777" cy="663388"/>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dirty="0"/>
              <a:t>compositor</a:t>
            </a:r>
            <a:endParaRPr lang="lv-LV" dirty="0"/>
          </a:p>
        </p:txBody>
      </p:sp>
      <p:cxnSp>
        <p:nvCxnSpPr>
          <p:cNvPr id="5" name="Straight Arrow Connector 4">
            <a:extLst>
              <a:ext uri="{FF2B5EF4-FFF2-40B4-BE49-F238E27FC236}">
                <a16:creationId xmlns:a16="http://schemas.microsoft.com/office/drawing/2014/main" id="{AD3C7DF2-0FE4-41AD-6E46-DFEF4997FBE1}"/>
              </a:ext>
            </a:extLst>
          </p:cNvPr>
          <p:cNvCxnSpPr>
            <a:cxnSpLocks/>
            <a:stCxn id="3" idx="3"/>
          </p:cNvCxnSpPr>
          <p:nvPr/>
        </p:nvCxnSpPr>
        <p:spPr>
          <a:xfrm>
            <a:off x="10954871" y="4598893"/>
            <a:ext cx="9592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41A7CEF-ABDC-AC1A-1904-4D798BA229E2}"/>
              </a:ext>
            </a:extLst>
          </p:cNvPr>
          <p:cNvSpPr/>
          <p:nvPr/>
        </p:nvSpPr>
        <p:spPr>
          <a:xfrm>
            <a:off x="1792943" y="3072654"/>
            <a:ext cx="1904998" cy="883024"/>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dirty="0" err="1"/>
              <a:t>videoconvert</a:t>
            </a:r>
            <a:endParaRPr lang="en-GB" dirty="0"/>
          </a:p>
        </p:txBody>
      </p:sp>
      <p:cxnSp>
        <p:nvCxnSpPr>
          <p:cNvPr id="8" name="Straight Arrow Connector 7">
            <a:extLst>
              <a:ext uri="{FF2B5EF4-FFF2-40B4-BE49-F238E27FC236}">
                <a16:creationId xmlns:a16="http://schemas.microsoft.com/office/drawing/2014/main" id="{5602B1EE-04B7-3C90-7B12-78E10EDA6021}"/>
              </a:ext>
            </a:extLst>
          </p:cNvPr>
          <p:cNvCxnSpPr>
            <a:cxnSpLocks/>
          </p:cNvCxnSpPr>
          <p:nvPr/>
        </p:nvCxnSpPr>
        <p:spPr>
          <a:xfrm>
            <a:off x="3677849" y="3543300"/>
            <a:ext cx="323564" cy="13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06C420F-C725-D316-5F8A-FE4674ADF93D}"/>
              </a:ext>
            </a:extLst>
          </p:cNvPr>
          <p:cNvCxnSpPr>
            <a:cxnSpLocks/>
            <a:endCxn id="7" idx="1"/>
          </p:cNvCxnSpPr>
          <p:nvPr/>
        </p:nvCxnSpPr>
        <p:spPr>
          <a:xfrm flipV="1">
            <a:off x="188259" y="3514166"/>
            <a:ext cx="1604684" cy="13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1128D5B-7CE1-F065-6C50-15C3594562DF}"/>
              </a:ext>
            </a:extLst>
          </p:cNvPr>
          <p:cNvSpPr txBox="1"/>
          <p:nvPr/>
        </p:nvSpPr>
        <p:spPr>
          <a:xfrm>
            <a:off x="188259" y="3209364"/>
            <a:ext cx="1281120" cy="646331"/>
          </a:xfrm>
          <a:prstGeom prst="rect">
            <a:avLst/>
          </a:prstGeom>
          <a:noFill/>
        </p:spPr>
        <p:txBody>
          <a:bodyPr wrap="none" rtlCol="0">
            <a:spAutoFit/>
          </a:bodyPr>
          <a:lstStyle/>
          <a:p>
            <a:r>
              <a:rPr lang="en-GB" dirty="0"/>
              <a:t>From</a:t>
            </a:r>
            <a:br>
              <a:rPr lang="en-GB" dirty="0"/>
            </a:br>
            <a:r>
              <a:rPr lang="en-GB" dirty="0"/>
              <a:t>scheduler</a:t>
            </a:r>
            <a:endParaRPr lang="lv-LV" dirty="0"/>
          </a:p>
        </p:txBody>
      </p:sp>
      <p:sp>
        <p:nvSpPr>
          <p:cNvPr id="15" name="Rectangle 14">
            <a:extLst>
              <a:ext uri="{FF2B5EF4-FFF2-40B4-BE49-F238E27FC236}">
                <a16:creationId xmlns:a16="http://schemas.microsoft.com/office/drawing/2014/main" id="{318713E2-5697-9201-8341-DBD919A96F0B}"/>
              </a:ext>
            </a:extLst>
          </p:cNvPr>
          <p:cNvSpPr/>
          <p:nvPr/>
        </p:nvSpPr>
        <p:spPr>
          <a:xfrm>
            <a:off x="8458200" y="3310220"/>
            <a:ext cx="2904564" cy="65890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1920x1080, ARGB, 29.97</a:t>
            </a:r>
            <a:endParaRPr lang="lv-LV" dirty="0"/>
          </a:p>
        </p:txBody>
      </p:sp>
      <p:cxnSp>
        <p:nvCxnSpPr>
          <p:cNvPr id="19" name="Straight Arrow Connector 18">
            <a:extLst>
              <a:ext uri="{FF2B5EF4-FFF2-40B4-BE49-F238E27FC236}">
                <a16:creationId xmlns:a16="http://schemas.microsoft.com/office/drawing/2014/main" id="{61E4C6DE-5527-D0BC-7563-616ABD502874}"/>
              </a:ext>
            </a:extLst>
          </p:cNvPr>
          <p:cNvCxnSpPr>
            <a:cxnSpLocks/>
            <a:stCxn id="23" idx="3"/>
            <a:endCxn id="3" idx="1"/>
          </p:cNvCxnSpPr>
          <p:nvPr/>
        </p:nvCxnSpPr>
        <p:spPr>
          <a:xfrm>
            <a:off x="8259150" y="3550023"/>
            <a:ext cx="606944" cy="10488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38FADAD6-8CB6-FD5D-2EB1-3E65319B5185}"/>
              </a:ext>
            </a:extLst>
          </p:cNvPr>
          <p:cNvSpPr/>
          <p:nvPr/>
        </p:nvSpPr>
        <p:spPr>
          <a:xfrm>
            <a:off x="4021505" y="3086100"/>
            <a:ext cx="1904998" cy="883024"/>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dirty="0" err="1"/>
              <a:t>videoscale</a:t>
            </a:r>
            <a:endParaRPr lang="en-GB" dirty="0"/>
          </a:p>
        </p:txBody>
      </p:sp>
      <p:sp>
        <p:nvSpPr>
          <p:cNvPr id="23" name="Rectangle 22">
            <a:extLst>
              <a:ext uri="{FF2B5EF4-FFF2-40B4-BE49-F238E27FC236}">
                <a16:creationId xmlns:a16="http://schemas.microsoft.com/office/drawing/2014/main" id="{710473DD-45E1-F1C0-66C5-91EF00C32128}"/>
              </a:ext>
            </a:extLst>
          </p:cNvPr>
          <p:cNvSpPr/>
          <p:nvPr/>
        </p:nvSpPr>
        <p:spPr>
          <a:xfrm>
            <a:off x="6354152" y="3108511"/>
            <a:ext cx="1904998" cy="883024"/>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dirty="0" err="1"/>
              <a:t>videorare</a:t>
            </a:r>
            <a:endParaRPr lang="en-GB" dirty="0"/>
          </a:p>
        </p:txBody>
      </p:sp>
      <p:cxnSp>
        <p:nvCxnSpPr>
          <p:cNvPr id="24" name="Straight Arrow Connector 23">
            <a:extLst>
              <a:ext uri="{FF2B5EF4-FFF2-40B4-BE49-F238E27FC236}">
                <a16:creationId xmlns:a16="http://schemas.microsoft.com/office/drawing/2014/main" id="{28943864-C764-0F3C-1F27-ED4B4577542F}"/>
              </a:ext>
            </a:extLst>
          </p:cNvPr>
          <p:cNvCxnSpPr>
            <a:cxnSpLocks/>
            <a:stCxn id="22" idx="3"/>
            <a:endCxn id="23" idx="1"/>
          </p:cNvCxnSpPr>
          <p:nvPr/>
        </p:nvCxnSpPr>
        <p:spPr>
          <a:xfrm>
            <a:off x="5926503" y="3527612"/>
            <a:ext cx="427649" cy="224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12750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6D8CBE5A-06C2-F719-34CA-9BCC403A4EE0}"/>
              </a:ext>
            </a:extLst>
          </p:cNvPr>
          <p:cNvSpPr/>
          <p:nvPr/>
        </p:nvSpPr>
        <p:spPr>
          <a:xfrm>
            <a:off x="61909" y="4598893"/>
            <a:ext cx="2904564" cy="169433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lv-LV" dirty="0"/>
          </a:p>
        </p:txBody>
      </p:sp>
      <p:sp>
        <p:nvSpPr>
          <p:cNvPr id="2" name="Title 1">
            <a:extLst>
              <a:ext uri="{FF2B5EF4-FFF2-40B4-BE49-F238E27FC236}">
                <a16:creationId xmlns:a16="http://schemas.microsoft.com/office/drawing/2014/main" id="{E47BB777-256A-359A-E74D-CD9A4C458ED7}"/>
              </a:ext>
            </a:extLst>
          </p:cNvPr>
          <p:cNvSpPr>
            <a:spLocks noGrp="1"/>
          </p:cNvSpPr>
          <p:nvPr>
            <p:ph type="title"/>
          </p:nvPr>
        </p:nvSpPr>
        <p:spPr/>
        <p:txBody>
          <a:bodyPr/>
          <a:lstStyle/>
          <a:p>
            <a:r>
              <a:rPr lang="en-GB" dirty="0"/>
              <a:t>Graphics – movie</a:t>
            </a:r>
            <a:endParaRPr lang="lv-LV" dirty="0"/>
          </a:p>
        </p:txBody>
      </p:sp>
      <p:sp>
        <p:nvSpPr>
          <p:cNvPr id="4" name="Rectangle 3">
            <a:extLst>
              <a:ext uri="{FF2B5EF4-FFF2-40B4-BE49-F238E27FC236}">
                <a16:creationId xmlns:a16="http://schemas.microsoft.com/office/drawing/2014/main" id="{AFC5EF45-ACA9-9D69-A6A6-99E208471B32}"/>
              </a:ext>
            </a:extLst>
          </p:cNvPr>
          <p:cNvSpPr/>
          <p:nvPr/>
        </p:nvSpPr>
        <p:spPr>
          <a:xfrm>
            <a:off x="8866094" y="4267199"/>
            <a:ext cx="2088777" cy="663388"/>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dirty="0"/>
              <a:t>compositor</a:t>
            </a:r>
            <a:endParaRPr lang="lv-LV" dirty="0"/>
          </a:p>
        </p:txBody>
      </p:sp>
      <p:sp>
        <p:nvSpPr>
          <p:cNvPr id="18" name="Rectangle 17">
            <a:extLst>
              <a:ext uri="{FF2B5EF4-FFF2-40B4-BE49-F238E27FC236}">
                <a16:creationId xmlns:a16="http://schemas.microsoft.com/office/drawing/2014/main" id="{64AD036B-C72B-AA3B-9E90-5A90D57084C6}"/>
              </a:ext>
            </a:extLst>
          </p:cNvPr>
          <p:cNvSpPr/>
          <p:nvPr/>
        </p:nvSpPr>
        <p:spPr>
          <a:xfrm>
            <a:off x="3059422" y="5209161"/>
            <a:ext cx="1930975" cy="433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err="1">
                <a:ln w="0"/>
                <a:solidFill>
                  <a:schemeClr val="tx1"/>
                </a:solidFill>
                <a:effectLst>
                  <a:outerShdw blurRad="38100" dist="19050" dir="2700000" algn="tl" rotWithShape="0">
                    <a:schemeClr val="dk1">
                      <a:alpha val="40000"/>
                    </a:schemeClr>
                  </a:outerShdw>
                </a:effectLst>
              </a:rPr>
              <a:t>videoconvert</a:t>
            </a:r>
            <a:endParaRPr lang="lv-LV" dirty="0">
              <a:ln w="0"/>
              <a:solidFill>
                <a:schemeClr val="tx1"/>
              </a:solidFill>
              <a:effectLst>
                <a:outerShdw blurRad="38100" dist="19050" dir="2700000" algn="tl" rotWithShape="0">
                  <a:schemeClr val="dk1">
                    <a:alpha val="40000"/>
                  </a:schemeClr>
                </a:outerShdw>
              </a:effectLst>
            </a:endParaRPr>
          </a:p>
        </p:txBody>
      </p:sp>
      <p:sp>
        <p:nvSpPr>
          <p:cNvPr id="21" name="Rectangle 20">
            <a:extLst>
              <a:ext uri="{FF2B5EF4-FFF2-40B4-BE49-F238E27FC236}">
                <a16:creationId xmlns:a16="http://schemas.microsoft.com/office/drawing/2014/main" id="{2F25D088-CC31-3E2E-7C03-805A94D36919}"/>
              </a:ext>
            </a:extLst>
          </p:cNvPr>
          <p:cNvSpPr/>
          <p:nvPr/>
        </p:nvSpPr>
        <p:spPr>
          <a:xfrm>
            <a:off x="5179277" y="5209161"/>
            <a:ext cx="1280311" cy="433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err="1">
                <a:ln w="0"/>
                <a:solidFill>
                  <a:schemeClr val="tx1"/>
                </a:solidFill>
                <a:effectLst>
                  <a:outerShdw blurRad="38100" dist="19050" dir="2700000" algn="tl" rotWithShape="0">
                    <a:schemeClr val="dk1">
                      <a:alpha val="40000"/>
                    </a:schemeClr>
                  </a:outerShdw>
                </a:effectLst>
              </a:rPr>
              <a:t>videorate</a:t>
            </a:r>
            <a:endParaRPr lang="lv-LV" dirty="0">
              <a:ln w="0"/>
              <a:solidFill>
                <a:schemeClr val="tx1"/>
              </a:solidFill>
              <a:effectLst>
                <a:outerShdw blurRad="38100" dist="19050" dir="2700000" algn="tl" rotWithShape="0">
                  <a:schemeClr val="dk1">
                    <a:alpha val="40000"/>
                  </a:schemeClr>
                </a:outerShdw>
              </a:effectLst>
            </a:endParaRPr>
          </a:p>
        </p:txBody>
      </p:sp>
      <p:cxnSp>
        <p:nvCxnSpPr>
          <p:cNvPr id="26" name="Straight Arrow Connector 25">
            <a:extLst>
              <a:ext uri="{FF2B5EF4-FFF2-40B4-BE49-F238E27FC236}">
                <a16:creationId xmlns:a16="http://schemas.microsoft.com/office/drawing/2014/main" id="{580730D1-BF6C-8B70-BED0-38465AFE81B5}"/>
              </a:ext>
            </a:extLst>
          </p:cNvPr>
          <p:cNvCxnSpPr>
            <a:cxnSpLocks/>
            <a:stCxn id="8" idx="3"/>
          </p:cNvCxnSpPr>
          <p:nvPr/>
        </p:nvCxnSpPr>
        <p:spPr>
          <a:xfrm flipV="1">
            <a:off x="8144533" y="4603177"/>
            <a:ext cx="697741" cy="8226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D50E575F-4887-B60A-AE9F-634D358753F9}"/>
              </a:ext>
            </a:extLst>
          </p:cNvPr>
          <p:cNvSpPr txBox="1"/>
          <p:nvPr/>
        </p:nvSpPr>
        <p:spPr>
          <a:xfrm>
            <a:off x="8749324" y="5772793"/>
            <a:ext cx="3254417" cy="369332"/>
          </a:xfrm>
          <a:prstGeom prst="rect">
            <a:avLst/>
          </a:prstGeom>
          <a:noFill/>
        </p:spPr>
        <p:txBody>
          <a:bodyPr wrap="none" rtlCol="0">
            <a:spAutoFit/>
          </a:bodyPr>
          <a:lstStyle/>
          <a:p>
            <a:r>
              <a:rPr lang="en-GB" dirty="0" err="1"/>
              <a:t>gst_pad_set_offset</a:t>
            </a:r>
            <a:r>
              <a:rPr lang="en-GB" dirty="0"/>
              <a:t>(</a:t>
            </a:r>
            <a:r>
              <a:rPr lang="en-GB" dirty="0" err="1"/>
              <a:t>startPts</a:t>
            </a:r>
            <a:r>
              <a:rPr lang="en-GB" dirty="0"/>
              <a:t>)</a:t>
            </a:r>
            <a:endParaRPr lang="lv-LV" dirty="0"/>
          </a:p>
        </p:txBody>
      </p:sp>
      <p:cxnSp>
        <p:nvCxnSpPr>
          <p:cNvPr id="38" name="Connector: Elbow 37">
            <a:extLst>
              <a:ext uri="{FF2B5EF4-FFF2-40B4-BE49-F238E27FC236}">
                <a16:creationId xmlns:a16="http://schemas.microsoft.com/office/drawing/2014/main" id="{EE41AA9A-7437-824B-073E-37AEBE87231F}"/>
              </a:ext>
            </a:extLst>
          </p:cNvPr>
          <p:cNvCxnSpPr>
            <a:stCxn id="27" idx="1"/>
          </p:cNvCxnSpPr>
          <p:nvPr/>
        </p:nvCxnSpPr>
        <p:spPr>
          <a:xfrm rot="10800000">
            <a:off x="8274488" y="5327527"/>
            <a:ext cx="474837" cy="629932"/>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9F80F930-D0B0-988B-33E9-FB809A8CC982}"/>
              </a:ext>
            </a:extLst>
          </p:cNvPr>
          <p:cNvCxnSpPr>
            <a:cxnSpLocks/>
            <a:stCxn id="28" idx="3"/>
            <a:endCxn id="18" idx="1"/>
          </p:cNvCxnSpPr>
          <p:nvPr/>
        </p:nvCxnSpPr>
        <p:spPr>
          <a:xfrm>
            <a:off x="2880549" y="5425827"/>
            <a:ext cx="1788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6D7E331-36E9-AC22-1147-1F4DA445640B}"/>
              </a:ext>
            </a:extLst>
          </p:cNvPr>
          <p:cNvSpPr/>
          <p:nvPr/>
        </p:nvSpPr>
        <p:spPr>
          <a:xfrm>
            <a:off x="6638461" y="5209161"/>
            <a:ext cx="1506072" cy="433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err="1">
                <a:ln w="0"/>
                <a:solidFill>
                  <a:schemeClr val="tx1"/>
                </a:solidFill>
                <a:effectLst>
                  <a:outerShdw blurRad="38100" dist="19050" dir="2700000" algn="tl" rotWithShape="0">
                    <a:schemeClr val="dk1">
                      <a:alpha val="40000"/>
                    </a:schemeClr>
                  </a:outerShdw>
                </a:effectLst>
              </a:rPr>
              <a:t>videoscale</a:t>
            </a:r>
            <a:endParaRPr lang="lv-LV" dirty="0">
              <a:ln w="0"/>
              <a:solidFill>
                <a:schemeClr val="tx1"/>
              </a:solidFill>
              <a:effectLst>
                <a:outerShdw blurRad="38100" dist="19050" dir="2700000" algn="tl" rotWithShape="0">
                  <a:schemeClr val="dk1">
                    <a:alpha val="40000"/>
                  </a:schemeClr>
                </a:outerShdw>
              </a:effectLst>
            </a:endParaRPr>
          </a:p>
        </p:txBody>
      </p:sp>
      <p:cxnSp>
        <p:nvCxnSpPr>
          <p:cNvPr id="19" name="Straight Arrow Connector 18">
            <a:extLst>
              <a:ext uri="{FF2B5EF4-FFF2-40B4-BE49-F238E27FC236}">
                <a16:creationId xmlns:a16="http://schemas.microsoft.com/office/drawing/2014/main" id="{5AB2B1E9-ED3F-DAAA-16B5-B7CCFEB98B51}"/>
              </a:ext>
            </a:extLst>
          </p:cNvPr>
          <p:cNvCxnSpPr>
            <a:cxnSpLocks/>
            <a:stCxn id="18" idx="3"/>
            <a:endCxn id="21" idx="1"/>
          </p:cNvCxnSpPr>
          <p:nvPr/>
        </p:nvCxnSpPr>
        <p:spPr>
          <a:xfrm>
            <a:off x="4990397" y="5425827"/>
            <a:ext cx="1888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38E77F8-DFC4-1EF4-023F-1A2C66654AEA}"/>
              </a:ext>
            </a:extLst>
          </p:cNvPr>
          <p:cNvCxnSpPr>
            <a:cxnSpLocks/>
            <a:stCxn id="21" idx="3"/>
            <a:endCxn id="8" idx="1"/>
          </p:cNvCxnSpPr>
          <p:nvPr/>
        </p:nvCxnSpPr>
        <p:spPr>
          <a:xfrm>
            <a:off x="6459588" y="5425827"/>
            <a:ext cx="1788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F160A4CC-2FA6-C19D-4D44-A6C83C0A51A3}"/>
              </a:ext>
            </a:extLst>
          </p:cNvPr>
          <p:cNvSpPr/>
          <p:nvPr/>
        </p:nvSpPr>
        <p:spPr>
          <a:xfrm>
            <a:off x="1353671" y="5209161"/>
            <a:ext cx="1526878" cy="433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err="1">
                <a:ln w="0"/>
                <a:solidFill>
                  <a:schemeClr val="tx1"/>
                </a:solidFill>
                <a:effectLst>
                  <a:outerShdw blurRad="38100" dist="19050" dir="2700000" algn="tl" rotWithShape="0">
                    <a:schemeClr val="dk1">
                      <a:alpha val="40000"/>
                    </a:schemeClr>
                  </a:outerShdw>
                </a:effectLst>
              </a:rPr>
              <a:t>decodebin</a:t>
            </a:r>
            <a:endParaRPr lang="lv-LV" dirty="0">
              <a:ln w="0"/>
              <a:solidFill>
                <a:schemeClr val="tx1"/>
              </a:solidFill>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2A31E87D-C5B1-F4CF-3ED9-C53C12EECB51}"/>
              </a:ext>
            </a:extLst>
          </p:cNvPr>
          <p:cNvSpPr/>
          <p:nvPr/>
        </p:nvSpPr>
        <p:spPr>
          <a:xfrm>
            <a:off x="209103" y="5209161"/>
            <a:ext cx="945850" cy="433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err="1">
                <a:ln w="0"/>
                <a:solidFill>
                  <a:schemeClr val="tx1"/>
                </a:solidFill>
                <a:effectLst>
                  <a:outerShdw blurRad="38100" dist="19050" dir="2700000" algn="tl" rotWithShape="0">
                    <a:schemeClr val="dk1">
                      <a:alpha val="40000"/>
                    </a:schemeClr>
                  </a:outerShdw>
                </a:effectLst>
              </a:rPr>
              <a:t>filesrc</a:t>
            </a:r>
            <a:endParaRPr lang="lv-LV" dirty="0">
              <a:ln w="0"/>
              <a:solidFill>
                <a:schemeClr val="tx1"/>
              </a:solidFill>
              <a:effectLst>
                <a:outerShdw blurRad="38100" dist="19050" dir="2700000" algn="tl" rotWithShape="0">
                  <a:schemeClr val="dk1">
                    <a:alpha val="40000"/>
                  </a:schemeClr>
                </a:outerShdw>
              </a:effectLst>
            </a:endParaRPr>
          </a:p>
        </p:txBody>
      </p:sp>
      <p:cxnSp>
        <p:nvCxnSpPr>
          <p:cNvPr id="43" name="Straight Arrow Connector 42">
            <a:extLst>
              <a:ext uri="{FF2B5EF4-FFF2-40B4-BE49-F238E27FC236}">
                <a16:creationId xmlns:a16="http://schemas.microsoft.com/office/drawing/2014/main" id="{8F2D6E0A-488E-2C83-610F-0C48AE87CE2B}"/>
              </a:ext>
            </a:extLst>
          </p:cNvPr>
          <p:cNvCxnSpPr>
            <a:stCxn id="41" idx="3"/>
            <a:endCxn id="28" idx="1"/>
          </p:cNvCxnSpPr>
          <p:nvPr/>
        </p:nvCxnSpPr>
        <p:spPr>
          <a:xfrm>
            <a:off x="1154953" y="5425827"/>
            <a:ext cx="1987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ACAA8CA2-E1CF-099E-4C5A-702E856CFF62}"/>
              </a:ext>
            </a:extLst>
          </p:cNvPr>
          <p:cNvSpPr txBox="1"/>
          <p:nvPr/>
        </p:nvSpPr>
        <p:spPr>
          <a:xfrm>
            <a:off x="61909" y="4611028"/>
            <a:ext cx="1837362" cy="369332"/>
          </a:xfrm>
          <a:prstGeom prst="rect">
            <a:avLst/>
          </a:prstGeom>
          <a:noFill/>
        </p:spPr>
        <p:txBody>
          <a:bodyPr wrap="none" rtlCol="0">
            <a:spAutoFit/>
          </a:bodyPr>
          <a:lstStyle/>
          <a:p>
            <a:r>
              <a:rPr lang="en-GB" dirty="0"/>
              <a:t>Out-of-process</a:t>
            </a:r>
            <a:endParaRPr lang="lv-LV" dirty="0"/>
          </a:p>
        </p:txBody>
      </p:sp>
      <p:sp>
        <p:nvSpPr>
          <p:cNvPr id="3" name="Rectangle 2">
            <a:extLst>
              <a:ext uri="{FF2B5EF4-FFF2-40B4-BE49-F238E27FC236}">
                <a16:creationId xmlns:a16="http://schemas.microsoft.com/office/drawing/2014/main" id="{F9813635-2DA9-9C57-D7E0-0C7B07307949}"/>
              </a:ext>
            </a:extLst>
          </p:cNvPr>
          <p:cNvSpPr/>
          <p:nvPr/>
        </p:nvSpPr>
        <p:spPr>
          <a:xfrm>
            <a:off x="8866094" y="4267199"/>
            <a:ext cx="2088777" cy="663388"/>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dirty="0"/>
              <a:t>compositor</a:t>
            </a:r>
            <a:endParaRPr lang="lv-LV" dirty="0"/>
          </a:p>
        </p:txBody>
      </p:sp>
      <p:cxnSp>
        <p:nvCxnSpPr>
          <p:cNvPr id="5" name="Straight Arrow Connector 4">
            <a:extLst>
              <a:ext uri="{FF2B5EF4-FFF2-40B4-BE49-F238E27FC236}">
                <a16:creationId xmlns:a16="http://schemas.microsoft.com/office/drawing/2014/main" id="{B379BB3B-2DD2-544A-7B00-9882EAD07764}"/>
              </a:ext>
            </a:extLst>
          </p:cNvPr>
          <p:cNvCxnSpPr>
            <a:cxnSpLocks/>
            <a:stCxn id="3" idx="3"/>
          </p:cNvCxnSpPr>
          <p:nvPr/>
        </p:nvCxnSpPr>
        <p:spPr>
          <a:xfrm>
            <a:off x="10954871" y="4598893"/>
            <a:ext cx="9592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DAEADA6-AB1E-7FAA-0D9A-F0D116D73E93}"/>
              </a:ext>
            </a:extLst>
          </p:cNvPr>
          <p:cNvSpPr/>
          <p:nvPr/>
        </p:nvSpPr>
        <p:spPr>
          <a:xfrm>
            <a:off x="1792943" y="3072654"/>
            <a:ext cx="1904998" cy="883024"/>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dirty="0" err="1"/>
              <a:t>videoconvert</a:t>
            </a:r>
            <a:endParaRPr lang="en-GB" dirty="0"/>
          </a:p>
        </p:txBody>
      </p:sp>
      <p:cxnSp>
        <p:nvCxnSpPr>
          <p:cNvPr id="12" name="Straight Arrow Connector 11">
            <a:extLst>
              <a:ext uri="{FF2B5EF4-FFF2-40B4-BE49-F238E27FC236}">
                <a16:creationId xmlns:a16="http://schemas.microsoft.com/office/drawing/2014/main" id="{05795CFE-8976-8521-E643-02F548E9AAE9}"/>
              </a:ext>
            </a:extLst>
          </p:cNvPr>
          <p:cNvCxnSpPr>
            <a:cxnSpLocks/>
          </p:cNvCxnSpPr>
          <p:nvPr/>
        </p:nvCxnSpPr>
        <p:spPr>
          <a:xfrm>
            <a:off x="3677849" y="3543300"/>
            <a:ext cx="323564" cy="13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1E6CA60-EC56-AAF3-4FC1-15F79DF58519}"/>
              </a:ext>
            </a:extLst>
          </p:cNvPr>
          <p:cNvCxnSpPr>
            <a:cxnSpLocks/>
            <a:endCxn id="10" idx="1"/>
          </p:cNvCxnSpPr>
          <p:nvPr/>
        </p:nvCxnSpPr>
        <p:spPr>
          <a:xfrm flipV="1">
            <a:off x="188259" y="3514166"/>
            <a:ext cx="1604684" cy="13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B2BAA4D-11B5-1D09-A246-606D934B80D8}"/>
              </a:ext>
            </a:extLst>
          </p:cNvPr>
          <p:cNvSpPr txBox="1"/>
          <p:nvPr/>
        </p:nvSpPr>
        <p:spPr>
          <a:xfrm>
            <a:off x="188259" y="3209364"/>
            <a:ext cx="1281120" cy="646331"/>
          </a:xfrm>
          <a:prstGeom prst="rect">
            <a:avLst/>
          </a:prstGeom>
          <a:noFill/>
        </p:spPr>
        <p:txBody>
          <a:bodyPr wrap="none" rtlCol="0">
            <a:spAutoFit/>
          </a:bodyPr>
          <a:lstStyle/>
          <a:p>
            <a:r>
              <a:rPr lang="en-GB" dirty="0"/>
              <a:t>From</a:t>
            </a:r>
            <a:br>
              <a:rPr lang="en-GB" dirty="0"/>
            </a:br>
            <a:r>
              <a:rPr lang="en-GB" dirty="0"/>
              <a:t>scheduler</a:t>
            </a:r>
            <a:endParaRPr lang="lv-LV" dirty="0"/>
          </a:p>
        </p:txBody>
      </p:sp>
      <p:sp>
        <p:nvSpPr>
          <p:cNvPr id="17" name="Rectangle 16">
            <a:extLst>
              <a:ext uri="{FF2B5EF4-FFF2-40B4-BE49-F238E27FC236}">
                <a16:creationId xmlns:a16="http://schemas.microsoft.com/office/drawing/2014/main" id="{CC93D660-7306-BB24-D0C7-3691C3C1AF95}"/>
              </a:ext>
            </a:extLst>
          </p:cNvPr>
          <p:cNvSpPr/>
          <p:nvPr/>
        </p:nvSpPr>
        <p:spPr>
          <a:xfrm>
            <a:off x="8458200" y="3310220"/>
            <a:ext cx="2904564" cy="65890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1920x1080, ARGB, 29.97</a:t>
            </a:r>
            <a:endParaRPr lang="lv-LV" dirty="0"/>
          </a:p>
        </p:txBody>
      </p:sp>
      <p:cxnSp>
        <p:nvCxnSpPr>
          <p:cNvPr id="20" name="Straight Arrow Connector 19">
            <a:extLst>
              <a:ext uri="{FF2B5EF4-FFF2-40B4-BE49-F238E27FC236}">
                <a16:creationId xmlns:a16="http://schemas.microsoft.com/office/drawing/2014/main" id="{A0F85A4D-36D0-DA60-DBCF-421CB3B7A037}"/>
              </a:ext>
            </a:extLst>
          </p:cNvPr>
          <p:cNvCxnSpPr>
            <a:cxnSpLocks/>
            <a:stCxn id="24" idx="3"/>
            <a:endCxn id="3" idx="1"/>
          </p:cNvCxnSpPr>
          <p:nvPr/>
        </p:nvCxnSpPr>
        <p:spPr>
          <a:xfrm>
            <a:off x="8259150" y="3550023"/>
            <a:ext cx="606944" cy="10488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B0CDAF03-4FEF-7B61-B8DF-BA51D91BD776}"/>
              </a:ext>
            </a:extLst>
          </p:cNvPr>
          <p:cNvSpPr/>
          <p:nvPr/>
        </p:nvSpPr>
        <p:spPr>
          <a:xfrm>
            <a:off x="4021505" y="3086100"/>
            <a:ext cx="1904998" cy="883024"/>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dirty="0" err="1"/>
              <a:t>videoscale</a:t>
            </a:r>
            <a:endParaRPr lang="en-GB" dirty="0"/>
          </a:p>
        </p:txBody>
      </p:sp>
      <p:sp>
        <p:nvSpPr>
          <p:cNvPr id="24" name="Rectangle 23">
            <a:extLst>
              <a:ext uri="{FF2B5EF4-FFF2-40B4-BE49-F238E27FC236}">
                <a16:creationId xmlns:a16="http://schemas.microsoft.com/office/drawing/2014/main" id="{B75CF4A2-BBA4-706C-89BB-E886F53A6889}"/>
              </a:ext>
            </a:extLst>
          </p:cNvPr>
          <p:cNvSpPr/>
          <p:nvPr/>
        </p:nvSpPr>
        <p:spPr>
          <a:xfrm>
            <a:off x="6354152" y="3108511"/>
            <a:ext cx="1904998" cy="883024"/>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dirty="0" err="1"/>
              <a:t>videorare</a:t>
            </a:r>
            <a:endParaRPr lang="en-GB" dirty="0"/>
          </a:p>
        </p:txBody>
      </p:sp>
      <p:cxnSp>
        <p:nvCxnSpPr>
          <p:cNvPr id="25" name="Straight Arrow Connector 24">
            <a:extLst>
              <a:ext uri="{FF2B5EF4-FFF2-40B4-BE49-F238E27FC236}">
                <a16:creationId xmlns:a16="http://schemas.microsoft.com/office/drawing/2014/main" id="{68640211-6398-73F7-BA2E-D5FA6DBD656B}"/>
              </a:ext>
            </a:extLst>
          </p:cNvPr>
          <p:cNvCxnSpPr>
            <a:cxnSpLocks/>
            <a:stCxn id="22" idx="3"/>
            <a:endCxn id="24" idx="1"/>
          </p:cNvCxnSpPr>
          <p:nvPr/>
        </p:nvCxnSpPr>
        <p:spPr>
          <a:xfrm>
            <a:off x="5926503" y="3527612"/>
            <a:ext cx="427649" cy="224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6926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677416DD-6C42-ECBB-FADA-0DD0C1DEFF97}"/>
              </a:ext>
            </a:extLst>
          </p:cNvPr>
          <p:cNvSpPr/>
          <p:nvPr/>
        </p:nvSpPr>
        <p:spPr>
          <a:xfrm>
            <a:off x="61909" y="4598893"/>
            <a:ext cx="2904564" cy="169433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lv-LV" dirty="0"/>
          </a:p>
        </p:txBody>
      </p:sp>
      <p:sp>
        <p:nvSpPr>
          <p:cNvPr id="2" name="Title 1">
            <a:extLst>
              <a:ext uri="{FF2B5EF4-FFF2-40B4-BE49-F238E27FC236}">
                <a16:creationId xmlns:a16="http://schemas.microsoft.com/office/drawing/2014/main" id="{E47BB777-256A-359A-E74D-CD9A4C458ED7}"/>
              </a:ext>
            </a:extLst>
          </p:cNvPr>
          <p:cNvSpPr>
            <a:spLocks noGrp="1"/>
          </p:cNvSpPr>
          <p:nvPr>
            <p:ph type="title"/>
          </p:nvPr>
        </p:nvSpPr>
        <p:spPr/>
        <p:txBody>
          <a:bodyPr/>
          <a:lstStyle/>
          <a:p>
            <a:r>
              <a:rPr lang="en-GB" dirty="0"/>
              <a:t>Graphics – HTML5</a:t>
            </a:r>
            <a:endParaRPr lang="lv-LV" dirty="0"/>
          </a:p>
        </p:txBody>
      </p:sp>
      <p:sp>
        <p:nvSpPr>
          <p:cNvPr id="18" name="Rectangle 17">
            <a:extLst>
              <a:ext uri="{FF2B5EF4-FFF2-40B4-BE49-F238E27FC236}">
                <a16:creationId xmlns:a16="http://schemas.microsoft.com/office/drawing/2014/main" id="{64AD036B-C72B-AA3B-9E90-5A90D57084C6}"/>
              </a:ext>
            </a:extLst>
          </p:cNvPr>
          <p:cNvSpPr/>
          <p:nvPr/>
        </p:nvSpPr>
        <p:spPr>
          <a:xfrm>
            <a:off x="3059422" y="5209161"/>
            <a:ext cx="1930975" cy="433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err="1">
                <a:ln w="0"/>
                <a:solidFill>
                  <a:schemeClr val="tx1"/>
                </a:solidFill>
                <a:effectLst>
                  <a:outerShdw blurRad="38100" dist="19050" dir="2700000" algn="tl" rotWithShape="0">
                    <a:schemeClr val="dk1">
                      <a:alpha val="40000"/>
                    </a:schemeClr>
                  </a:outerShdw>
                </a:effectLst>
              </a:rPr>
              <a:t>videoprocessor</a:t>
            </a:r>
            <a:endParaRPr lang="lv-LV" dirty="0">
              <a:ln w="0"/>
              <a:solidFill>
                <a:schemeClr val="tx1"/>
              </a:solidFill>
              <a:effectLst>
                <a:outerShdw blurRad="38100" dist="19050" dir="2700000" algn="tl" rotWithShape="0">
                  <a:schemeClr val="dk1">
                    <a:alpha val="40000"/>
                  </a:schemeClr>
                </a:outerShdw>
              </a:effectLst>
            </a:endParaRPr>
          </a:p>
        </p:txBody>
      </p:sp>
      <p:sp>
        <p:nvSpPr>
          <p:cNvPr id="21" name="Rectangle 20">
            <a:extLst>
              <a:ext uri="{FF2B5EF4-FFF2-40B4-BE49-F238E27FC236}">
                <a16:creationId xmlns:a16="http://schemas.microsoft.com/office/drawing/2014/main" id="{2F25D088-CC31-3E2E-7C03-805A94D36919}"/>
              </a:ext>
            </a:extLst>
          </p:cNvPr>
          <p:cNvSpPr/>
          <p:nvPr/>
        </p:nvSpPr>
        <p:spPr>
          <a:xfrm>
            <a:off x="5179277" y="5209161"/>
            <a:ext cx="1280311" cy="433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err="1">
                <a:ln w="0"/>
                <a:solidFill>
                  <a:schemeClr val="tx1"/>
                </a:solidFill>
                <a:effectLst>
                  <a:outerShdw blurRad="38100" dist="19050" dir="2700000" algn="tl" rotWithShape="0">
                    <a:schemeClr val="dk1">
                      <a:alpha val="40000"/>
                    </a:schemeClr>
                  </a:outerShdw>
                </a:effectLst>
              </a:rPr>
              <a:t>capsfilter</a:t>
            </a:r>
            <a:endParaRPr lang="lv-LV" dirty="0">
              <a:ln w="0"/>
              <a:solidFill>
                <a:schemeClr val="tx1"/>
              </a:solidFill>
              <a:effectLst>
                <a:outerShdw blurRad="38100" dist="19050" dir="2700000" algn="tl" rotWithShape="0">
                  <a:schemeClr val="dk1">
                    <a:alpha val="40000"/>
                  </a:schemeClr>
                </a:outerShdw>
              </a:effectLst>
            </a:endParaRPr>
          </a:p>
        </p:txBody>
      </p:sp>
      <p:cxnSp>
        <p:nvCxnSpPr>
          <p:cNvPr id="26" name="Straight Arrow Connector 25">
            <a:extLst>
              <a:ext uri="{FF2B5EF4-FFF2-40B4-BE49-F238E27FC236}">
                <a16:creationId xmlns:a16="http://schemas.microsoft.com/office/drawing/2014/main" id="{580730D1-BF6C-8B70-BED0-38465AFE81B5}"/>
              </a:ext>
            </a:extLst>
          </p:cNvPr>
          <p:cNvCxnSpPr>
            <a:cxnSpLocks/>
            <a:stCxn id="8" idx="3"/>
          </p:cNvCxnSpPr>
          <p:nvPr/>
        </p:nvCxnSpPr>
        <p:spPr>
          <a:xfrm flipV="1">
            <a:off x="8144533" y="4603177"/>
            <a:ext cx="697741" cy="8226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D50E575F-4887-B60A-AE9F-634D358753F9}"/>
              </a:ext>
            </a:extLst>
          </p:cNvPr>
          <p:cNvSpPr txBox="1"/>
          <p:nvPr/>
        </p:nvSpPr>
        <p:spPr>
          <a:xfrm>
            <a:off x="8749324" y="5772793"/>
            <a:ext cx="3254417" cy="369332"/>
          </a:xfrm>
          <a:prstGeom prst="rect">
            <a:avLst/>
          </a:prstGeom>
          <a:noFill/>
        </p:spPr>
        <p:txBody>
          <a:bodyPr wrap="none" rtlCol="0">
            <a:spAutoFit/>
          </a:bodyPr>
          <a:lstStyle/>
          <a:p>
            <a:r>
              <a:rPr lang="en-GB" dirty="0" err="1"/>
              <a:t>gst_pad_set_offset</a:t>
            </a:r>
            <a:r>
              <a:rPr lang="en-GB" dirty="0"/>
              <a:t>(</a:t>
            </a:r>
            <a:r>
              <a:rPr lang="en-GB" dirty="0" err="1"/>
              <a:t>startPts</a:t>
            </a:r>
            <a:r>
              <a:rPr lang="en-GB" dirty="0"/>
              <a:t>)</a:t>
            </a:r>
            <a:endParaRPr lang="lv-LV" dirty="0"/>
          </a:p>
        </p:txBody>
      </p:sp>
      <p:cxnSp>
        <p:nvCxnSpPr>
          <p:cNvPr id="38" name="Connector: Elbow 37">
            <a:extLst>
              <a:ext uri="{FF2B5EF4-FFF2-40B4-BE49-F238E27FC236}">
                <a16:creationId xmlns:a16="http://schemas.microsoft.com/office/drawing/2014/main" id="{EE41AA9A-7437-824B-073E-37AEBE87231F}"/>
              </a:ext>
            </a:extLst>
          </p:cNvPr>
          <p:cNvCxnSpPr>
            <a:stCxn id="27" idx="1"/>
          </p:cNvCxnSpPr>
          <p:nvPr/>
        </p:nvCxnSpPr>
        <p:spPr>
          <a:xfrm rot="10800000">
            <a:off x="8274488" y="5327527"/>
            <a:ext cx="474837" cy="629932"/>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9F80F930-D0B0-988B-33E9-FB809A8CC982}"/>
              </a:ext>
            </a:extLst>
          </p:cNvPr>
          <p:cNvCxnSpPr>
            <a:cxnSpLocks/>
            <a:stCxn id="28" idx="3"/>
            <a:endCxn id="18" idx="1"/>
          </p:cNvCxnSpPr>
          <p:nvPr/>
        </p:nvCxnSpPr>
        <p:spPr>
          <a:xfrm>
            <a:off x="2880549" y="5425827"/>
            <a:ext cx="1788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6D7E331-36E9-AC22-1147-1F4DA445640B}"/>
              </a:ext>
            </a:extLst>
          </p:cNvPr>
          <p:cNvSpPr/>
          <p:nvPr/>
        </p:nvSpPr>
        <p:spPr>
          <a:xfrm>
            <a:off x="6638461" y="5209161"/>
            <a:ext cx="1506072" cy="433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err="1">
                <a:ln w="0"/>
                <a:solidFill>
                  <a:schemeClr val="tx1"/>
                </a:solidFill>
                <a:effectLst>
                  <a:outerShdw blurRad="38100" dist="19050" dir="2700000" algn="tl" rotWithShape="0">
                    <a:schemeClr val="dk1">
                      <a:alpha val="40000"/>
                    </a:schemeClr>
                  </a:outerShdw>
                </a:effectLst>
              </a:rPr>
              <a:t>videobox</a:t>
            </a:r>
            <a:endParaRPr lang="lv-LV" dirty="0">
              <a:ln w="0"/>
              <a:solidFill>
                <a:schemeClr val="tx1"/>
              </a:solidFill>
              <a:effectLst>
                <a:outerShdw blurRad="38100" dist="19050" dir="2700000" algn="tl" rotWithShape="0">
                  <a:schemeClr val="dk1">
                    <a:alpha val="40000"/>
                  </a:schemeClr>
                </a:outerShdw>
              </a:effectLst>
            </a:endParaRPr>
          </a:p>
        </p:txBody>
      </p:sp>
      <p:cxnSp>
        <p:nvCxnSpPr>
          <p:cNvPr id="19" name="Straight Arrow Connector 18">
            <a:extLst>
              <a:ext uri="{FF2B5EF4-FFF2-40B4-BE49-F238E27FC236}">
                <a16:creationId xmlns:a16="http://schemas.microsoft.com/office/drawing/2014/main" id="{5AB2B1E9-ED3F-DAAA-16B5-B7CCFEB98B51}"/>
              </a:ext>
            </a:extLst>
          </p:cNvPr>
          <p:cNvCxnSpPr>
            <a:cxnSpLocks/>
            <a:stCxn id="18" idx="3"/>
            <a:endCxn id="21" idx="1"/>
          </p:cNvCxnSpPr>
          <p:nvPr/>
        </p:nvCxnSpPr>
        <p:spPr>
          <a:xfrm>
            <a:off x="4990397" y="5425827"/>
            <a:ext cx="1888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38E77F8-DFC4-1EF4-023F-1A2C66654AEA}"/>
              </a:ext>
            </a:extLst>
          </p:cNvPr>
          <p:cNvCxnSpPr>
            <a:cxnSpLocks/>
            <a:stCxn id="21" idx="3"/>
            <a:endCxn id="8" idx="1"/>
          </p:cNvCxnSpPr>
          <p:nvPr/>
        </p:nvCxnSpPr>
        <p:spPr>
          <a:xfrm>
            <a:off x="6459588" y="5425827"/>
            <a:ext cx="1788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F160A4CC-2FA6-C19D-4D44-A6C83C0A51A3}"/>
              </a:ext>
            </a:extLst>
          </p:cNvPr>
          <p:cNvSpPr/>
          <p:nvPr/>
        </p:nvSpPr>
        <p:spPr>
          <a:xfrm>
            <a:off x="1353671" y="5209161"/>
            <a:ext cx="1526878" cy="433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err="1">
                <a:ln w="0"/>
                <a:solidFill>
                  <a:schemeClr val="tx1"/>
                </a:solidFill>
                <a:effectLst>
                  <a:outerShdw blurRad="38100" dist="19050" dir="2700000" algn="tl" rotWithShape="0">
                    <a:schemeClr val="dk1">
                      <a:alpha val="40000"/>
                    </a:schemeClr>
                  </a:outerShdw>
                </a:effectLst>
              </a:rPr>
              <a:t>decodebin</a:t>
            </a:r>
            <a:endParaRPr lang="lv-LV" dirty="0">
              <a:ln w="0"/>
              <a:solidFill>
                <a:schemeClr val="tx1"/>
              </a:solidFill>
              <a:effectLst>
                <a:outerShdw blurRad="38100" dist="19050" dir="2700000" algn="tl" rotWithShape="0">
                  <a:schemeClr val="dk1">
                    <a:alpha val="40000"/>
                  </a:schemeClr>
                </a:outerShdw>
              </a:effectLst>
            </a:endParaRPr>
          </a:p>
        </p:txBody>
      </p:sp>
      <p:sp>
        <p:nvSpPr>
          <p:cNvPr id="41" name="Rectangle 40">
            <a:extLst>
              <a:ext uri="{FF2B5EF4-FFF2-40B4-BE49-F238E27FC236}">
                <a16:creationId xmlns:a16="http://schemas.microsoft.com/office/drawing/2014/main" id="{2A31E87D-C5B1-F4CF-3ED9-C53C12EECB51}"/>
              </a:ext>
            </a:extLst>
          </p:cNvPr>
          <p:cNvSpPr/>
          <p:nvPr/>
        </p:nvSpPr>
        <p:spPr>
          <a:xfrm>
            <a:off x="209103" y="5209161"/>
            <a:ext cx="945850" cy="433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err="1">
                <a:ln w="0"/>
                <a:solidFill>
                  <a:schemeClr val="tx1"/>
                </a:solidFill>
                <a:effectLst>
                  <a:outerShdw blurRad="38100" dist="19050" dir="2700000" algn="tl" rotWithShape="0">
                    <a:schemeClr val="dk1">
                      <a:alpha val="40000"/>
                    </a:schemeClr>
                  </a:outerShdw>
                </a:effectLst>
              </a:rPr>
              <a:t>cefsrc</a:t>
            </a:r>
            <a:endParaRPr lang="lv-LV" dirty="0">
              <a:ln w="0"/>
              <a:solidFill>
                <a:schemeClr val="tx1"/>
              </a:solidFill>
              <a:effectLst>
                <a:outerShdw blurRad="38100" dist="19050" dir="2700000" algn="tl" rotWithShape="0">
                  <a:schemeClr val="dk1">
                    <a:alpha val="40000"/>
                  </a:schemeClr>
                </a:outerShdw>
              </a:effectLst>
            </a:endParaRPr>
          </a:p>
        </p:txBody>
      </p:sp>
      <p:cxnSp>
        <p:nvCxnSpPr>
          <p:cNvPr id="43" name="Straight Arrow Connector 42">
            <a:extLst>
              <a:ext uri="{FF2B5EF4-FFF2-40B4-BE49-F238E27FC236}">
                <a16:creationId xmlns:a16="http://schemas.microsoft.com/office/drawing/2014/main" id="{8F2D6E0A-488E-2C83-610F-0C48AE87CE2B}"/>
              </a:ext>
            </a:extLst>
          </p:cNvPr>
          <p:cNvCxnSpPr>
            <a:stCxn id="41" idx="3"/>
            <a:endCxn id="28" idx="1"/>
          </p:cNvCxnSpPr>
          <p:nvPr/>
        </p:nvCxnSpPr>
        <p:spPr>
          <a:xfrm>
            <a:off x="1154953" y="5425827"/>
            <a:ext cx="1987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561B86B-9AE7-1883-278A-A61DFD9812EA}"/>
              </a:ext>
            </a:extLst>
          </p:cNvPr>
          <p:cNvSpPr/>
          <p:nvPr/>
        </p:nvSpPr>
        <p:spPr>
          <a:xfrm>
            <a:off x="8866094" y="4267199"/>
            <a:ext cx="2088777" cy="663388"/>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dirty="0"/>
              <a:t>compositor</a:t>
            </a:r>
            <a:endParaRPr lang="lv-LV" dirty="0"/>
          </a:p>
        </p:txBody>
      </p:sp>
      <p:cxnSp>
        <p:nvCxnSpPr>
          <p:cNvPr id="5" name="Straight Arrow Connector 4">
            <a:extLst>
              <a:ext uri="{FF2B5EF4-FFF2-40B4-BE49-F238E27FC236}">
                <a16:creationId xmlns:a16="http://schemas.microsoft.com/office/drawing/2014/main" id="{503533AA-71DD-5187-E692-5568333324DF}"/>
              </a:ext>
            </a:extLst>
          </p:cNvPr>
          <p:cNvCxnSpPr>
            <a:cxnSpLocks/>
            <a:stCxn id="3" idx="3"/>
          </p:cNvCxnSpPr>
          <p:nvPr/>
        </p:nvCxnSpPr>
        <p:spPr>
          <a:xfrm>
            <a:off x="10954871" y="4598893"/>
            <a:ext cx="9592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9B1D60F-7D28-4F10-BEA1-4E477C92D921}"/>
              </a:ext>
            </a:extLst>
          </p:cNvPr>
          <p:cNvSpPr/>
          <p:nvPr/>
        </p:nvSpPr>
        <p:spPr>
          <a:xfrm>
            <a:off x="1792943" y="3072654"/>
            <a:ext cx="1904998" cy="883024"/>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dirty="0" err="1"/>
              <a:t>videoconvert</a:t>
            </a:r>
            <a:endParaRPr lang="en-GB" dirty="0"/>
          </a:p>
        </p:txBody>
      </p:sp>
      <p:cxnSp>
        <p:nvCxnSpPr>
          <p:cNvPr id="12" name="Straight Arrow Connector 11">
            <a:extLst>
              <a:ext uri="{FF2B5EF4-FFF2-40B4-BE49-F238E27FC236}">
                <a16:creationId xmlns:a16="http://schemas.microsoft.com/office/drawing/2014/main" id="{3C1027B4-E381-9DB3-3D3D-BE40B5944A5F}"/>
              </a:ext>
            </a:extLst>
          </p:cNvPr>
          <p:cNvCxnSpPr>
            <a:cxnSpLocks/>
          </p:cNvCxnSpPr>
          <p:nvPr/>
        </p:nvCxnSpPr>
        <p:spPr>
          <a:xfrm>
            <a:off x="3677849" y="3543300"/>
            <a:ext cx="323564" cy="13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C4BAC6A-1E09-4822-6B88-71BAB8BE12E3}"/>
              </a:ext>
            </a:extLst>
          </p:cNvPr>
          <p:cNvCxnSpPr>
            <a:cxnSpLocks/>
            <a:endCxn id="10" idx="1"/>
          </p:cNvCxnSpPr>
          <p:nvPr/>
        </p:nvCxnSpPr>
        <p:spPr>
          <a:xfrm flipV="1">
            <a:off x="188259" y="3514166"/>
            <a:ext cx="1604684" cy="13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942FE64-F0E5-031F-E648-C677656E0D4F}"/>
              </a:ext>
            </a:extLst>
          </p:cNvPr>
          <p:cNvSpPr txBox="1"/>
          <p:nvPr/>
        </p:nvSpPr>
        <p:spPr>
          <a:xfrm>
            <a:off x="188259" y="3209364"/>
            <a:ext cx="1281120" cy="646331"/>
          </a:xfrm>
          <a:prstGeom prst="rect">
            <a:avLst/>
          </a:prstGeom>
          <a:noFill/>
        </p:spPr>
        <p:txBody>
          <a:bodyPr wrap="none" rtlCol="0">
            <a:spAutoFit/>
          </a:bodyPr>
          <a:lstStyle/>
          <a:p>
            <a:r>
              <a:rPr lang="en-GB" dirty="0"/>
              <a:t>From</a:t>
            </a:r>
            <a:br>
              <a:rPr lang="en-GB" dirty="0"/>
            </a:br>
            <a:r>
              <a:rPr lang="en-GB" dirty="0"/>
              <a:t>scheduler</a:t>
            </a:r>
            <a:endParaRPr lang="lv-LV" dirty="0"/>
          </a:p>
        </p:txBody>
      </p:sp>
      <p:sp>
        <p:nvSpPr>
          <p:cNvPr id="17" name="Rectangle 16">
            <a:extLst>
              <a:ext uri="{FF2B5EF4-FFF2-40B4-BE49-F238E27FC236}">
                <a16:creationId xmlns:a16="http://schemas.microsoft.com/office/drawing/2014/main" id="{A9423876-775D-33E3-8F67-15379659362E}"/>
              </a:ext>
            </a:extLst>
          </p:cNvPr>
          <p:cNvSpPr/>
          <p:nvPr/>
        </p:nvSpPr>
        <p:spPr>
          <a:xfrm>
            <a:off x="8458200" y="3310220"/>
            <a:ext cx="2904564" cy="65890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1920x1080, ARGB, 29.97</a:t>
            </a:r>
            <a:endParaRPr lang="lv-LV" dirty="0"/>
          </a:p>
        </p:txBody>
      </p:sp>
      <p:cxnSp>
        <p:nvCxnSpPr>
          <p:cNvPr id="20" name="Straight Arrow Connector 19">
            <a:extLst>
              <a:ext uri="{FF2B5EF4-FFF2-40B4-BE49-F238E27FC236}">
                <a16:creationId xmlns:a16="http://schemas.microsoft.com/office/drawing/2014/main" id="{B39EB062-96C1-CECE-2E91-398AA428E9FB}"/>
              </a:ext>
            </a:extLst>
          </p:cNvPr>
          <p:cNvCxnSpPr>
            <a:cxnSpLocks/>
            <a:stCxn id="24" idx="3"/>
            <a:endCxn id="3" idx="1"/>
          </p:cNvCxnSpPr>
          <p:nvPr/>
        </p:nvCxnSpPr>
        <p:spPr>
          <a:xfrm>
            <a:off x="8259150" y="3550023"/>
            <a:ext cx="606944" cy="10488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63A14B23-F3EE-2599-10AE-6722ADA1F99B}"/>
              </a:ext>
            </a:extLst>
          </p:cNvPr>
          <p:cNvSpPr/>
          <p:nvPr/>
        </p:nvSpPr>
        <p:spPr>
          <a:xfrm>
            <a:off x="4021505" y="3086100"/>
            <a:ext cx="1904998" cy="883024"/>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dirty="0" err="1"/>
              <a:t>videoscale</a:t>
            </a:r>
            <a:endParaRPr lang="en-GB" dirty="0"/>
          </a:p>
        </p:txBody>
      </p:sp>
      <p:sp>
        <p:nvSpPr>
          <p:cNvPr id="24" name="Rectangle 23">
            <a:extLst>
              <a:ext uri="{FF2B5EF4-FFF2-40B4-BE49-F238E27FC236}">
                <a16:creationId xmlns:a16="http://schemas.microsoft.com/office/drawing/2014/main" id="{A7885690-DA02-7FE2-6A43-684DD85CD796}"/>
              </a:ext>
            </a:extLst>
          </p:cNvPr>
          <p:cNvSpPr/>
          <p:nvPr/>
        </p:nvSpPr>
        <p:spPr>
          <a:xfrm>
            <a:off x="6354152" y="3108511"/>
            <a:ext cx="1904998" cy="883024"/>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dirty="0" err="1"/>
              <a:t>videorare</a:t>
            </a:r>
            <a:endParaRPr lang="en-GB" dirty="0"/>
          </a:p>
        </p:txBody>
      </p:sp>
      <p:cxnSp>
        <p:nvCxnSpPr>
          <p:cNvPr id="25" name="Straight Arrow Connector 24">
            <a:extLst>
              <a:ext uri="{FF2B5EF4-FFF2-40B4-BE49-F238E27FC236}">
                <a16:creationId xmlns:a16="http://schemas.microsoft.com/office/drawing/2014/main" id="{12A9440B-DFB7-8752-E501-BD1B97AB9E03}"/>
              </a:ext>
            </a:extLst>
          </p:cNvPr>
          <p:cNvCxnSpPr>
            <a:cxnSpLocks/>
            <a:stCxn id="22" idx="3"/>
            <a:endCxn id="24" idx="1"/>
          </p:cNvCxnSpPr>
          <p:nvPr/>
        </p:nvCxnSpPr>
        <p:spPr>
          <a:xfrm>
            <a:off x="5926503" y="3527612"/>
            <a:ext cx="427649" cy="224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55A5BAF-B034-B0D5-F270-1CEE935F68EC}"/>
              </a:ext>
            </a:extLst>
          </p:cNvPr>
          <p:cNvSpPr txBox="1"/>
          <p:nvPr/>
        </p:nvSpPr>
        <p:spPr>
          <a:xfrm>
            <a:off x="61909" y="4611028"/>
            <a:ext cx="1837362" cy="369332"/>
          </a:xfrm>
          <a:prstGeom prst="rect">
            <a:avLst/>
          </a:prstGeom>
          <a:noFill/>
        </p:spPr>
        <p:txBody>
          <a:bodyPr wrap="none" rtlCol="0">
            <a:spAutoFit/>
          </a:bodyPr>
          <a:lstStyle/>
          <a:p>
            <a:r>
              <a:rPr lang="en-GB" dirty="0"/>
              <a:t>Out-of-process</a:t>
            </a:r>
            <a:endParaRPr lang="lv-LV" dirty="0"/>
          </a:p>
        </p:txBody>
      </p:sp>
    </p:spTree>
    <p:extLst>
      <p:ext uri="{BB962C8B-B14F-4D97-AF65-F5344CB8AC3E}">
        <p14:creationId xmlns:p14="http://schemas.microsoft.com/office/powerpoint/2010/main" val="3374690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69AC8-9C1B-7785-6046-3A42867E964B}"/>
              </a:ext>
            </a:extLst>
          </p:cNvPr>
          <p:cNvSpPr>
            <a:spLocks noGrp="1"/>
          </p:cNvSpPr>
          <p:nvPr>
            <p:ph type="title"/>
          </p:nvPr>
        </p:nvSpPr>
        <p:spPr/>
        <p:txBody>
          <a:bodyPr/>
          <a:lstStyle/>
          <a:p>
            <a:r>
              <a:rPr lang="lv-LV" dirty="0" err="1"/>
              <a:t>Optimizing</a:t>
            </a:r>
            <a:r>
              <a:rPr lang="lv-LV" dirty="0"/>
              <a:t> CPU </a:t>
            </a:r>
            <a:r>
              <a:rPr lang="lv-LV" dirty="0" err="1"/>
              <a:t>usage</a:t>
            </a:r>
            <a:endParaRPr lang="lv-LV" dirty="0"/>
          </a:p>
        </p:txBody>
      </p:sp>
      <p:sp>
        <p:nvSpPr>
          <p:cNvPr id="5" name="Rectangle 4">
            <a:extLst>
              <a:ext uri="{FF2B5EF4-FFF2-40B4-BE49-F238E27FC236}">
                <a16:creationId xmlns:a16="http://schemas.microsoft.com/office/drawing/2014/main" id="{1CB99A83-68C3-0E1C-FD95-280672EB3D91}"/>
              </a:ext>
            </a:extLst>
          </p:cNvPr>
          <p:cNvSpPr/>
          <p:nvPr/>
        </p:nvSpPr>
        <p:spPr>
          <a:xfrm>
            <a:off x="8712293" y="2572871"/>
            <a:ext cx="2940422" cy="70696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lv-LV" dirty="0">
                <a:ln w="0"/>
                <a:solidFill>
                  <a:schemeClr val="tx1"/>
                </a:solidFill>
                <a:effectLst>
                  <a:outerShdw blurRad="38100" dist="19050" dir="2700000" algn="tl" rotWithShape="0">
                    <a:schemeClr val="dk1">
                      <a:alpha val="40000"/>
                    </a:schemeClr>
                  </a:outerShdw>
                </a:effectLst>
              </a:rPr>
              <a:t>RTP</a:t>
            </a:r>
            <a:br>
              <a:rPr lang="lv-LV" dirty="0">
                <a:ln w="0"/>
                <a:solidFill>
                  <a:schemeClr val="tx1"/>
                </a:solidFill>
                <a:effectLst>
                  <a:outerShdw blurRad="38100" dist="19050" dir="2700000" algn="tl" rotWithShape="0">
                    <a:schemeClr val="dk1">
                      <a:alpha val="40000"/>
                    </a:schemeClr>
                  </a:outerShdw>
                </a:effectLst>
              </a:rPr>
            </a:br>
            <a:r>
              <a:rPr lang="lv-LV" dirty="0">
                <a:ln w="0"/>
                <a:solidFill>
                  <a:schemeClr val="tx1"/>
                </a:solidFill>
                <a:effectLst>
                  <a:outerShdw blurRad="38100" dist="19050" dir="2700000" algn="tl" rotWithShape="0">
                    <a:schemeClr val="dk1">
                      <a:alpha val="40000"/>
                    </a:schemeClr>
                  </a:outerShdw>
                </a:effectLst>
              </a:rPr>
              <a:t>1920x1080. 10 </a:t>
            </a:r>
            <a:r>
              <a:rPr lang="lv-LV" dirty="0" err="1">
                <a:ln w="0"/>
                <a:solidFill>
                  <a:schemeClr val="tx1"/>
                </a:solidFill>
                <a:effectLst>
                  <a:outerShdw blurRad="38100" dist="19050" dir="2700000" algn="tl" rotWithShape="0">
                    <a:schemeClr val="dk1">
                      <a:alpha val="40000"/>
                    </a:schemeClr>
                  </a:outerShdw>
                </a:effectLst>
              </a:rPr>
              <a:t>mbps</a:t>
            </a:r>
            <a:endParaRPr lang="lv-LV" dirty="0">
              <a:ln w="0"/>
              <a:solidFill>
                <a:schemeClr val="tx1"/>
              </a:solidFill>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FB30FA57-DBA9-7BB0-BF2D-F0BB34CD13E5}"/>
              </a:ext>
            </a:extLst>
          </p:cNvPr>
          <p:cNvSpPr/>
          <p:nvPr/>
        </p:nvSpPr>
        <p:spPr>
          <a:xfrm>
            <a:off x="8695764" y="4743103"/>
            <a:ext cx="2940423" cy="70696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v-LV" dirty="0">
                <a:ln w="0"/>
                <a:solidFill>
                  <a:schemeClr val="tx1"/>
                </a:solidFill>
                <a:effectLst>
                  <a:outerShdw blurRad="38100" dist="19050" dir="2700000" algn="tl" rotWithShape="0">
                    <a:schemeClr val="dk1">
                      <a:alpha val="40000"/>
                    </a:schemeClr>
                  </a:outerShdw>
                </a:effectLst>
              </a:rPr>
              <a:t>HLS</a:t>
            </a:r>
            <a:br>
              <a:rPr lang="lv-LV" dirty="0">
                <a:ln w="0"/>
                <a:solidFill>
                  <a:schemeClr val="tx1"/>
                </a:solidFill>
                <a:effectLst>
                  <a:outerShdw blurRad="38100" dist="19050" dir="2700000" algn="tl" rotWithShape="0">
                    <a:schemeClr val="dk1">
                      <a:alpha val="40000"/>
                    </a:schemeClr>
                  </a:outerShdw>
                </a:effectLst>
              </a:rPr>
            </a:br>
            <a:r>
              <a:rPr lang="lv-LV" dirty="0">
                <a:ln w="0"/>
                <a:solidFill>
                  <a:schemeClr val="tx1"/>
                </a:solidFill>
                <a:effectLst>
                  <a:outerShdw blurRad="38100" dist="19050" dir="2700000" algn="tl" rotWithShape="0">
                    <a:schemeClr val="dk1">
                      <a:alpha val="40000"/>
                    </a:schemeClr>
                  </a:outerShdw>
                </a:effectLst>
              </a:rPr>
              <a:t>1920x1080. 5mbps</a:t>
            </a:r>
          </a:p>
        </p:txBody>
      </p:sp>
      <p:sp>
        <p:nvSpPr>
          <p:cNvPr id="7" name="Rectangle 6">
            <a:extLst>
              <a:ext uri="{FF2B5EF4-FFF2-40B4-BE49-F238E27FC236}">
                <a16:creationId xmlns:a16="http://schemas.microsoft.com/office/drawing/2014/main" id="{7BFFC2E8-8A1D-B0E1-B878-8EEE32B6E27A}"/>
              </a:ext>
            </a:extLst>
          </p:cNvPr>
          <p:cNvSpPr/>
          <p:nvPr/>
        </p:nvSpPr>
        <p:spPr>
          <a:xfrm>
            <a:off x="8712292" y="3656367"/>
            <a:ext cx="2940423" cy="70696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lv-LV" dirty="0">
                <a:ln w="0"/>
                <a:solidFill>
                  <a:schemeClr val="tx1"/>
                </a:solidFill>
                <a:effectLst>
                  <a:outerShdw blurRad="38100" dist="19050" dir="2700000" algn="tl" rotWithShape="0">
                    <a:schemeClr val="dk1">
                      <a:alpha val="40000"/>
                    </a:schemeClr>
                  </a:outerShdw>
                </a:effectLst>
              </a:rPr>
              <a:t>SRT</a:t>
            </a:r>
          </a:p>
          <a:p>
            <a:pPr algn="ctr"/>
            <a:r>
              <a:rPr lang="lv-LV" dirty="0">
                <a:ln w="0"/>
                <a:solidFill>
                  <a:schemeClr val="tx1"/>
                </a:solidFill>
                <a:effectLst>
                  <a:outerShdw blurRad="38100" dist="19050" dir="2700000" algn="tl" rotWithShape="0">
                    <a:schemeClr val="dk1">
                      <a:alpha val="40000"/>
                    </a:schemeClr>
                  </a:outerShdw>
                </a:effectLst>
              </a:rPr>
              <a:t>1920x1080. 10 </a:t>
            </a:r>
            <a:r>
              <a:rPr lang="lv-LV" dirty="0" err="1">
                <a:ln w="0"/>
                <a:solidFill>
                  <a:schemeClr val="tx1"/>
                </a:solidFill>
                <a:effectLst>
                  <a:outerShdw blurRad="38100" dist="19050" dir="2700000" algn="tl" rotWithShape="0">
                    <a:schemeClr val="dk1">
                      <a:alpha val="40000"/>
                    </a:schemeClr>
                  </a:outerShdw>
                </a:effectLst>
              </a:rPr>
              <a:t>mbps</a:t>
            </a:r>
            <a:endParaRPr lang="lv-LV" dirty="0">
              <a:ln w="0"/>
              <a:solidFill>
                <a:schemeClr val="tx1"/>
              </a:solidFill>
              <a:effectLst>
                <a:outerShdw blurRad="38100" dist="19050" dir="2700000" algn="tl" rotWithShape="0">
                  <a:schemeClr val="dk1">
                    <a:alpha val="40000"/>
                  </a:schemeClr>
                </a:outerShdw>
              </a:effectLst>
            </a:endParaRPr>
          </a:p>
        </p:txBody>
      </p:sp>
      <p:sp>
        <p:nvSpPr>
          <p:cNvPr id="8" name="Rectangle 7">
            <a:extLst>
              <a:ext uri="{FF2B5EF4-FFF2-40B4-BE49-F238E27FC236}">
                <a16:creationId xmlns:a16="http://schemas.microsoft.com/office/drawing/2014/main" id="{3AC045DF-AE1E-69CF-BA42-434487B40703}"/>
              </a:ext>
            </a:extLst>
          </p:cNvPr>
          <p:cNvSpPr/>
          <p:nvPr/>
        </p:nvSpPr>
        <p:spPr>
          <a:xfrm>
            <a:off x="8695764" y="5826598"/>
            <a:ext cx="2940423" cy="70696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lv-LV" dirty="0">
                <a:ln w="0"/>
                <a:solidFill>
                  <a:schemeClr val="tx1"/>
                </a:solidFill>
                <a:effectLst>
                  <a:outerShdw blurRad="38100" dist="19050" dir="2700000" algn="tl" rotWithShape="0">
                    <a:schemeClr val="dk1">
                      <a:alpha val="40000"/>
                    </a:schemeClr>
                  </a:outerShdw>
                </a:effectLst>
              </a:rPr>
              <a:t>HLS</a:t>
            </a:r>
            <a:br>
              <a:rPr lang="lv-LV" dirty="0">
                <a:ln w="0"/>
                <a:solidFill>
                  <a:schemeClr val="tx1"/>
                </a:solidFill>
                <a:effectLst>
                  <a:outerShdw blurRad="38100" dist="19050" dir="2700000" algn="tl" rotWithShape="0">
                    <a:schemeClr val="dk1">
                      <a:alpha val="40000"/>
                    </a:schemeClr>
                  </a:outerShdw>
                </a:effectLst>
              </a:rPr>
            </a:br>
            <a:r>
              <a:rPr lang="lv-LV" dirty="0">
                <a:ln w="0"/>
                <a:solidFill>
                  <a:schemeClr val="tx1"/>
                </a:solidFill>
                <a:effectLst>
                  <a:outerShdw blurRad="38100" dist="19050" dir="2700000" algn="tl" rotWithShape="0">
                    <a:schemeClr val="dk1">
                      <a:alpha val="40000"/>
                    </a:schemeClr>
                  </a:outerShdw>
                </a:effectLst>
              </a:rPr>
              <a:t>720x576. 2mbps</a:t>
            </a:r>
          </a:p>
        </p:txBody>
      </p:sp>
      <p:sp>
        <p:nvSpPr>
          <p:cNvPr id="9" name="Rectangle 8">
            <a:extLst>
              <a:ext uri="{FF2B5EF4-FFF2-40B4-BE49-F238E27FC236}">
                <a16:creationId xmlns:a16="http://schemas.microsoft.com/office/drawing/2014/main" id="{002058B4-6753-C2DB-1277-9C83E8B472DB}"/>
              </a:ext>
            </a:extLst>
          </p:cNvPr>
          <p:cNvSpPr/>
          <p:nvPr/>
        </p:nvSpPr>
        <p:spPr>
          <a:xfrm>
            <a:off x="6733626" y="2563904"/>
            <a:ext cx="1268458" cy="70696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lv-LV" dirty="0" err="1">
                <a:ln w="0"/>
                <a:solidFill>
                  <a:schemeClr val="tx1"/>
                </a:solidFill>
                <a:effectLst>
                  <a:outerShdw blurRad="38100" dist="19050" dir="2700000" algn="tl" rotWithShape="0">
                    <a:schemeClr val="dk1">
                      <a:alpha val="40000"/>
                    </a:schemeClr>
                  </a:outerShdw>
                </a:effectLst>
              </a:rPr>
              <a:t>muxer</a:t>
            </a:r>
            <a:endParaRPr lang="lv-LV" dirty="0">
              <a:ln w="0"/>
              <a:solidFill>
                <a:schemeClr val="tx1"/>
              </a:solidFill>
              <a:effectLst>
                <a:outerShdw blurRad="38100" dist="19050" dir="2700000" algn="tl" rotWithShape="0">
                  <a:schemeClr val="dk1">
                    <a:alpha val="40000"/>
                  </a:schemeClr>
                </a:outerShdw>
              </a:effectLst>
            </a:endParaRPr>
          </a:p>
        </p:txBody>
      </p:sp>
      <p:sp>
        <p:nvSpPr>
          <p:cNvPr id="10" name="Rectangle 9">
            <a:extLst>
              <a:ext uri="{FF2B5EF4-FFF2-40B4-BE49-F238E27FC236}">
                <a16:creationId xmlns:a16="http://schemas.microsoft.com/office/drawing/2014/main" id="{462B4A4E-B859-9A1F-C8FA-FBF275FE2BA1}"/>
              </a:ext>
            </a:extLst>
          </p:cNvPr>
          <p:cNvSpPr/>
          <p:nvPr/>
        </p:nvSpPr>
        <p:spPr>
          <a:xfrm>
            <a:off x="6733626" y="3647401"/>
            <a:ext cx="1268458" cy="7069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lv-LV" dirty="0" err="1">
                <a:ln w="0"/>
                <a:solidFill>
                  <a:schemeClr val="tx1"/>
                </a:solidFill>
                <a:effectLst>
                  <a:outerShdw blurRad="38100" dist="19050" dir="2700000" algn="tl" rotWithShape="0">
                    <a:schemeClr val="dk1">
                      <a:alpha val="40000"/>
                    </a:schemeClr>
                  </a:outerShdw>
                </a:effectLst>
              </a:rPr>
              <a:t>muxer</a:t>
            </a:r>
            <a:endParaRPr lang="lv-LV" dirty="0">
              <a:ln w="0"/>
              <a:solidFill>
                <a:schemeClr val="tx1"/>
              </a:solidFill>
              <a:effectLst>
                <a:outerShdw blurRad="38100" dist="19050" dir="2700000" algn="tl" rotWithShape="0">
                  <a:schemeClr val="dk1">
                    <a:alpha val="40000"/>
                  </a:schemeClr>
                </a:outerShdw>
              </a:effectLst>
            </a:endParaRPr>
          </a:p>
        </p:txBody>
      </p:sp>
      <p:sp>
        <p:nvSpPr>
          <p:cNvPr id="11" name="Rectangle 10">
            <a:extLst>
              <a:ext uri="{FF2B5EF4-FFF2-40B4-BE49-F238E27FC236}">
                <a16:creationId xmlns:a16="http://schemas.microsoft.com/office/drawing/2014/main" id="{C75F7D6F-99A1-0D70-5CB7-9F917670926A}"/>
              </a:ext>
            </a:extLst>
          </p:cNvPr>
          <p:cNvSpPr/>
          <p:nvPr/>
        </p:nvSpPr>
        <p:spPr>
          <a:xfrm>
            <a:off x="6733626" y="4734136"/>
            <a:ext cx="1268458" cy="70696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v-LV" dirty="0" err="1">
                <a:ln w="0"/>
                <a:solidFill>
                  <a:schemeClr val="tx1"/>
                </a:solidFill>
                <a:effectLst>
                  <a:outerShdw blurRad="38100" dist="19050" dir="2700000" algn="tl" rotWithShape="0">
                    <a:schemeClr val="dk1">
                      <a:alpha val="40000"/>
                    </a:schemeClr>
                  </a:outerShdw>
                </a:effectLst>
              </a:rPr>
              <a:t>muxer</a:t>
            </a:r>
            <a:endParaRPr lang="lv-LV" dirty="0">
              <a:ln w="0"/>
              <a:solidFill>
                <a:schemeClr val="tx1"/>
              </a:solidFill>
              <a:effectLst>
                <a:outerShdw blurRad="38100" dist="19050" dir="2700000" algn="tl" rotWithShape="0">
                  <a:schemeClr val="dk1">
                    <a:alpha val="40000"/>
                  </a:schemeClr>
                </a:outerShdw>
              </a:effectLst>
            </a:endParaRPr>
          </a:p>
        </p:txBody>
      </p:sp>
      <p:sp>
        <p:nvSpPr>
          <p:cNvPr id="12" name="Rectangle 11">
            <a:extLst>
              <a:ext uri="{FF2B5EF4-FFF2-40B4-BE49-F238E27FC236}">
                <a16:creationId xmlns:a16="http://schemas.microsoft.com/office/drawing/2014/main" id="{94D48DFD-B944-533A-D200-8524430C5E09}"/>
              </a:ext>
            </a:extLst>
          </p:cNvPr>
          <p:cNvSpPr/>
          <p:nvPr/>
        </p:nvSpPr>
        <p:spPr>
          <a:xfrm>
            <a:off x="6794113" y="5817632"/>
            <a:ext cx="1268458" cy="7069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lv-LV" dirty="0" err="1">
                <a:ln w="0"/>
                <a:solidFill>
                  <a:schemeClr val="tx1"/>
                </a:solidFill>
                <a:effectLst>
                  <a:outerShdw blurRad="38100" dist="19050" dir="2700000" algn="tl" rotWithShape="0">
                    <a:schemeClr val="dk1">
                      <a:alpha val="40000"/>
                    </a:schemeClr>
                  </a:outerShdw>
                </a:effectLst>
              </a:rPr>
              <a:t>muxer</a:t>
            </a:r>
            <a:endParaRPr lang="lv-LV" dirty="0">
              <a:ln w="0"/>
              <a:solidFill>
                <a:schemeClr val="tx1"/>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43D5C87A-CA33-53B9-A745-130724640044}"/>
              </a:ext>
            </a:extLst>
          </p:cNvPr>
          <p:cNvSpPr/>
          <p:nvPr/>
        </p:nvSpPr>
        <p:spPr>
          <a:xfrm>
            <a:off x="307066" y="4009847"/>
            <a:ext cx="1268458" cy="7069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a:ln w="0"/>
                <a:solidFill>
                  <a:schemeClr val="tx1"/>
                </a:solidFill>
                <a:effectLst>
                  <a:outerShdw blurRad="38100" dist="19050" dir="2700000" algn="tl" rotWithShape="0">
                    <a:schemeClr val="dk1">
                      <a:alpha val="40000"/>
                    </a:schemeClr>
                  </a:outerShdw>
                </a:effectLst>
              </a:rPr>
              <a:t>Video </a:t>
            </a:r>
            <a:r>
              <a:rPr lang="lv-LV" dirty="0" err="1">
                <a:ln w="0"/>
                <a:solidFill>
                  <a:schemeClr val="tx1"/>
                </a:solidFill>
                <a:effectLst>
                  <a:outerShdw blurRad="38100" dist="19050" dir="2700000" algn="tl" rotWithShape="0">
                    <a:schemeClr val="dk1">
                      <a:alpha val="40000"/>
                    </a:schemeClr>
                  </a:outerShdw>
                </a:effectLst>
              </a:rPr>
              <a:t>tee</a:t>
            </a:r>
            <a:endParaRPr lang="lv-LV" dirty="0">
              <a:ln w="0"/>
              <a:solidFill>
                <a:schemeClr val="tx1"/>
              </a:solidFill>
              <a:effectLst>
                <a:outerShdw blurRad="38100" dist="19050" dir="2700000" algn="tl" rotWithShape="0">
                  <a:schemeClr val="dk1">
                    <a:alpha val="40000"/>
                  </a:schemeClr>
                </a:outerShdw>
              </a:effectLst>
            </a:endParaRPr>
          </a:p>
        </p:txBody>
      </p:sp>
      <p:sp>
        <p:nvSpPr>
          <p:cNvPr id="14" name="Rectangle 13">
            <a:extLst>
              <a:ext uri="{FF2B5EF4-FFF2-40B4-BE49-F238E27FC236}">
                <a16:creationId xmlns:a16="http://schemas.microsoft.com/office/drawing/2014/main" id="{13DA0753-D289-79DB-69A3-D170DF1979EB}"/>
              </a:ext>
            </a:extLst>
          </p:cNvPr>
          <p:cNvSpPr/>
          <p:nvPr/>
        </p:nvSpPr>
        <p:spPr>
          <a:xfrm>
            <a:off x="2115670" y="2572868"/>
            <a:ext cx="1268458" cy="70696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lv-LV" dirty="0" err="1">
                <a:ln w="0"/>
                <a:solidFill>
                  <a:schemeClr val="tx1"/>
                </a:solidFill>
                <a:effectLst>
                  <a:outerShdw blurRad="38100" dist="19050" dir="2700000" algn="tl" rotWithShape="0">
                    <a:schemeClr val="dk1">
                      <a:alpha val="40000"/>
                    </a:schemeClr>
                  </a:outerShdw>
                </a:effectLst>
              </a:rPr>
              <a:t>Processor</a:t>
            </a:r>
            <a:endParaRPr lang="lv-LV" dirty="0">
              <a:ln w="0"/>
              <a:solidFill>
                <a:schemeClr val="tx1"/>
              </a:solidFill>
              <a:effectLst>
                <a:outerShdw blurRad="38100" dist="19050" dir="2700000" algn="tl" rotWithShape="0">
                  <a:schemeClr val="dk1">
                    <a:alpha val="40000"/>
                  </a:schemeClr>
                </a:outerShdw>
              </a:effectLst>
            </a:endParaRPr>
          </a:p>
        </p:txBody>
      </p:sp>
      <p:sp>
        <p:nvSpPr>
          <p:cNvPr id="15" name="Rectangle 14">
            <a:extLst>
              <a:ext uri="{FF2B5EF4-FFF2-40B4-BE49-F238E27FC236}">
                <a16:creationId xmlns:a16="http://schemas.microsoft.com/office/drawing/2014/main" id="{5036B598-859D-C9AA-8E3D-FC9ADBEBA5E9}"/>
              </a:ext>
            </a:extLst>
          </p:cNvPr>
          <p:cNvSpPr/>
          <p:nvPr/>
        </p:nvSpPr>
        <p:spPr>
          <a:xfrm>
            <a:off x="2115670" y="3656364"/>
            <a:ext cx="1268458" cy="7069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lv-LV" dirty="0" err="1">
                <a:ln w="0"/>
                <a:solidFill>
                  <a:schemeClr val="tx1"/>
                </a:solidFill>
                <a:effectLst>
                  <a:outerShdw blurRad="38100" dist="19050" dir="2700000" algn="tl" rotWithShape="0">
                    <a:schemeClr val="dk1">
                      <a:alpha val="40000"/>
                    </a:schemeClr>
                  </a:outerShdw>
                </a:effectLst>
              </a:rPr>
              <a:t>Processor</a:t>
            </a:r>
            <a:endParaRPr lang="lv-LV" dirty="0">
              <a:ln w="0"/>
              <a:solidFill>
                <a:schemeClr val="tx1"/>
              </a:solidFill>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9766E18C-7297-D81D-25F3-C902FB81F619}"/>
              </a:ext>
            </a:extLst>
          </p:cNvPr>
          <p:cNvSpPr/>
          <p:nvPr/>
        </p:nvSpPr>
        <p:spPr>
          <a:xfrm>
            <a:off x="2115670" y="4743100"/>
            <a:ext cx="1268458" cy="70696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v-LV" dirty="0" err="1">
                <a:ln w="0"/>
                <a:solidFill>
                  <a:schemeClr val="tx1"/>
                </a:solidFill>
                <a:effectLst>
                  <a:outerShdw blurRad="38100" dist="19050" dir="2700000" algn="tl" rotWithShape="0">
                    <a:schemeClr val="dk1">
                      <a:alpha val="40000"/>
                    </a:schemeClr>
                  </a:outerShdw>
                </a:effectLst>
              </a:rPr>
              <a:t>Processor</a:t>
            </a:r>
            <a:endParaRPr lang="lv-LV" dirty="0">
              <a:ln w="0"/>
              <a:solidFill>
                <a:schemeClr val="tx1"/>
              </a:solidFill>
              <a:effectLst>
                <a:outerShdw blurRad="38100" dist="19050" dir="2700000" algn="tl" rotWithShape="0">
                  <a:schemeClr val="dk1">
                    <a:alpha val="40000"/>
                  </a:schemeClr>
                </a:outerShdw>
              </a:effectLst>
            </a:endParaRPr>
          </a:p>
        </p:txBody>
      </p:sp>
      <p:sp>
        <p:nvSpPr>
          <p:cNvPr id="17" name="Rectangle 16">
            <a:extLst>
              <a:ext uri="{FF2B5EF4-FFF2-40B4-BE49-F238E27FC236}">
                <a16:creationId xmlns:a16="http://schemas.microsoft.com/office/drawing/2014/main" id="{5490C0B8-B249-5F18-EF25-AF0E75CCB744}"/>
              </a:ext>
            </a:extLst>
          </p:cNvPr>
          <p:cNvSpPr/>
          <p:nvPr/>
        </p:nvSpPr>
        <p:spPr>
          <a:xfrm>
            <a:off x="2115670" y="5822114"/>
            <a:ext cx="1268458" cy="7069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lv-LV" dirty="0" err="1">
                <a:ln w="0"/>
                <a:solidFill>
                  <a:schemeClr val="tx1"/>
                </a:solidFill>
                <a:effectLst>
                  <a:outerShdw blurRad="38100" dist="19050" dir="2700000" algn="tl" rotWithShape="0">
                    <a:schemeClr val="dk1">
                      <a:alpha val="40000"/>
                    </a:schemeClr>
                  </a:outerShdw>
                </a:effectLst>
              </a:rPr>
              <a:t>Processor</a:t>
            </a:r>
            <a:endParaRPr lang="lv-LV" dirty="0">
              <a:ln w="0"/>
              <a:solidFill>
                <a:schemeClr val="tx1"/>
              </a:solidFill>
              <a:effectLst>
                <a:outerShdw blurRad="38100" dist="19050" dir="2700000" algn="tl" rotWithShape="0">
                  <a:schemeClr val="dk1">
                    <a:alpha val="40000"/>
                  </a:schemeClr>
                </a:outerShdw>
              </a:effectLst>
            </a:endParaRPr>
          </a:p>
        </p:txBody>
      </p:sp>
      <p:sp>
        <p:nvSpPr>
          <p:cNvPr id="18" name="Rectangle 17">
            <a:extLst>
              <a:ext uri="{FF2B5EF4-FFF2-40B4-BE49-F238E27FC236}">
                <a16:creationId xmlns:a16="http://schemas.microsoft.com/office/drawing/2014/main" id="{1EC142D6-9867-18A3-5D18-5EAED9BF7E9C}"/>
              </a:ext>
            </a:extLst>
          </p:cNvPr>
          <p:cNvSpPr/>
          <p:nvPr/>
        </p:nvSpPr>
        <p:spPr>
          <a:xfrm>
            <a:off x="4430469" y="2572867"/>
            <a:ext cx="1268458" cy="70696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lv-LV" dirty="0" err="1">
                <a:ln w="0"/>
                <a:solidFill>
                  <a:schemeClr val="tx1"/>
                </a:solidFill>
                <a:effectLst>
                  <a:outerShdw blurRad="38100" dist="19050" dir="2700000" algn="tl" rotWithShape="0">
                    <a:schemeClr val="dk1">
                      <a:alpha val="40000"/>
                    </a:schemeClr>
                  </a:outerShdw>
                </a:effectLst>
              </a:rPr>
              <a:t>Encoder</a:t>
            </a:r>
            <a:endParaRPr lang="lv-LV" dirty="0">
              <a:ln w="0"/>
              <a:solidFill>
                <a:schemeClr val="tx1"/>
              </a:solidFill>
              <a:effectLst>
                <a:outerShdw blurRad="38100" dist="19050" dir="2700000" algn="tl" rotWithShape="0">
                  <a:schemeClr val="dk1">
                    <a:alpha val="40000"/>
                  </a:schemeClr>
                </a:outerShdw>
              </a:effectLst>
            </a:endParaRPr>
          </a:p>
        </p:txBody>
      </p:sp>
      <p:sp>
        <p:nvSpPr>
          <p:cNvPr id="19" name="Rectangle 18">
            <a:extLst>
              <a:ext uri="{FF2B5EF4-FFF2-40B4-BE49-F238E27FC236}">
                <a16:creationId xmlns:a16="http://schemas.microsoft.com/office/drawing/2014/main" id="{623A4576-2603-79D2-38AF-0E240C98FA48}"/>
              </a:ext>
            </a:extLst>
          </p:cNvPr>
          <p:cNvSpPr/>
          <p:nvPr/>
        </p:nvSpPr>
        <p:spPr>
          <a:xfrm>
            <a:off x="4430469" y="3656364"/>
            <a:ext cx="1268458" cy="7069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lv-LV" dirty="0" err="1">
                <a:ln w="0"/>
                <a:solidFill>
                  <a:schemeClr val="tx1"/>
                </a:solidFill>
                <a:effectLst>
                  <a:outerShdw blurRad="38100" dist="19050" dir="2700000" algn="tl" rotWithShape="0">
                    <a:schemeClr val="dk1">
                      <a:alpha val="40000"/>
                    </a:schemeClr>
                  </a:outerShdw>
                </a:effectLst>
              </a:rPr>
              <a:t>Encoder</a:t>
            </a:r>
            <a:endParaRPr lang="lv-LV" dirty="0">
              <a:ln w="0"/>
              <a:solidFill>
                <a:schemeClr val="tx1"/>
              </a:solidFill>
              <a:effectLst>
                <a:outerShdw blurRad="38100" dist="19050" dir="2700000" algn="tl" rotWithShape="0">
                  <a:schemeClr val="dk1">
                    <a:alpha val="40000"/>
                  </a:schemeClr>
                </a:outerShdw>
              </a:effectLst>
            </a:endParaRPr>
          </a:p>
        </p:txBody>
      </p:sp>
      <p:sp>
        <p:nvSpPr>
          <p:cNvPr id="20" name="Rectangle 19">
            <a:extLst>
              <a:ext uri="{FF2B5EF4-FFF2-40B4-BE49-F238E27FC236}">
                <a16:creationId xmlns:a16="http://schemas.microsoft.com/office/drawing/2014/main" id="{ABD77333-0E0C-FE2B-C352-6BEB41D5667E}"/>
              </a:ext>
            </a:extLst>
          </p:cNvPr>
          <p:cNvSpPr/>
          <p:nvPr/>
        </p:nvSpPr>
        <p:spPr>
          <a:xfrm>
            <a:off x="4430469" y="4743099"/>
            <a:ext cx="1268458" cy="70696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v-LV" dirty="0" err="1">
                <a:ln w="0"/>
                <a:solidFill>
                  <a:schemeClr val="tx1"/>
                </a:solidFill>
                <a:effectLst>
                  <a:outerShdw blurRad="38100" dist="19050" dir="2700000" algn="tl" rotWithShape="0">
                    <a:schemeClr val="dk1">
                      <a:alpha val="40000"/>
                    </a:schemeClr>
                  </a:outerShdw>
                </a:effectLst>
              </a:rPr>
              <a:t>Encoder</a:t>
            </a:r>
            <a:endParaRPr lang="lv-LV" dirty="0">
              <a:ln w="0"/>
              <a:solidFill>
                <a:schemeClr val="tx1"/>
              </a:solidFill>
              <a:effectLst>
                <a:outerShdw blurRad="38100" dist="19050" dir="2700000" algn="tl" rotWithShape="0">
                  <a:schemeClr val="dk1">
                    <a:alpha val="40000"/>
                  </a:schemeClr>
                </a:outerShdw>
              </a:effectLst>
            </a:endParaRPr>
          </a:p>
        </p:txBody>
      </p:sp>
      <p:sp>
        <p:nvSpPr>
          <p:cNvPr id="21" name="Rectangle 20">
            <a:extLst>
              <a:ext uri="{FF2B5EF4-FFF2-40B4-BE49-F238E27FC236}">
                <a16:creationId xmlns:a16="http://schemas.microsoft.com/office/drawing/2014/main" id="{61831636-E570-A4DE-4715-ED1D60897A6A}"/>
              </a:ext>
            </a:extLst>
          </p:cNvPr>
          <p:cNvSpPr/>
          <p:nvPr/>
        </p:nvSpPr>
        <p:spPr>
          <a:xfrm>
            <a:off x="4460713" y="5817632"/>
            <a:ext cx="1268458" cy="7069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lv-LV" dirty="0" err="1">
                <a:ln w="0"/>
                <a:solidFill>
                  <a:schemeClr val="tx1"/>
                </a:solidFill>
                <a:effectLst>
                  <a:outerShdw blurRad="38100" dist="19050" dir="2700000" algn="tl" rotWithShape="0">
                    <a:schemeClr val="dk1">
                      <a:alpha val="40000"/>
                    </a:schemeClr>
                  </a:outerShdw>
                </a:effectLst>
              </a:rPr>
              <a:t>Encoder</a:t>
            </a:r>
            <a:endParaRPr lang="lv-LV" dirty="0">
              <a:ln w="0"/>
              <a:solidFill>
                <a:schemeClr val="tx1"/>
              </a:solidFill>
              <a:effectLst>
                <a:outerShdw blurRad="38100" dist="19050" dir="2700000" algn="tl" rotWithShape="0">
                  <a:schemeClr val="dk1">
                    <a:alpha val="40000"/>
                  </a:schemeClr>
                </a:outerShdw>
              </a:effectLst>
            </a:endParaRPr>
          </a:p>
        </p:txBody>
      </p:sp>
      <p:cxnSp>
        <p:nvCxnSpPr>
          <p:cNvPr id="23" name="Straight Arrow Connector 22">
            <a:extLst>
              <a:ext uri="{FF2B5EF4-FFF2-40B4-BE49-F238E27FC236}">
                <a16:creationId xmlns:a16="http://schemas.microsoft.com/office/drawing/2014/main" id="{5A1E2F40-8980-E7D0-54C6-7465618AC12F}"/>
              </a:ext>
            </a:extLst>
          </p:cNvPr>
          <p:cNvCxnSpPr>
            <a:stCxn id="13" idx="3"/>
            <a:endCxn id="14" idx="1"/>
          </p:cNvCxnSpPr>
          <p:nvPr/>
        </p:nvCxnSpPr>
        <p:spPr>
          <a:xfrm flipV="1">
            <a:off x="1575524" y="2926351"/>
            <a:ext cx="540146" cy="14369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EAF110E-C902-926F-2894-178498B84245}"/>
              </a:ext>
            </a:extLst>
          </p:cNvPr>
          <p:cNvCxnSpPr>
            <a:cxnSpLocks/>
            <a:stCxn id="13" idx="3"/>
            <a:endCxn id="15" idx="1"/>
          </p:cNvCxnSpPr>
          <p:nvPr/>
        </p:nvCxnSpPr>
        <p:spPr>
          <a:xfrm flipV="1">
            <a:off x="1575524" y="4009847"/>
            <a:ext cx="540146" cy="3534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9BFACEE-69D6-4756-EF07-E5C6848DF8E9}"/>
              </a:ext>
            </a:extLst>
          </p:cNvPr>
          <p:cNvCxnSpPr>
            <a:stCxn id="13" idx="3"/>
            <a:endCxn id="16" idx="1"/>
          </p:cNvCxnSpPr>
          <p:nvPr/>
        </p:nvCxnSpPr>
        <p:spPr>
          <a:xfrm>
            <a:off x="1575524" y="4363330"/>
            <a:ext cx="540146" cy="7332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ECDB67E-E4DD-1183-79F6-2DADC913E3ED}"/>
              </a:ext>
            </a:extLst>
          </p:cNvPr>
          <p:cNvCxnSpPr>
            <a:stCxn id="13" idx="3"/>
            <a:endCxn id="17" idx="1"/>
          </p:cNvCxnSpPr>
          <p:nvPr/>
        </p:nvCxnSpPr>
        <p:spPr>
          <a:xfrm>
            <a:off x="1575524" y="4363330"/>
            <a:ext cx="540146" cy="18122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F022008-1E20-B9F1-4A9A-61EAE6F8BDC1}"/>
              </a:ext>
            </a:extLst>
          </p:cNvPr>
          <p:cNvCxnSpPr>
            <a:stCxn id="14" idx="3"/>
            <a:endCxn id="18" idx="1"/>
          </p:cNvCxnSpPr>
          <p:nvPr/>
        </p:nvCxnSpPr>
        <p:spPr>
          <a:xfrm flipV="1">
            <a:off x="3384128" y="2926350"/>
            <a:ext cx="1046341" cy="1"/>
          </a:xfrm>
          <a:prstGeom prst="straightConnector1">
            <a:avLst/>
          </a:prstGeom>
          <a:ln>
            <a:tailEnd type="triangle"/>
          </a:ln>
        </p:spPr>
        <p:style>
          <a:lnRef idx="1">
            <a:schemeClr val="accent2"/>
          </a:lnRef>
          <a:fillRef idx="2">
            <a:schemeClr val="accent2"/>
          </a:fillRef>
          <a:effectRef idx="1">
            <a:schemeClr val="accent2"/>
          </a:effectRef>
          <a:fontRef idx="minor">
            <a:schemeClr val="dk1"/>
          </a:fontRef>
        </p:style>
      </p:cxnSp>
      <p:cxnSp>
        <p:nvCxnSpPr>
          <p:cNvPr id="34" name="Straight Arrow Connector 33">
            <a:extLst>
              <a:ext uri="{FF2B5EF4-FFF2-40B4-BE49-F238E27FC236}">
                <a16:creationId xmlns:a16="http://schemas.microsoft.com/office/drawing/2014/main" id="{81498CB8-6495-7A45-85A3-14D2781E78C3}"/>
              </a:ext>
            </a:extLst>
          </p:cNvPr>
          <p:cNvCxnSpPr>
            <a:stCxn id="18" idx="3"/>
            <a:endCxn id="9" idx="1"/>
          </p:cNvCxnSpPr>
          <p:nvPr/>
        </p:nvCxnSpPr>
        <p:spPr>
          <a:xfrm flipV="1">
            <a:off x="5698927" y="2917387"/>
            <a:ext cx="1034699" cy="8963"/>
          </a:xfrm>
          <a:prstGeom prst="straightConnector1">
            <a:avLst/>
          </a:prstGeom>
          <a:ln>
            <a:tailEnd type="triangle"/>
          </a:ln>
        </p:spPr>
        <p:style>
          <a:lnRef idx="1">
            <a:schemeClr val="accent2"/>
          </a:lnRef>
          <a:fillRef idx="2">
            <a:schemeClr val="accent2"/>
          </a:fillRef>
          <a:effectRef idx="1">
            <a:schemeClr val="accent2"/>
          </a:effectRef>
          <a:fontRef idx="minor">
            <a:schemeClr val="dk1"/>
          </a:fontRef>
        </p:style>
      </p:cxnSp>
      <p:cxnSp>
        <p:nvCxnSpPr>
          <p:cNvPr id="39" name="Straight Arrow Connector 38">
            <a:extLst>
              <a:ext uri="{FF2B5EF4-FFF2-40B4-BE49-F238E27FC236}">
                <a16:creationId xmlns:a16="http://schemas.microsoft.com/office/drawing/2014/main" id="{D0004C2A-2E72-AF82-39F7-53E7B239C2B8}"/>
              </a:ext>
            </a:extLst>
          </p:cNvPr>
          <p:cNvCxnSpPr>
            <a:stCxn id="9" idx="3"/>
            <a:endCxn id="5" idx="1"/>
          </p:cNvCxnSpPr>
          <p:nvPr/>
        </p:nvCxnSpPr>
        <p:spPr>
          <a:xfrm>
            <a:off x="8002084" y="2917387"/>
            <a:ext cx="710209" cy="8967"/>
          </a:xfrm>
          <a:prstGeom prst="straightConnector1">
            <a:avLst/>
          </a:prstGeom>
          <a:ln>
            <a:tailEnd type="triangle"/>
          </a:ln>
        </p:spPr>
        <p:style>
          <a:lnRef idx="1">
            <a:schemeClr val="accent2"/>
          </a:lnRef>
          <a:fillRef idx="2">
            <a:schemeClr val="accent2"/>
          </a:fillRef>
          <a:effectRef idx="1">
            <a:schemeClr val="accent2"/>
          </a:effectRef>
          <a:fontRef idx="minor">
            <a:schemeClr val="dk1"/>
          </a:fontRef>
        </p:style>
      </p:cxnSp>
      <p:cxnSp>
        <p:nvCxnSpPr>
          <p:cNvPr id="41" name="Straight Arrow Connector 40">
            <a:extLst>
              <a:ext uri="{FF2B5EF4-FFF2-40B4-BE49-F238E27FC236}">
                <a16:creationId xmlns:a16="http://schemas.microsoft.com/office/drawing/2014/main" id="{8E838EAF-F73C-D069-E20B-67B5D7F19E89}"/>
              </a:ext>
            </a:extLst>
          </p:cNvPr>
          <p:cNvCxnSpPr>
            <a:cxnSpLocks/>
            <a:stCxn id="15" idx="3"/>
            <a:endCxn id="19" idx="1"/>
          </p:cNvCxnSpPr>
          <p:nvPr/>
        </p:nvCxnSpPr>
        <p:spPr>
          <a:xfrm>
            <a:off x="3384128" y="4009847"/>
            <a:ext cx="1046341" cy="0"/>
          </a:xfrm>
          <a:prstGeom prst="straightConnector1">
            <a:avLst/>
          </a:prstGeom>
          <a:ln>
            <a:tailEnd type="triangle"/>
          </a:ln>
        </p:spPr>
        <p:style>
          <a:lnRef idx="1">
            <a:schemeClr val="accent4"/>
          </a:lnRef>
          <a:fillRef idx="2">
            <a:schemeClr val="accent4"/>
          </a:fillRef>
          <a:effectRef idx="1">
            <a:schemeClr val="accent4"/>
          </a:effectRef>
          <a:fontRef idx="minor">
            <a:schemeClr val="dk1"/>
          </a:fontRef>
        </p:style>
      </p:cxnSp>
      <p:cxnSp>
        <p:nvCxnSpPr>
          <p:cNvPr id="44" name="Straight Arrow Connector 43">
            <a:extLst>
              <a:ext uri="{FF2B5EF4-FFF2-40B4-BE49-F238E27FC236}">
                <a16:creationId xmlns:a16="http://schemas.microsoft.com/office/drawing/2014/main" id="{30A3AB73-F4A4-25EF-0FF7-7C8EE2D37FBE}"/>
              </a:ext>
            </a:extLst>
          </p:cNvPr>
          <p:cNvCxnSpPr>
            <a:stCxn id="19" idx="3"/>
            <a:endCxn id="10" idx="1"/>
          </p:cNvCxnSpPr>
          <p:nvPr/>
        </p:nvCxnSpPr>
        <p:spPr>
          <a:xfrm flipV="1">
            <a:off x="5698927" y="4000884"/>
            <a:ext cx="1034699" cy="8963"/>
          </a:xfrm>
          <a:prstGeom prst="straightConnector1">
            <a:avLst/>
          </a:prstGeom>
          <a:ln>
            <a:tailEnd type="triangle"/>
          </a:ln>
        </p:spPr>
        <p:style>
          <a:lnRef idx="1">
            <a:schemeClr val="accent4"/>
          </a:lnRef>
          <a:fillRef idx="2">
            <a:schemeClr val="accent4"/>
          </a:fillRef>
          <a:effectRef idx="1">
            <a:schemeClr val="accent4"/>
          </a:effectRef>
          <a:fontRef idx="minor">
            <a:schemeClr val="dk1"/>
          </a:fontRef>
        </p:style>
      </p:cxnSp>
      <p:cxnSp>
        <p:nvCxnSpPr>
          <p:cNvPr id="48" name="Straight Arrow Connector 47">
            <a:extLst>
              <a:ext uri="{FF2B5EF4-FFF2-40B4-BE49-F238E27FC236}">
                <a16:creationId xmlns:a16="http://schemas.microsoft.com/office/drawing/2014/main" id="{6819EF59-5095-7422-76FF-5EA6CF2E8C8D}"/>
              </a:ext>
            </a:extLst>
          </p:cNvPr>
          <p:cNvCxnSpPr>
            <a:stCxn id="10" idx="3"/>
            <a:endCxn id="7" idx="1"/>
          </p:cNvCxnSpPr>
          <p:nvPr/>
        </p:nvCxnSpPr>
        <p:spPr>
          <a:xfrm>
            <a:off x="8002084" y="4000884"/>
            <a:ext cx="710208" cy="8965"/>
          </a:xfrm>
          <a:prstGeom prst="straightConnector1">
            <a:avLst/>
          </a:prstGeom>
          <a:ln>
            <a:tailEnd type="triangle"/>
          </a:ln>
        </p:spPr>
        <p:style>
          <a:lnRef idx="1">
            <a:schemeClr val="accent4"/>
          </a:lnRef>
          <a:fillRef idx="2">
            <a:schemeClr val="accent4"/>
          </a:fillRef>
          <a:effectRef idx="1">
            <a:schemeClr val="accent4"/>
          </a:effectRef>
          <a:fontRef idx="minor">
            <a:schemeClr val="dk1"/>
          </a:fontRef>
        </p:style>
      </p:cxnSp>
      <p:cxnSp>
        <p:nvCxnSpPr>
          <p:cNvPr id="50" name="Straight Arrow Connector 49">
            <a:extLst>
              <a:ext uri="{FF2B5EF4-FFF2-40B4-BE49-F238E27FC236}">
                <a16:creationId xmlns:a16="http://schemas.microsoft.com/office/drawing/2014/main" id="{76C85993-1B1F-DCB9-F111-DE3E5FCEF7E8}"/>
              </a:ext>
            </a:extLst>
          </p:cNvPr>
          <p:cNvCxnSpPr>
            <a:stCxn id="16" idx="3"/>
            <a:endCxn id="20" idx="1"/>
          </p:cNvCxnSpPr>
          <p:nvPr/>
        </p:nvCxnSpPr>
        <p:spPr>
          <a:xfrm flipV="1">
            <a:off x="3384128" y="5096582"/>
            <a:ext cx="1046341" cy="1"/>
          </a:xfrm>
          <a:prstGeom prst="straightConnector1">
            <a:avLst/>
          </a:prstGeom>
          <a:ln>
            <a:tailEnd type="triangle"/>
          </a:ln>
        </p:spPr>
        <p:style>
          <a:lnRef idx="1">
            <a:schemeClr val="accent6"/>
          </a:lnRef>
          <a:fillRef idx="2">
            <a:schemeClr val="accent6"/>
          </a:fillRef>
          <a:effectRef idx="1">
            <a:schemeClr val="accent6"/>
          </a:effectRef>
          <a:fontRef idx="minor">
            <a:schemeClr val="dk1"/>
          </a:fontRef>
        </p:style>
      </p:cxnSp>
      <p:cxnSp>
        <p:nvCxnSpPr>
          <p:cNvPr id="52" name="Straight Arrow Connector 51">
            <a:extLst>
              <a:ext uri="{FF2B5EF4-FFF2-40B4-BE49-F238E27FC236}">
                <a16:creationId xmlns:a16="http://schemas.microsoft.com/office/drawing/2014/main" id="{008970CA-A301-6DB4-B0B4-AAF99C0F9A1B}"/>
              </a:ext>
            </a:extLst>
          </p:cNvPr>
          <p:cNvCxnSpPr>
            <a:stCxn id="20" idx="3"/>
            <a:endCxn id="11" idx="1"/>
          </p:cNvCxnSpPr>
          <p:nvPr/>
        </p:nvCxnSpPr>
        <p:spPr>
          <a:xfrm flipV="1">
            <a:off x="5698927" y="5087619"/>
            <a:ext cx="1034699" cy="8963"/>
          </a:xfrm>
          <a:prstGeom prst="straightConnector1">
            <a:avLst/>
          </a:prstGeom>
          <a:ln>
            <a:tailEnd type="triangle"/>
          </a:ln>
        </p:spPr>
        <p:style>
          <a:lnRef idx="1">
            <a:schemeClr val="accent6"/>
          </a:lnRef>
          <a:fillRef idx="2">
            <a:schemeClr val="accent6"/>
          </a:fillRef>
          <a:effectRef idx="1">
            <a:schemeClr val="accent6"/>
          </a:effectRef>
          <a:fontRef idx="minor">
            <a:schemeClr val="dk1"/>
          </a:fontRef>
        </p:style>
      </p:cxnSp>
      <p:cxnSp>
        <p:nvCxnSpPr>
          <p:cNvPr id="54" name="Straight Arrow Connector 53">
            <a:extLst>
              <a:ext uri="{FF2B5EF4-FFF2-40B4-BE49-F238E27FC236}">
                <a16:creationId xmlns:a16="http://schemas.microsoft.com/office/drawing/2014/main" id="{CDFA766C-3512-E849-9957-BBC9F0254CDF}"/>
              </a:ext>
            </a:extLst>
          </p:cNvPr>
          <p:cNvCxnSpPr>
            <a:stCxn id="11" idx="3"/>
            <a:endCxn id="6" idx="1"/>
          </p:cNvCxnSpPr>
          <p:nvPr/>
        </p:nvCxnSpPr>
        <p:spPr>
          <a:xfrm>
            <a:off x="8002084" y="5087619"/>
            <a:ext cx="693680" cy="8966"/>
          </a:xfrm>
          <a:prstGeom prst="straightConnector1">
            <a:avLst/>
          </a:prstGeom>
          <a:ln>
            <a:tailEnd type="triangle"/>
          </a:ln>
        </p:spPr>
        <p:style>
          <a:lnRef idx="1">
            <a:schemeClr val="accent6"/>
          </a:lnRef>
          <a:fillRef idx="2">
            <a:schemeClr val="accent6"/>
          </a:fillRef>
          <a:effectRef idx="1">
            <a:schemeClr val="accent6"/>
          </a:effectRef>
          <a:fontRef idx="minor">
            <a:schemeClr val="dk1"/>
          </a:fontRef>
        </p:style>
      </p:cxnSp>
      <p:cxnSp>
        <p:nvCxnSpPr>
          <p:cNvPr id="56" name="Straight Arrow Connector 55">
            <a:extLst>
              <a:ext uri="{FF2B5EF4-FFF2-40B4-BE49-F238E27FC236}">
                <a16:creationId xmlns:a16="http://schemas.microsoft.com/office/drawing/2014/main" id="{26004251-F0DE-A693-5996-C3B624377D3D}"/>
              </a:ext>
            </a:extLst>
          </p:cNvPr>
          <p:cNvCxnSpPr>
            <a:cxnSpLocks/>
            <a:stCxn id="17" idx="3"/>
            <a:endCxn id="21" idx="1"/>
          </p:cNvCxnSpPr>
          <p:nvPr/>
        </p:nvCxnSpPr>
        <p:spPr>
          <a:xfrm flipV="1">
            <a:off x="3384128" y="6171115"/>
            <a:ext cx="1076585" cy="4482"/>
          </a:xfrm>
          <a:prstGeom prst="straightConnector1">
            <a:avLst/>
          </a:prstGeom>
          <a:ln>
            <a:tailEnd type="triangle"/>
          </a:ln>
        </p:spPr>
        <p:style>
          <a:lnRef idx="1">
            <a:schemeClr val="accent3"/>
          </a:lnRef>
          <a:fillRef idx="2">
            <a:schemeClr val="accent3"/>
          </a:fillRef>
          <a:effectRef idx="1">
            <a:schemeClr val="accent3"/>
          </a:effectRef>
          <a:fontRef idx="minor">
            <a:schemeClr val="dk1"/>
          </a:fontRef>
        </p:style>
      </p:cxnSp>
      <p:cxnSp>
        <p:nvCxnSpPr>
          <p:cNvPr id="60" name="Straight Arrow Connector 59">
            <a:extLst>
              <a:ext uri="{FF2B5EF4-FFF2-40B4-BE49-F238E27FC236}">
                <a16:creationId xmlns:a16="http://schemas.microsoft.com/office/drawing/2014/main" id="{62F723F0-B693-8171-311C-A5AC2257C114}"/>
              </a:ext>
            </a:extLst>
          </p:cNvPr>
          <p:cNvCxnSpPr>
            <a:stCxn id="21" idx="3"/>
            <a:endCxn id="12" idx="1"/>
          </p:cNvCxnSpPr>
          <p:nvPr/>
        </p:nvCxnSpPr>
        <p:spPr>
          <a:xfrm>
            <a:off x="5729171" y="6171115"/>
            <a:ext cx="1064942" cy="0"/>
          </a:xfrm>
          <a:prstGeom prst="straightConnector1">
            <a:avLst/>
          </a:prstGeom>
          <a:ln>
            <a:tailEnd type="triangle"/>
          </a:ln>
        </p:spPr>
        <p:style>
          <a:lnRef idx="1">
            <a:schemeClr val="accent3"/>
          </a:lnRef>
          <a:fillRef idx="2">
            <a:schemeClr val="accent3"/>
          </a:fillRef>
          <a:effectRef idx="1">
            <a:schemeClr val="accent3"/>
          </a:effectRef>
          <a:fontRef idx="minor">
            <a:schemeClr val="dk1"/>
          </a:fontRef>
        </p:style>
      </p:cxnSp>
      <p:cxnSp>
        <p:nvCxnSpPr>
          <p:cNvPr id="62" name="Straight Arrow Connector 61">
            <a:extLst>
              <a:ext uri="{FF2B5EF4-FFF2-40B4-BE49-F238E27FC236}">
                <a16:creationId xmlns:a16="http://schemas.microsoft.com/office/drawing/2014/main" id="{58E6AAD7-DC9C-2B18-0775-FA40EE4F50EA}"/>
              </a:ext>
            </a:extLst>
          </p:cNvPr>
          <p:cNvCxnSpPr>
            <a:stCxn id="12" idx="3"/>
            <a:endCxn id="8" idx="1"/>
          </p:cNvCxnSpPr>
          <p:nvPr/>
        </p:nvCxnSpPr>
        <p:spPr>
          <a:xfrm>
            <a:off x="8062571" y="6171115"/>
            <a:ext cx="633193" cy="8965"/>
          </a:xfrm>
          <a:prstGeom prst="straightConnector1">
            <a:avLst/>
          </a:prstGeom>
          <a:ln>
            <a:tailEnd type="triangle"/>
          </a:ln>
        </p:spPr>
        <p:style>
          <a:lnRef idx="1">
            <a:schemeClr val="accent3"/>
          </a:lnRef>
          <a:fillRef idx="2">
            <a:schemeClr val="accent3"/>
          </a:fillRef>
          <a:effectRef idx="1">
            <a:schemeClr val="accent3"/>
          </a:effectRef>
          <a:fontRef idx="minor">
            <a:schemeClr val="dk1"/>
          </a:fontRef>
        </p:style>
      </p:cxnSp>
      <p:sp>
        <p:nvSpPr>
          <p:cNvPr id="3" name="Freeform: Shape 2">
            <a:extLst>
              <a:ext uri="{FF2B5EF4-FFF2-40B4-BE49-F238E27FC236}">
                <a16:creationId xmlns:a16="http://schemas.microsoft.com/office/drawing/2014/main" id="{D257DE0F-77B1-E74C-20B1-E9BCC6103B5A}"/>
              </a:ext>
            </a:extLst>
          </p:cNvPr>
          <p:cNvSpPr/>
          <p:nvPr/>
        </p:nvSpPr>
        <p:spPr>
          <a:xfrm>
            <a:off x="8767482" y="2878451"/>
            <a:ext cx="3117452" cy="1720443"/>
          </a:xfrm>
          <a:custGeom>
            <a:avLst/>
            <a:gdLst>
              <a:gd name="connsiteX0" fmla="*/ 1775012 w 2931459"/>
              <a:gd name="connsiteY0" fmla="*/ 8184 h 1514255"/>
              <a:gd name="connsiteX1" fmla="*/ 1362636 w 2931459"/>
              <a:gd name="connsiteY1" fmla="*/ 8184 h 1514255"/>
              <a:gd name="connsiteX2" fmla="*/ 573742 w 2931459"/>
              <a:gd name="connsiteY2" fmla="*/ 26114 h 1514255"/>
              <a:gd name="connsiteX3" fmla="*/ 421342 w 2931459"/>
              <a:gd name="connsiteY3" fmla="*/ 61973 h 1514255"/>
              <a:gd name="connsiteX4" fmla="*/ 233083 w 2931459"/>
              <a:gd name="connsiteY4" fmla="*/ 115761 h 1514255"/>
              <a:gd name="connsiteX5" fmla="*/ 179294 w 2931459"/>
              <a:gd name="connsiteY5" fmla="*/ 169549 h 1514255"/>
              <a:gd name="connsiteX6" fmla="*/ 98612 w 2931459"/>
              <a:gd name="connsiteY6" fmla="*/ 259196 h 1514255"/>
              <a:gd name="connsiteX7" fmla="*/ 89647 w 2931459"/>
              <a:gd name="connsiteY7" fmla="*/ 295055 h 1514255"/>
              <a:gd name="connsiteX8" fmla="*/ 71718 w 2931459"/>
              <a:gd name="connsiteY8" fmla="*/ 420561 h 1514255"/>
              <a:gd name="connsiteX9" fmla="*/ 62753 w 2931459"/>
              <a:gd name="connsiteY9" fmla="*/ 492278 h 1514255"/>
              <a:gd name="connsiteX10" fmla="*/ 17930 w 2931459"/>
              <a:gd name="connsiteY10" fmla="*/ 689502 h 1514255"/>
              <a:gd name="connsiteX11" fmla="*/ 0 w 2931459"/>
              <a:gd name="connsiteY11" fmla="*/ 788114 h 1514255"/>
              <a:gd name="connsiteX12" fmla="*/ 26894 w 2931459"/>
              <a:gd name="connsiteY12" fmla="*/ 1074984 h 1514255"/>
              <a:gd name="connsiteX13" fmla="*/ 143436 w 2931459"/>
              <a:gd name="connsiteY13" fmla="*/ 1352890 h 1514255"/>
              <a:gd name="connsiteX14" fmla="*/ 179294 w 2931459"/>
              <a:gd name="connsiteY14" fmla="*/ 1388749 h 1514255"/>
              <a:gd name="connsiteX15" fmla="*/ 233083 w 2931459"/>
              <a:gd name="connsiteY15" fmla="*/ 1415643 h 1514255"/>
              <a:gd name="connsiteX16" fmla="*/ 439271 w 2931459"/>
              <a:gd name="connsiteY16" fmla="*/ 1487361 h 1514255"/>
              <a:gd name="connsiteX17" fmla="*/ 672353 w 2931459"/>
              <a:gd name="connsiteY17" fmla="*/ 1514255 h 1514255"/>
              <a:gd name="connsiteX18" fmla="*/ 1021977 w 2931459"/>
              <a:gd name="connsiteY18" fmla="*/ 1451502 h 1514255"/>
              <a:gd name="connsiteX19" fmla="*/ 1622612 w 2931459"/>
              <a:gd name="connsiteY19" fmla="*/ 1424608 h 1514255"/>
              <a:gd name="connsiteX20" fmla="*/ 1909483 w 2931459"/>
              <a:gd name="connsiteY20" fmla="*/ 1308067 h 1514255"/>
              <a:gd name="connsiteX21" fmla="*/ 2043953 w 2931459"/>
              <a:gd name="connsiteY21" fmla="*/ 1290137 h 1514255"/>
              <a:gd name="connsiteX22" fmla="*/ 2151530 w 2931459"/>
              <a:gd name="connsiteY22" fmla="*/ 1299102 h 1514255"/>
              <a:gd name="connsiteX23" fmla="*/ 2250142 w 2931459"/>
              <a:gd name="connsiteY23" fmla="*/ 1317031 h 1514255"/>
              <a:gd name="connsiteX24" fmla="*/ 2312894 w 2931459"/>
              <a:gd name="connsiteY24" fmla="*/ 1325996 h 1514255"/>
              <a:gd name="connsiteX25" fmla="*/ 2545977 w 2931459"/>
              <a:gd name="connsiteY25" fmla="*/ 1379784 h 1514255"/>
              <a:gd name="connsiteX26" fmla="*/ 2752165 w 2931459"/>
              <a:gd name="connsiteY26" fmla="*/ 1424608 h 1514255"/>
              <a:gd name="connsiteX27" fmla="*/ 2877671 w 2931459"/>
              <a:gd name="connsiteY27" fmla="*/ 1406678 h 1514255"/>
              <a:gd name="connsiteX28" fmla="*/ 2904565 w 2931459"/>
              <a:gd name="connsiteY28" fmla="*/ 1361855 h 1514255"/>
              <a:gd name="connsiteX29" fmla="*/ 2931459 w 2931459"/>
              <a:gd name="connsiteY29" fmla="*/ 1281173 h 1514255"/>
              <a:gd name="connsiteX30" fmla="*/ 2913530 w 2931459"/>
              <a:gd name="connsiteY30" fmla="*/ 1030161 h 1514255"/>
              <a:gd name="connsiteX31" fmla="*/ 2823883 w 2931459"/>
              <a:gd name="connsiteY31" fmla="*/ 653643 h 1514255"/>
              <a:gd name="connsiteX32" fmla="*/ 2805953 w 2931459"/>
              <a:gd name="connsiteY32" fmla="*/ 501243 h 1514255"/>
              <a:gd name="connsiteX33" fmla="*/ 2725271 w 2931459"/>
              <a:gd name="connsiteY33" fmla="*/ 223337 h 1514255"/>
              <a:gd name="connsiteX34" fmla="*/ 2626659 w 2931459"/>
              <a:gd name="connsiteY34" fmla="*/ 70937 h 1514255"/>
              <a:gd name="connsiteX35" fmla="*/ 2411506 w 2931459"/>
              <a:gd name="connsiteY35" fmla="*/ 61973 h 1514255"/>
              <a:gd name="connsiteX36" fmla="*/ 2008094 w 2931459"/>
              <a:gd name="connsiteY36" fmla="*/ 26114 h 1514255"/>
              <a:gd name="connsiteX37" fmla="*/ 1963271 w 2931459"/>
              <a:gd name="connsiteY37" fmla="*/ 8184 h 1514255"/>
              <a:gd name="connsiteX38" fmla="*/ 1775012 w 2931459"/>
              <a:gd name="connsiteY38" fmla="*/ 26114 h 1514255"/>
              <a:gd name="connsiteX39" fmla="*/ 1775012 w 2931459"/>
              <a:gd name="connsiteY39" fmla="*/ 8184 h 151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931459" h="1514255">
                <a:moveTo>
                  <a:pt x="1775012" y="8184"/>
                </a:moveTo>
                <a:cubicBezTo>
                  <a:pt x="1706283" y="5196"/>
                  <a:pt x="1759535" y="-8634"/>
                  <a:pt x="1362636" y="8184"/>
                </a:cubicBezTo>
                <a:cubicBezTo>
                  <a:pt x="1099839" y="19320"/>
                  <a:pt x="836707" y="20137"/>
                  <a:pt x="573742" y="26114"/>
                </a:cubicBezTo>
                <a:cubicBezTo>
                  <a:pt x="522942" y="38067"/>
                  <a:pt x="471690" y="48242"/>
                  <a:pt x="421342" y="61973"/>
                </a:cubicBezTo>
                <a:cubicBezTo>
                  <a:pt x="176962" y="128622"/>
                  <a:pt x="353306" y="91715"/>
                  <a:pt x="233083" y="115761"/>
                </a:cubicBezTo>
                <a:cubicBezTo>
                  <a:pt x="215153" y="133690"/>
                  <a:pt x="195134" y="149749"/>
                  <a:pt x="179294" y="169549"/>
                </a:cubicBezTo>
                <a:cubicBezTo>
                  <a:pt x="130236" y="230873"/>
                  <a:pt x="156966" y="200843"/>
                  <a:pt x="98612" y="259196"/>
                </a:cubicBezTo>
                <a:cubicBezTo>
                  <a:pt x="95624" y="271149"/>
                  <a:pt x="91673" y="282902"/>
                  <a:pt x="89647" y="295055"/>
                </a:cubicBezTo>
                <a:cubicBezTo>
                  <a:pt x="82700" y="336740"/>
                  <a:pt x="77428" y="378688"/>
                  <a:pt x="71718" y="420561"/>
                </a:cubicBezTo>
                <a:cubicBezTo>
                  <a:pt x="68463" y="444432"/>
                  <a:pt x="66510" y="468481"/>
                  <a:pt x="62753" y="492278"/>
                </a:cubicBezTo>
                <a:cubicBezTo>
                  <a:pt x="35811" y="662909"/>
                  <a:pt x="56590" y="519398"/>
                  <a:pt x="17930" y="689502"/>
                </a:cubicBezTo>
                <a:cubicBezTo>
                  <a:pt x="10526" y="722081"/>
                  <a:pt x="5977" y="755243"/>
                  <a:pt x="0" y="788114"/>
                </a:cubicBezTo>
                <a:cubicBezTo>
                  <a:pt x="8965" y="883737"/>
                  <a:pt x="11418" y="980196"/>
                  <a:pt x="26894" y="1074984"/>
                </a:cubicBezTo>
                <a:cubicBezTo>
                  <a:pt x="38493" y="1146027"/>
                  <a:pt x="88052" y="1297504"/>
                  <a:pt x="143436" y="1352890"/>
                </a:cubicBezTo>
                <a:cubicBezTo>
                  <a:pt x="155389" y="1364843"/>
                  <a:pt x="165446" y="1379055"/>
                  <a:pt x="179294" y="1388749"/>
                </a:cubicBezTo>
                <a:cubicBezTo>
                  <a:pt x="195716" y="1400245"/>
                  <a:pt x="215433" y="1406139"/>
                  <a:pt x="233083" y="1415643"/>
                </a:cubicBezTo>
                <a:cubicBezTo>
                  <a:pt x="329708" y="1467672"/>
                  <a:pt x="290705" y="1462600"/>
                  <a:pt x="439271" y="1487361"/>
                </a:cubicBezTo>
                <a:cubicBezTo>
                  <a:pt x="516416" y="1500219"/>
                  <a:pt x="594659" y="1505290"/>
                  <a:pt x="672353" y="1514255"/>
                </a:cubicBezTo>
                <a:cubicBezTo>
                  <a:pt x="788894" y="1493337"/>
                  <a:pt x="904097" y="1462623"/>
                  <a:pt x="1021977" y="1451502"/>
                </a:cubicBezTo>
                <a:cubicBezTo>
                  <a:pt x="1221503" y="1432679"/>
                  <a:pt x="1424767" y="1456583"/>
                  <a:pt x="1622612" y="1424608"/>
                </a:cubicBezTo>
                <a:cubicBezTo>
                  <a:pt x="1724503" y="1408141"/>
                  <a:pt x="1811156" y="1339448"/>
                  <a:pt x="1909483" y="1308067"/>
                </a:cubicBezTo>
                <a:cubicBezTo>
                  <a:pt x="1952562" y="1294318"/>
                  <a:pt x="1999130" y="1296114"/>
                  <a:pt x="2043953" y="1290137"/>
                </a:cubicBezTo>
                <a:cubicBezTo>
                  <a:pt x="2079812" y="1293125"/>
                  <a:pt x="2115849" y="1294448"/>
                  <a:pt x="2151530" y="1299102"/>
                </a:cubicBezTo>
                <a:cubicBezTo>
                  <a:pt x="2184659" y="1303423"/>
                  <a:pt x="2217187" y="1311539"/>
                  <a:pt x="2250142" y="1317031"/>
                </a:cubicBezTo>
                <a:cubicBezTo>
                  <a:pt x="2270984" y="1320505"/>
                  <a:pt x="2291977" y="1323008"/>
                  <a:pt x="2312894" y="1325996"/>
                </a:cubicBezTo>
                <a:cubicBezTo>
                  <a:pt x="2506791" y="1384164"/>
                  <a:pt x="2281980" y="1320172"/>
                  <a:pt x="2545977" y="1379784"/>
                </a:cubicBezTo>
                <a:cubicBezTo>
                  <a:pt x="2767670" y="1429844"/>
                  <a:pt x="2601206" y="1405738"/>
                  <a:pt x="2752165" y="1424608"/>
                </a:cubicBezTo>
                <a:cubicBezTo>
                  <a:pt x="2794000" y="1418631"/>
                  <a:pt x="2838594" y="1422769"/>
                  <a:pt x="2877671" y="1406678"/>
                </a:cubicBezTo>
                <a:cubicBezTo>
                  <a:pt x="2893783" y="1400044"/>
                  <a:pt x="2897701" y="1377870"/>
                  <a:pt x="2904565" y="1361855"/>
                </a:cubicBezTo>
                <a:cubicBezTo>
                  <a:pt x="2915732" y="1335798"/>
                  <a:pt x="2922494" y="1308067"/>
                  <a:pt x="2931459" y="1281173"/>
                </a:cubicBezTo>
                <a:cubicBezTo>
                  <a:pt x="2925483" y="1197502"/>
                  <a:pt x="2924721" y="1113295"/>
                  <a:pt x="2913530" y="1030161"/>
                </a:cubicBezTo>
                <a:cubicBezTo>
                  <a:pt x="2895913" y="899293"/>
                  <a:pt x="2858903" y="779718"/>
                  <a:pt x="2823883" y="653643"/>
                </a:cubicBezTo>
                <a:cubicBezTo>
                  <a:pt x="2817906" y="602843"/>
                  <a:pt x="2815103" y="551568"/>
                  <a:pt x="2805953" y="501243"/>
                </a:cubicBezTo>
                <a:cubicBezTo>
                  <a:pt x="2793227" y="431249"/>
                  <a:pt x="2752515" y="290208"/>
                  <a:pt x="2725271" y="223337"/>
                </a:cubicBezTo>
                <a:cubicBezTo>
                  <a:pt x="2723811" y="219752"/>
                  <a:pt x="2667272" y="79340"/>
                  <a:pt x="2626659" y="70937"/>
                </a:cubicBezTo>
                <a:cubicBezTo>
                  <a:pt x="2556368" y="56394"/>
                  <a:pt x="2483224" y="64961"/>
                  <a:pt x="2411506" y="61973"/>
                </a:cubicBezTo>
                <a:cubicBezTo>
                  <a:pt x="2277035" y="50020"/>
                  <a:pt x="2142133" y="42199"/>
                  <a:pt x="2008094" y="26114"/>
                </a:cubicBezTo>
                <a:cubicBezTo>
                  <a:pt x="1992117" y="24197"/>
                  <a:pt x="1979341" y="9030"/>
                  <a:pt x="1963271" y="8184"/>
                </a:cubicBezTo>
                <a:cubicBezTo>
                  <a:pt x="1950052" y="7488"/>
                  <a:pt x="1812098" y="16843"/>
                  <a:pt x="1775012" y="26114"/>
                </a:cubicBezTo>
                <a:cubicBezTo>
                  <a:pt x="1770912" y="27139"/>
                  <a:pt x="1843741" y="11172"/>
                  <a:pt x="1775012" y="8184"/>
                </a:cubicBezTo>
                <a:close/>
              </a:path>
            </a:pathLst>
          </a:cu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lv-LV"/>
          </a:p>
        </p:txBody>
      </p:sp>
    </p:spTree>
    <p:extLst>
      <p:ext uri="{BB962C8B-B14F-4D97-AF65-F5344CB8AC3E}">
        <p14:creationId xmlns:p14="http://schemas.microsoft.com/office/powerpoint/2010/main" val="199918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69AC8-9C1B-7785-6046-3A42867E964B}"/>
              </a:ext>
            </a:extLst>
          </p:cNvPr>
          <p:cNvSpPr>
            <a:spLocks noGrp="1"/>
          </p:cNvSpPr>
          <p:nvPr>
            <p:ph type="title"/>
          </p:nvPr>
        </p:nvSpPr>
        <p:spPr/>
        <p:txBody>
          <a:bodyPr/>
          <a:lstStyle/>
          <a:p>
            <a:r>
              <a:rPr lang="lv-LV" dirty="0" err="1"/>
              <a:t>Optimizing</a:t>
            </a:r>
            <a:r>
              <a:rPr lang="lv-LV" dirty="0"/>
              <a:t> CPU </a:t>
            </a:r>
            <a:r>
              <a:rPr lang="lv-LV" dirty="0" err="1"/>
              <a:t>usage</a:t>
            </a:r>
            <a:r>
              <a:rPr lang="lv-LV" dirty="0"/>
              <a:t>: step 1</a:t>
            </a:r>
          </a:p>
        </p:txBody>
      </p:sp>
      <p:sp>
        <p:nvSpPr>
          <p:cNvPr id="5" name="Rectangle 4">
            <a:extLst>
              <a:ext uri="{FF2B5EF4-FFF2-40B4-BE49-F238E27FC236}">
                <a16:creationId xmlns:a16="http://schemas.microsoft.com/office/drawing/2014/main" id="{1CB99A83-68C3-0E1C-FD95-280672EB3D91}"/>
              </a:ext>
            </a:extLst>
          </p:cNvPr>
          <p:cNvSpPr/>
          <p:nvPr/>
        </p:nvSpPr>
        <p:spPr>
          <a:xfrm>
            <a:off x="8712293" y="2572871"/>
            <a:ext cx="2940422" cy="70696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lv-LV" dirty="0">
                <a:ln w="0"/>
                <a:solidFill>
                  <a:schemeClr val="tx1"/>
                </a:solidFill>
                <a:effectLst>
                  <a:outerShdw blurRad="38100" dist="19050" dir="2700000" algn="tl" rotWithShape="0">
                    <a:schemeClr val="dk1">
                      <a:alpha val="40000"/>
                    </a:schemeClr>
                  </a:outerShdw>
                </a:effectLst>
              </a:rPr>
              <a:t>RTP</a:t>
            </a:r>
            <a:br>
              <a:rPr lang="lv-LV" dirty="0">
                <a:ln w="0"/>
                <a:solidFill>
                  <a:schemeClr val="tx1"/>
                </a:solidFill>
                <a:effectLst>
                  <a:outerShdw blurRad="38100" dist="19050" dir="2700000" algn="tl" rotWithShape="0">
                    <a:schemeClr val="dk1">
                      <a:alpha val="40000"/>
                    </a:schemeClr>
                  </a:outerShdw>
                </a:effectLst>
              </a:rPr>
            </a:br>
            <a:r>
              <a:rPr lang="lv-LV" dirty="0">
                <a:ln w="0"/>
                <a:solidFill>
                  <a:schemeClr val="tx1"/>
                </a:solidFill>
                <a:effectLst>
                  <a:outerShdw blurRad="38100" dist="19050" dir="2700000" algn="tl" rotWithShape="0">
                    <a:schemeClr val="dk1">
                      <a:alpha val="40000"/>
                    </a:schemeClr>
                  </a:outerShdw>
                </a:effectLst>
              </a:rPr>
              <a:t>1920x1080. 10 </a:t>
            </a:r>
            <a:r>
              <a:rPr lang="lv-LV" dirty="0" err="1">
                <a:ln w="0"/>
                <a:solidFill>
                  <a:schemeClr val="tx1"/>
                </a:solidFill>
                <a:effectLst>
                  <a:outerShdw blurRad="38100" dist="19050" dir="2700000" algn="tl" rotWithShape="0">
                    <a:schemeClr val="dk1">
                      <a:alpha val="40000"/>
                    </a:schemeClr>
                  </a:outerShdw>
                </a:effectLst>
              </a:rPr>
              <a:t>mbps</a:t>
            </a:r>
            <a:endParaRPr lang="lv-LV" dirty="0">
              <a:ln w="0"/>
              <a:solidFill>
                <a:schemeClr val="tx1"/>
              </a:solidFill>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FB30FA57-DBA9-7BB0-BF2D-F0BB34CD13E5}"/>
              </a:ext>
            </a:extLst>
          </p:cNvPr>
          <p:cNvSpPr/>
          <p:nvPr/>
        </p:nvSpPr>
        <p:spPr>
          <a:xfrm>
            <a:off x="8695764" y="4743103"/>
            <a:ext cx="2940423" cy="70696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v-LV" dirty="0">
                <a:ln w="0"/>
                <a:solidFill>
                  <a:schemeClr val="tx1"/>
                </a:solidFill>
                <a:effectLst>
                  <a:outerShdw blurRad="38100" dist="19050" dir="2700000" algn="tl" rotWithShape="0">
                    <a:schemeClr val="dk1">
                      <a:alpha val="40000"/>
                    </a:schemeClr>
                  </a:outerShdw>
                </a:effectLst>
              </a:rPr>
              <a:t>HLS</a:t>
            </a:r>
            <a:br>
              <a:rPr lang="lv-LV" dirty="0">
                <a:ln w="0"/>
                <a:solidFill>
                  <a:schemeClr val="tx1"/>
                </a:solidFill>
                <a:effectLst>
                  <a:outerShdw blurRad="38100" dist="19050" dir="2700000" algn="tl" rotWithShape="0">
                    <a:schemeClr val="dk1">
                      <a:alpha val="40000"/>
                    </a:schemeClr>
                  </a:outerShdw>
                </a:effectLst>
              </a:rPr>
            </a:br>
            <a:r>
              <a:rPr lang="lv-LV" dirty="0">
                <a:ln w="0"/>
                <a:solidFill>
                  <a:schemeClr val="tx1"/>
                </a:solidFill>
                <a:effectLst>
                  <a:outerShdw blurRad="38100" dist="19050" dir="2700000" algn="tl" rotWithShape="0">
                    <a:schemeClr val="dk1">
                      <a:alpha val="40000"/>
                    </a:schemeClr>
                  </a:outerShdw>
                </a:effectLst>
              </a:rPr>
              <a:t>1920x1080. 5mbps</a:t>
            </a:r>
          </a:p>
        </p:txBody>
      </p:sp>
      <p:sp>
        <p:nvSpPr>
          <p:cNvPr id="7" name="Rectangle 6">
            <a:extLst>
              <a:ext uri="{FF2B5EF4-FFF2-40B4-BE49-F238E27FC236}">
                <a16:creationId xmlns:a16="http://schemas.microsoft.com/office/drawing/2014/main" id="{7BFFC2E8-8A1D-B0E1-B878-8EEE32B6E27A}"/>
              </a:ext>
            </a:extLst>
          </p:cNvPr>
          <p:cNvSpPr/>
          <p:nvPr/>
        </p:nvSpPr>
        <p:spPr>
          <a:xfrm>
            <a:off x="8712292" y="3656367"/>
            <a:ext cx="2940423" cy="70696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lv-LV" dirty="0">
                <a:ln w="0"/>
                <a:solidFill>
                  <a:schemeClr val="tx1"/>
                </a:solidFill>
                <a:effectLst>
                  <a:outerShdw blurRad="38100" dist="19050" dir="2700000" algn="tl" rotWithShape="0">
                    <a:schemeClr val="dk1">
                      <a:alpha val="40000"/>
                    </a:schemeClr>
                  </a:outerShdw>
                </a:effectLst>
              </a:rPr>
              <a:t>SRT</a:t>
            </a:r>
          </a:p>
          <a:p>
            <a:pPr algn="ctr"/>
            <a:r>
              <a:rPr lang="lv-LV" dirty="0">
                <a:ln w="0"/>
                <a:solidFill>
                  <a:schemeClr val="tx1"/>
                </a:solidFill>
                <a:effectLst>
                  <a:outerShdw blurRad="38100" dist="19050" dir="2700000" algn="tl" rotWithShape="0">
                    <a:schemeClr val="dk1">
                      <a:alpha val="40000"/>
                    </a:schemeClr>
                  </a:outerShdw>
                </a:effectLst>
              </a:rPr>
              <a:t>1920x1080. 10 </a:t>
            </a:r>
            <a:r>
              <a:rPr lang="lv-LV" dirty="0" err="1">
                <a:ln w="0"/>
                <a:solidFill>
                  <a:schemeClr val="tx1"/>
                </a:solidFill>
                <a:effectLst>
                  <a:outerShdw blurRad="38100" dist="19050" dir="2700000" algn="tl" rotWithShape="0">
                    <a:schemeClr val="dk1">
                      <a:alpha val="40000"/>
                    </a:schemeClr>
                  </a:outerShdw>
                </a:effectLst>
              </a:rPr>
              <a:t>mbps</a:t>
            </a:r>
            <a:endParaRPr lang="lv-LV" dirty="0">
              <a:ln w="0"/>
              <a:solidFill>
                <a:schemeClr val="tx1"/>
              </a:solidFill>
              <a:effectLst>
                <a:outerShdw blurRad="38100" dist="19050" dir="2700000" algn="tl" rotWithShape="0">
                  <a:schemeClr val="dk1">
                    <a:alpha val="40000"/>
                  </a:schemeClr>
                </a:outerShdw>
              </a:effectLst>
            </a:endParaRPr>
          </a:p>
        </p:txBody>
      </p:sp>
      <p:sp>
        <p:nvSpPr>
          <p:cNvPr id="8" name="Rectangle 7">
            <a:extLst>
              <a:ext uri="{FF2B5EF4-FFF2-40B4-BE49-F238E27FC236}">
                <a16:creationId xmlns:a16="http://schemas.microsoft.com/office/drawing/2014/main" id="{3AC045DF-AE1E-69CF-BA42-434487B40703}"/>
              </a:ext>
            </a:extLst>
          </p:cNvPr>
          <p:cNvSpPr/>
          <p:nvPr/>
        </p:nvSpPr>
        <p:spPr>
          <a:xfrm>
            <a:off x="8695764" y="5826598"/>
            <a:ext cx="2940423" cy="70696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lv-LV" dirty="0">
                <a:ln w="0"/>
                <a:solidFill>
                  <a:schemeClr val="tx1"/>
                </a:solidFill>
                <a:effectLst>
                  <a:outerShdw blurRad="38100" dist="19050" dir="2700000" algn="tl" rotWithShape="0">
                    <a:schemeClr val="dk1">
                      <a:alpha val="40000"/>
                    </a:schemeClr>
                  </a:outerShdw>
                </a:effectLst>
              </a:rPr>
              <a:t>HLS</a:t>
            </a:r>
            <a:br>
              <a:rPr lang="lv-LV" dirty="0">
                <a:ln w="0"/>
                <a:solidFill>
                  <a:schemeClr val="tx1"/>
                </a:solidFill>
                <a:effectLst>
                  <a:outerShdw blurRad="38100" dist="19050" dir="2700000" algn="tl" rotWithShape="0">
                    <a:schemeClr val="dk1">
                      <a:alpha val="40000"/>
                    </a:schemeClr>
                  </a:outerShdw>
                </a:effectLst>
              </a:rPr>
            </a:br>
            <a:r>
              <a:rPr lang="lv-LV" dirty="0">
                <a:ln w="0"/>
                <a:solidFill>
                  <a:schemeClr val="tx1"/>
                </a:solidFill>
                <a:effectLst>
                  <a:outerShdw blurRad="38100" dist="19050" dir="2700000" algn="tl" rotWithShape="0">
                    <a:schemeClr val="dk1">
                      <a:alpha val="40000"/>
                    </a:schemeClr>
                  </a:outerShdw>
                </a:effectLst>
              </a:rPr>
              <a:t>720x576. 2mbps</a:t>
            </a:r>
          </a:p>
        </p:txBody>
      </p:sp>
      <p:sp>
        <p:nvSpPr>
          <p:cNvPr id="9" name="Rectangle 8">
            <a:extLst>
              <a:ext uri="{FF2B5EF4-FFF2-40B4-BE49-F238E27FC236}">
                <a16:creationId xmlns:a16="http://schemas.microsoft.com/office/drawing/2014/main" id="{002058B4-6753-C2DB-1277-9C83E8B472DB}"/>
              </a:ext>
            </a:extLst>
          </p:cNvPr>
          <p:cNvSpPr/>
          <p:nvPr/>
        </p:nvSpPr>
        <p:spPr>
          <a:xfrm>
            <a:off x="6733626" y="2563904"/>
            <a:ext cx="1268458" cy="70696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lv-LV" dirty="0" err="1">
                <a:ln w="0"/>
                <a:solidFill>
                  <a:schemeClr val="tx1"/>
                </a:solidFill>
                <a:effectLst>
                  <a:outerShdw blurRad="38100" dist="19050" dir="2700000" algn="tl" rotWithShape="0">
                    <a:schemeClr val="dk1">
                      <a:alpha val="40000"/>
                    </a:schemeClr>
                  </a:outerShdw>
                </a:effectLst>
              </a:rPr>
              <a:t>muxer</a:t>
            </a:r>
            <a:endParaRPr lang="lv-LV" dirty="0">
              <a:ln w="0"/>
              <a:solidFill>
                <a:schemeClr val="tx1"/>
              </a:solidFill>
              <a:effectLst>
                <a:outerShdw blurRad="38100" dist="19050" dir="2700000" algn="tl" rotWithShape="0">
                  <a:schemeClr val="dk1">
                    <a:alpha val="40000"/>
                  </a:schemeClr>
                </a:outerShdw>
              </a:effectLst>
            </a:endParaRPr>
          </a:p>
        </p:txBody>
      </p:sp>
      <p:sp>
        <p:nvSpPr>
          <p:cNvPr id="10" name="Rectangle 9">
            <a:extLst>
              <a:ext uri="{FF2B5EF4-FFF2-40B4-BE49-F238E27FC236}">
                <a16:creationId xmlns:a16="http://schemas.microsoft.com/office/drawing/2014/main" id="{462B4A4E-B859-9A1F-C8FA-FBF275FE2BA1}"/>
              </a:ext>
            </a:extLst>
          </p:cNvPr>
          <p:cNvSpPr/>
          <p:nvPr/>
        </p:nvSpPr>
        <p:spPr>
          <a:xfrm>
            <a:off x="6733626" y="3647401"/>
            <a:ext cx="1268458" cy="7069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lv-LV" dirty="0" err="1">
                <a:ln w="0"/>
                <a:solidFill>
                  <a:schemeClr val="tx1"/>
                </a:solidFill>
                <a:effectLst>
                  <a:outerShdw blurRad="38100" dist="19050" dir="2700000" algn="tl" rotWithShape="0">
                    <a:schemeClr val="dk1">
                      <a:alpha val="40000"/>
                    </a:schemeClr>
                  </a:outerShdw>
                </a:effectLst>
              </a:rPr>
              <a:t>muxer</a:t>
            </a:r>
            <a:endParaRPr lang="lv-LV" dirty="0">
              <a:ln w="0"/>
              <a:solidFill>
                <a:schemeClr val="tx1"/>
              </a:solidFill>
              <a:effectLst>
                <a:outerShdw blurRad="38100" dist="19050" dir="2700000" algn="tl" rotWithShape="0">
                  <a:schemeClr val="dk1">
                    <a:alpha val="40000"/>
                  </a:schemeClr>
                </a:outerShdw>
              </a:effectLst>
            </a:endParaRPr>
          </a:p>
        </p:txBody>
      </p:sp>
      <p:sp>
        <p:nvSpPr>
          <p:cNvPr id="11" name="Rectangle 10">
            <a:extLst>
              <a:ext uri="{FF2B5EF4-FFF2-40B4-BE49-F238E27FC236}">
                <a16:creationId xmlns:a16="http://schemas.microsoft.com/office/drawing/2014/main" id="{C75F7D6F-99A1-0D70-5CB7-9F917670926A}"/>
              </a:ext>
            </a:extLst>
          </p:cNvPr>
          <p:cNvSpPr/>
          <p:nvPr/>
        </p:nvSpPr>
        <p:spPr>
          <a:xfrm>
            <a:off x="6733626" y="4734136"/>
            <a:ext cx="1268458" cy="70696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v-LV" dirty="0" err="1">
                <a:ln w="0"/>
                <a:solidFill>
                  <a:schemeClr val="tx1"/>
                </a:solidFill>
                <a:effectLst>
                  <a:outerShdw blurRad="38100" dist="19050" dir="2700000" algn="tl" rotWithShape="0">
                    <a:schemeClr val="dk1">
                      <a:alpha val="40000"/>
                    </a:schemeClr>
                  </a:outerShdw>
                </a:effectLst>
              </a:rPr>
              <a:t>muxer</a:t>
            </a:r>
            <a:endParaRPr lang="lv-LV" dirty="0">
              <a:ln w="0"/>
              <a:solidFill>
                <a:schemeClr val="tx1"/>
              </a:solidFill>
              <a:effectLst>
                <a:outerShdw blurRad="38100" dist="19050" dir="2700000" algn="tl" rotWithShape="0">
                  <a:schemeClr val="dk1">
                    <a:alpha val="40000"/>
                  </a:schemeClr>
                </a:outerShdw>
              </a:effectLst>
            </a:endParaRPr>
          </a:p>
        </p:txBody>
      </p:sp>
      <p:sp>
        <p:nvSpPr>
          <p:cNvPr id="12" name="Rectangle 11">
            <a:extLst>
              <a:ext uri="{FF2B5EF4-FFF2-40B4-BE49-F238E27FC236}">
                <a16:creationId xmlns:a16="http://schemas.microsoft.com/office/drawing/2014/main" id="{94D48DFD-B944-533A-D200-8524430C5E09}"/>
              </a:ext>
            </a:extLst>
          </p:cNvPr>
          <p:cNvSpPr/>
          <p:nvPr/>
        </p:nvSpPr>
        <p:spPr>
          <a:xfrm>
            <a:off x="6794113" y="5817632"/>
            <a:ext cx="1268458" cy="7069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lv-LV" dirty="0" err="1">
                <a:ln w="0"/>
                <a:solidFill>
                  <a:schemeClr val="tx1"/>
                </a:solidFill>
                <a:effectLst>
                  <a:outerShdw blurRad="38100" dist="19050" dir="2700000" algn="tl" rotWithShape="0">
                    <a:schemeClr val="dk1">
                      <a:alpha val="40000"/>
                    </a:schemeClr>
                  </a:outerShdw>
                </a:effectLst>
              </a:rPr>
              <a:t>muxer</a:t>
            </a:r>
            <a:endParaRPr lang="lv-LV" dirty="0">
              <a:ln w="0"/>
              <a:solidFill>
                <a:schemeClr val="tx1"/>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43D5C87A-CA33-53B9-A745-130724640044}"/>
              </a:ext>
            </a:extLst>
          </p:cNvPr>
          <p:cNvSpPr/>
          <p:nvPr/>
        </p:nvSpPr>
        <p:spPr>
          <a:xfrm>
            <a:off x="307066" y="4009847"/>
            <a:ext cx="1268458" cy="7069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a:ln w="0"/>
                <a:solidFill>
                  <a:schemeClr val="tx1"/>
                </a:solidFill>
                <a:effectLst>
                  <a:outerShdw blurRad="38100" dist="19050" dir="2700000" algn="tl" rotWithShape="0">
                    <a:schemeClr val="dk1">
                      <a:alpha val="40000"/>
                    </a:schemeClr>
                  </a:outerShdw>
                </a:effectLst>
              </a:rPr>
              <a:t>Video </a:t>
            </a:r>
            <a:r>
              <a:rPr lang="lv-LV" dirty="0" err="1">
                <a:ln w="0"/>
                <a:solidFill>
                  <a:schemeClr val="tx1"/>
                </a:solidFill>
                <a:effectLst>
                  <a:outerShdw blurRad="38100" dist="19050" dir="2700000" algn="tl" rotWithShape="0">
                    <a:schemeClr val="dk1">
                      <a:alpha val="40000"/>
                    </a:schemeClr>
                  </a:outerShdw>
                </a:effectLst>
              </a:rPr>
              <a:t>tee</a:t>
            </a:r>
            <a:endParaRPr lang="lv-LV" dirty="0">
              <a:ln w="0"/>
              <a:solidFill>
                <a:schemeClr val="tx1"/>
              </a:solidFill>
              <a:effectLst>
                <a:outerShdw blurRad="38100" dist="19050" dir="2700000" algn="tl" rotWithShape="0">
                  <a:schemeClr val="dk1">
                    <a:alpha val="40000"/>
                  </a:schemeClr>
                </a:outerShdw>
              </a:effectLst>
            </a:endParaRPr>
          </a:p>
        </p:txBody>
      </p:sp>
      <p:sp>
        <p:nvSpPr>
          <p:cNvPr id="15" name="Rectangle 14">
            <a:extLst>
              <a:ext uri="{FF2B5EF4-FFF2-40B4-BE49-F238E27FC236}">
                <a16:creationId xmlns:a16="http://schemas.microsoft.com/office/drawing/2014/main" id="{5036B598-859D-C9AA-8E3D-FC9ADBEBA5E9}"/>
              </a:ext>
            </a:extLst>
          </p:cNvPr>
          <p:cNvSpPr/>
          <p:nvPr/>
        </p:nvSpPr>
        <p:spPr>
          <a:xfrm>
            <a:off x="2115670" y="3656365"/>
            <a:ext cx="1268458" cy="698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lv-LV" dirty="0" err="1">
                <a:ln w="0"/>
                <a:solidFill>
                  <a:schemeClr val="tx1"/>
                </a:solidFill>
                <a:effectLst>
                  <a:outerShdw blurRad="38100" dist="19050" dir="2700000" algn="tl" rotWithShape="0">
                    <a:schemeClr val="dk1">
                      <a:alpha val="40000"/>
                    </a:schemeClr>
                  </a:outerShdw>
                </a:effectLst>
              </a:rPr>
              <a:t>Processor</a:t>
            </a:r>
            <a:endParaRPr lang="lv-LV" dirty="0">
              <a:ln w="0"/>
              <a:solidFill>
                <a:schemeClr val="tx1"/>
              </a:solidFill>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9766E18C-7297-D81D-25F3-C902FB81F619}"/>
              </a:ext>
            </a:extLst>
          </p:cNvPr>
          <p:cNvSpPr/>
          <p:nvPr/>
        </p:nvSpPr>
        <p:spPr>
          <a:xfrm>
            <a:off x="2115670" y="4743100"/>
            <a:ext cx="1268458" cy="70696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v-LV" dirty="0" err="1">
                <a:ln w="0"/>
                <a:solidFill>
                  <a:schemeClr val="tx1"/>
                </a:solidFill>
                <a:effectLst>
                  <a:outerShdw blurRad="38100" dist="19050" dir="2700000" algn="tl" rotWithShape="0">
                    <a:schemeClr val="dk1">
                      <a:alpha val="40000"/>
                    </a:schemeClr>
                  </a:outerShdw>
                </a:effectLst>
              </a:rPr>
              <a:t>Processor</a:t>
            </a:r>
            <a:endParaRPr lang="lv-LV" dirty="0">
              <a:ln w="0"/>
              <a:solidFill>
                <a:schemeClr val="tx1"/>
              </a:solidFill>
              <a:effectLst>
                <a:outerShdw blurRad="38100" dist="19050" dir="2700000" algn="tl" rotWithShape="0">
                  <a:schemeClr val="dk1">
                    <a:alpha val="40000"/>
                  </a:schemeClr>
                </a:outerShdw>
              </a:effectLst>
            </a:endParaRPr>
          </a:p>
        </p:txBody>
      </p:sp>
      <p:sp>
        <p:nvSpPr>
          <p:cNvPr id="17" name="Rectangle 16">
            <a:extLst>
              <a:ext uri="{FF2B5EF4-FFF2-40B4-BE49-F238E27FC236}">
                <a16:creationId xmlns:a16="http://schemas.microsoft.com/office/drawing/2014/main" id="{5490C0B8-B249-5F18-EF25-AF0E75CCB744}"/>
              </a:ext>
            </a:extLst>
          </p:cNvPr>
          <p:cNvSpPr/>
          <p:nvPr/>
        </p:nvSpPr>
        <p:spPr>
          <a:xfrm>
            <a:off x="2115670" y="5822114"/>
            <a:ext cx="1268458" cy="7069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lv-LV" dirty="0" err="1">
                <a:ln w="0"/>
                <a:solidFill>
                  <a:schemeClr val="tx1"/>
                </a:solidFill>
                <a:effectLst>
                  <a:outerShdw blurRad="38100" dist="19050" dir="2700000" algn="tl" rotWithShape="0">
                    <a:schemeClr val="dk1">
                      <a:alpha val="40000"/>
                    </a:schemeClr>
                  </a:outerShdw>
                </a:effectLst>
              </a:rPr>
              <a:t>Processor</a:t>
            </a:r>
            <a:endParaRPr lang="lv-LV" dirty="0">
              <a:ln w="0"/>
              <a:solidFill>
                <a:schemeClr val="tx1"/>
              </a:solidFill>
              <a:effectLst>
                <a:outerShdw blurRad="38100" dist="19050" dir="2700000" algn="tl" rotWithShape="0">
                  <a:schemeClr val="dk1">
                    <a:alpha val="40000"/>
                  </a:schemeClr>
                </a:outerShdw>
              </a:effectLst>
            </a:endParaRPr>
          </a:p>
        </p:txBody>
      </p:sp>
      <p:sp>
        <p:nvSpPr>
          <p:cNvPr id="20" name="Rectangle 19">
            <a:extLst>
              <a:ext uri="{FF2B5EF4-FFF2-40B4-BE49-F238E27FC236}">
                <a16:creationId xmlns:a16="http://schemas.microsoft.com/office/drawing/2014/main" id="{ABD77333-0E0C-FE2B-C352-6BEB41D5667E}"/>
              </a:ext>
            </a:extLst>
          </p:cNvPr>
          <p:cNvSpPr/>
          <p:nvPr/>
        </p:nvSpPr>
        <p:spPr>
          <a:xfrm>
            <a:off x="4430469" y="4743099"/>
            <a:ext cx="1268458" cy="70696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v-LV" dirty="0" err="1">
                <a:ln w="0"/>
                <a:solidFill>
                  <a:schemeClr val="tx1"/>
                </a:solidFill>
                <a:effectLst>
                  <a:outerShdw blurRad="38100" dist="19050" dir="2700000" algn="tl" rotWithShape="0">
                    <a:schemeClr val="dk1">
                      <a:alpha val="40000"/>
                    </a:schemeClr>
                  </a:outerShdw>
                </a:effectLst>
              </a:rPr>
              <a:t>Encoder</a:t>
            </a:r>
            <a:endParaRPr lang="lv-LV" dirty="0">
              <a:ln w="0"/>
              <a:solidFill>
                <a:schemeClr val="tx1"/>
              </a:solidFill>
              <a:effectLst>
                <a:outerShdw blurRad="38100" dist="19050" dir="2700000" algn="tl" rotWithShape="0">
                  <a:schemeClr val="dk1">
                    <a:alpha val="40000"/>
                  </a:schemeClr>
                </a:outerShdw>
              </a:effectLst>
            </a:endParaRPr>
          </a:p>
        </p:txBody>
      </p:sp>
      <p:sp>
        <p:nvSpPr>
          <p:cNvPr id="21" name="Rectangle 20">
            <a:extLst>
              <a:ext uri="{FF2B5EF4-FFF2-40B4-BE49-F238E27FC236}">
                <a16:creationId xmlns:a16="http://schemas.microsoft.com/office/drawing/2014/main" id="{61831636-E570-A4DE-4715-ED1D60897A6A}"/>
              </a:ext>
            </a:extLst>
          </p:cNvPr>
          <p:cNvSpPr/>
          <p:nvPr/>
        </p:nvSpPr>
        <p:spPr>
          <a:xfrm>
            <a:off x="4460713" y="5817632"/>
            <a:ext cx="1268458" cy="7069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lv-LV" dirty="0" err="1">
                <a:ln w="0"/>
                <a:solidFill>
                  <a:schemeClr val="tx1"/>
                </a:solidFill>
                <a:effectLst>
                  <a:outerShdw blurRad="38100" dist="19050" dir="2700000" algn="tl" rotWithShape="0">
                    <a:schemeClr val="dk1">
                      <a:alpha val="40000"/>
                    </a:schemeClr>
                  </a:outerShdw>
                </a:effectLst>
              </a:rPr>
              <a:t>Encoder</a:t>
            </a:r>
            <a:endParaRPr lang="lv-LV" dirty="0">
              <a:ln w="0"/>
              <a:solidFill>
                <a:schemeClr val="tx1"/>
              </a:solidFill>
              <a:effectLst>
                <a:outerShdw blurRad="38100" dist="19050" dir="2700000" algn="tl" rotWithShape="0">
                  <a:schemeClr val="dk1">
                    <a:alpha val="40000"/>
                  </a:schemeClr>
                </a:outerShdw>
              </a:effectLst>
            </a:endParaRPr>
          </a:p>
        </p:txBody>
      </p:sp>
      <p:cxnSp>
        <p:nvCxnSpPr>
          <p:cNvPr id="25" name="Straight Arrow Connector 24">
            <a:extLst>
              <a:ext uri="{FF2B5EF4-FFF2-40B4-BE49-F238E27FC236}">
                <a16:creationId xmlns:a16="http://schemas.microsoft.com/office/drawing/2014/main" id="{6EAF110E-C902-926F-2894-178498B84245}"/>
              </a:ext>
            </a:extLst>
          </p:cNvPr>
          <p:cNvCxnSpPr>
            <a:cxnSpLocks/>
            <a:stCxn id="13" idx="3"/>
            <a:endCxn id="15" idx="1"/>
          </p:cNvCxnSpPr>
          <p:nvPr/>
        </p:nvCxnSpPr>
        <p:spPr>
          <a:xfrm flipV="1">
            <a:off x="1575524" y="4005365"/>
            <a:ext cx="540146" cy="3579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9BFACEE-69D6-4756-EF07-E5C6848DF8E9}"/>
              </a:ext>
            </a:extLst>
          </p:cNvPr>
          <p:cNvCxnSpPr>
            <a:stCxn id="13" idx="3"/>
            <a:endCxn id="16" idx="1"/>
          </p:cNvCxnSpPr>
          <p:nvPr/>
        </p:nvCxnSpPr>
        <p:spPr>
          <a:xfrm>
            <a:off x="1575524" y="4363330"/>
            <a:ext cx="540146" cy="7332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ECDB67E-E4DD-1183-79F6-2DADC913E3ED}"/>
              </a:ext>
            </a:extLst>
          </p:cNvPr>
          <p:cNvCxnSpPr>
            <a:stCxn id="13" idx="3"/>
            <a:endCxn id="17" idx="1"/>
          </p:cNvCxnSpPr>
          <p:nvPr/>
        </p:nvCxnSpPr>
        <p:spPr>
          <a:xfrm>
            <a:off x="1575524" y="4363330"/>
            <a:ext cx="540146" cy="18122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0004C2A-2E72-AF82-39F7-53E7B239C2B8}"/>
              </a:ext>
            </a:extLst>
          </p:cNvPr>
          <p:cNvCxnSpPr>
            <a:stCxn id="9" idx="3"/>
            <a:endCxn id="5" idx="1"/>
          </p:cNvCxnSpPr>
          <p:nvPr/>
        </p:nvCxnSpPr>
        <p:spPr>
          <a:xfrm>
            <a:off x="8002084" y="2917387"/>
            <a:ext cx="710209" cy="8967"/>
          </a:xfrm>
          <a:prstGeom prst="straightConnector1">
            <a:avLst/>
          </a:prstGeom>
          <a:ln>
            <a:tailEnd type="triangle"/>
          </a:ln>
        </p:spPr>
        <p:style>
          <a:lnRef idx="1">
            <a:schemeClr val="accent2"/>
          </a:lnRef>
          <a:fillRef idx="2">
            <a:schemeClr val="accent2"/>
          </a:fillRef>
          <a:effectRef idx="1">
            <a:schemeClr val="accent2"/>
          </a:effectRef>
          <a:fontRef idx="minor">
            <a:schemeClr val="dk1"/>
          </a:fontRef>
        </p:style>
      </p:cxnSp>
      <p:cxnSp>
        <p:nvCxnSpPr>
          <p:cNvPr id="41" name="Straight Arrow Connector 40">
            <a:extLst>
              <a:ext uri="{FF2B5EF4-FFF2-40B4-BE49-F238E27FC236}">
                <a16:creationId xmlns:a16="http://schemas.microsoft.com/office/drawing/2014/main" id="{8E838EAF-F73C-D069-E20B-67B5D7F19E89}"/>
              </a:ext>
            </a:extLst>
          </p:cNvPr>
          <p:cNvCxnSpPr>
            <a:cxnSpLocks/>
            <a:stCxn id="15" idx="3"/>
            <a:endCxn id="67" idx="1"/>
          </p:cNvCxnSpPr>
          <p:nvPr/>
        </p:nvCxnSpPr>
        <p:spPr>
          <a:xfrm>
            <a:off x="3384128" y="4005365"/>
            <a:ext cx="1046341" cy="4482"/>
          </a:xfrm>
          <a:prstGeom prst="straightConnector1">
            <a:avLst/>
          </a:prstGeom>
          <a:ln>
            <a:tailEnd type="triangle"/>
          </a:ln>
        </p:spPr>
        <p:style>
          <a:lnRef idx="1">
            <a:schemeClr val="accent4"/>
          </a:lnRef>
          <a:fillRef idx="2">
            <a:schemeClr val="accent4"/>
          </a:fillRef>
          <a:effectRef idx="1">
            <a:schemeClr val="accent4"/>
          </a:effectRef>
          <a:fontRef idx="minor">
            <a:schemeClr val="dk1"/>
          </a:fontRef>
        </p:style>
      </p:cxnSp>
      <p:cxnSp>
        <p:nvCxnSpPr>
          <p:cNvPr id="44" name="Straight Arrow Connector 43">
            <a:extLst>
              <a:ext uri="{FF2B5EF4-FFF2-40B4-BE49-F238E27FC236}">
                <a16:creationId xmlns:a16="http://schemas.microsoft.com/office/drawing/2014/main" id="{30A3AB73-F4A4-25EF-0FF7-7C8EE2D37FBE}"/>
              </a:ext>
            </a:extLst>
          </p:cNvPr>
          <p:cNvCxnSpPr>
            <a:cxnSpLocks/>
            <a:stCxn id="24" idx="3"/>
            <a:endCxn id="10" idx="1"/>
          </p:cNvCxnSpPr>
          <p:nvPr/>
        </p:nvCxnSpPr>
        <p:spPr>
          <a:xfrm flipV="1">
            <a:off x="6283258" y="4000884"/>
            <a:ext cx="450368" cy="4481"/>
          </a:xfrm>
          <a:prstGeom prst="straightConnector1">
            <a:avLst/>
          </a:prstGeom>
          <a:ln>
            <a:tailEnd type="triangle"/>
          </a:ln>
        </p:spPr>
        <p:style>
          <a:lnRef idx="1">
            <a:schemeClr val="accent4"/>
          </a:lnRef>
          <a:fillRef idx="2">
            <a:schemeClr val="accent4"/>
          </a:fillRef>
          <a:effectRef idx="1">
            <a:schemeClr val="accent4"/>
          </a:effectRef>
          <a:fontRef idx="minor">
            <a:schemeClr val="dk1"/>
          </a:fontRef>
        </p:style>
      </p:cxnSp>
      <p:cxnSp>
        <p:nvCxnSpPr>
          <p:cNvPr id="48" name="Straight Arrow Connector 47">
            <a:extLst>
              <a:ext uri="{FF2B5EF4-FFF2-40B4-BE49-F238E27FC236}">
                <a16:creationId xmlns:a16="http://schemas.microsoft.com/office/drawing/2014/main" id="{6819EF59-5095-7422-76FF-5EA6CF2E8C8D}"/>
              </a:ext>
            </a:extLst>
          </p:cNvPr>
          <p:cNvCxnSpPr>
            <a:stCxn id="10" idx="3"/>
            <a:endCxn id="7" idx="1"/>
          </p:cNvCxnSpPr>
          <p:nvPr/>
        </p:nvCxnSpPr>
        <p:spPr>
          <a:xfrm>
            <a:off x="8002084" y="4000884"/>
            <a:ext cx="710208" cy="8965"/>
          </a:xfrm>
          <a:prstGeom prst="straightConnector1">
            <a:avLst/>
          </a:prstGeom>
          <a:ln>
            <a:tailEnd type="triangle"/>
          </a:ln>
        </p:spPr>
        <p:style>
          <a:lnRef idx="1">
            <a:schemeClr val="accent4"/>
          </a:lnRef>
          <a:fillRef idx="2">
            <a:schemeClr val="accent4"/>
          </a:fillRef>
          <a:effectRef idx="1">
            <a:schemeClr val="accent4"/>
          </a:effectRef>
          <a:fontRef idx="minor">
            <a:schemeClr val="dk1"/>
          </a:fontRef>
        </p:style>
      </p:cxnSp>
      <p:cxnSp>
        <p:nvCxnSpPr>
          <p:cNvPr id="50" name="Straight Arrow Connector 49">
            <a:extLst>
              <a:ext uri="{FF2B5EF4-FFF2-40B4-BE49-F238E27FC236}">
                <a16:creationId xmlns:a16="http://schemas.microsoft.com/office/drawing/2014/main" id="{76C85993-1B1F-DCB9-F111-DE3E5FCEF7E8}"/>
              </a:ext>
            </a:extLst>
          </p:cNvPr>
          <p:cNvCxnSpPr>
            <a:stCxn id="16" idx="3"/>
            <a:endCxn id="20" idx="1"/>
          </p:cNvCxnSpPr>
          <p:nvPr/>
        </p:nvCxnSpPr>
        <p:spPr>
          <a:xfrm flipV="1">
            <a:off x="3384128" y="5096582"/>
            <a:ext cx="1046341" cy="1"/>
          </a:xfrm>
          <a:prstGeom prst="straightConnector1">
            <a:avLst/>
          </a:prstGeom>
          <a:ln>
            <a:tailEnd type="triangle"/>
          </a:ln>
        </p:spPr>
        <p:style>
          <a:lnRef idx="1">
            <a:schemeClr val="accent6"/>
          </a:lnRef>
          <a:fillRef idx="2">
            <a:schemeClr val="accent6"/>
          </a:fillRef>
          <a:effectRef idx="1">
            <a:schemeClr val="accent6"/>
          </a:effectRef>
          <a:fontRef idx="minor">
            <a:schemeClr val="dk1"/>
          </a:fontRef>
        </p:style>
      </p:cxnSp>
      <p:cxnSp>
        <p:nvCxnSpPr>
          <p:cNvPr id="52" name="Straight Arrow Connector 51">
            <a:extLst>
              <a:ext uri="{FF2B5EF4-FFF2-40B4-BE49-F238E27FC236}">
                <a16:creationId xmlns:a16="http://schemas.microsoft.com/office/drawing/2014/main" id="{008970CA-A301-6DB4-B0B4-AAF99C0F9A1B}"/>
              </a:ext>
            </a:extLst>
          </p:cNvPr>
          <p:cNvCxnSpPr>
            <a:stCxn id="20" idx="3"/>
            <a:endCxn id="11" idx="1"/>
          </p:cNvCxnSpPr>
          <p:nvPr/>
        </p:nvCxnSpPr>
        <p:spPr>
          <a:xfrm flipV="1">
            <a:off x="5698927" y="5087619"/>
            <a:ext cx="1034699" cy="8963"/>
          </a:xfrm>
          <a:prstGeom prst="straightConnector1">
            <a:avLst/>
          </a:prstGeom>
          <a:ln>
            <a:tailEnd type="triangle"/>
          </a:ln>
        </p:spPr>
        <p:style>
          <a:lnRef idx="1">
            <a:schemeClr val="accent6"/>
          </a:lnRef>
          <a:fillRef idx="2">
            <a:schemeClr val="accent6"/>
          </a:fillRef>
          <a:effectRef idx="1">
            <a:schemeClr val="accent6"/>
          </a:effectRef>
          <a:fontRef idx="minor">
            <a:schemeClr val="dk1"/>
          </a:fontRef>
        </p:style>
      </p:cxnSp>
      <p:cxnSp>
        <p:nvCxnSpPr>
          <p:cNvPr id="54" name="Straight Arrow Connector 53">
            <a:extLst>
              <a:ext uri="{FF2B5EF4-FFF2-40B4-BE49-F238E27FC236}">
                <a16:creationId xmlns:a16="http://schemas.microsoft.com/office/drawing/2014/main" id="{CDFA766C-3512-E849-9957-BBC9F0254CDF}"/>
              </a:ext>
            </a:extLst>
          </p:cNvPr>
          <p:cNvCxnSpPr>
            <a:stCxn id="11" idx="3"/>
            <a:endCxn id="6" idx="1"/>
          </p:cNvCxnSpPr>
          <p:nvPr/>
        </p:nvCxnSpPr>
        <p:spPr>
          <a:xfrm>
            <a:off x="8002084" y="5087619"/>
            <a:ext cx="693680" cy="8966"/>
          </a:xfrm>
          <a:prstGeom prst="straightConnector1">
            <a:avLst/>
          </a:prstGeom>
          <a:ln>
            <a:tailEnd type="triangle"/>
          </a:ln>
        </p:spPr>
        <p:style>
          <a:lnRef idx="1">
            <a:schemeClr val="accent6"/>
          </a:lnRef>
          <a:fillRef idx="2">
            <a:schemeClr val="accent6"/>
          </a:fillRef>
          <a:effectRef idx="1">
            <a:schemeClr val="accent6"/>
          </a:effectRef>
          <a:fontRef idx="minor">
            <a:schemeClr val="dk1"/>
          </a:fontRef>
        </p:style>
      </p:cxnSp>
      <p:cxnSp>
        <p:nvCxnSpPr>
          <p:cNvPr id="56" name="Straight Arrow Connector 55">
            <a:extLst>
              <a:ext uri="{FF2B5EF4-FFF2-40B4-BE49-F238E27FC236}">
                <a16:creationId xmlns:a16="http://schemas.microsoft.com/office/drawing/2014/main" id="{26004251-F0DE-A693-5996-C3B624377D3D}"/>
              </a:ext>
            </a:extLst>
          </p:cNvPr>
          <p:cNvCxnSpPr>
            <a:cxnSpLocks/>
            <a:stCxn id="17" idx="3"/>
            <a:endCxn id="21" idx="1"/>
          </p:cNvCxnSpPr>
          <p:nvPr/>
        </p:nvCxnSpPr>
        <p:spPr>
          <a:xfrm flipV="1">
            <a:off x="3384128" y="6171115"/>
            <a:ext cx="1076585" cy="4482"/>
          </a:xfrm>
          <a:prstGeom prst="straightConnector1">
            <a:avLst/>
          </a:prstGeom>
          <a:ln>
            <a:tailEnd type="triangle"/>
          </a:ln>
        </p:spPr>
        <p:style>
          <a:lnRef idx="1">
            <a:schemeClr val="accent3"/>
          </a:lnRef>
          <a:fillRef idx="2">
            <a:schemeClr val="accent3"/>
          </a:fillRef>
          <a:effectRef idx="1">
            <a:schemeClr val="accent3"/>
          </a:effectRef>
          <a:fontRef idx="minor">
            <a:schemeClr val="dk1"/>
          </a:fontRef>
        </p:style>
      </p:cxnSp>
      <p:cxnSp>
        <p:nvCxnSpPr>
          <p:cNvPr id="60" name="Straight Arrow Connector 59">
            <a:extLst>
              <a:ext uri="{FF2B5EF4-FFF2-40B4-BE49-F238E27FC236}">
                <a16:creationId xmlns:a16="http://schemas.microsoft.com/office/drawing/2014/main" id="{62F723F0-B693-8171-311C-A5AC2257C114}"/>
              </a:ext>
            </a:extLst>
          </p:cNvPr>
          <p:cNvCxnSpPr>
            <a:stCxn id="21" idx="3"/>
            <a:endCxn id="12" idx="1"/>
          </p:cNvCxnSpPr>
          <p:nvPr/>
        </p:nvCxnSpPr>
        <p:spPr>
          <a:xfrm>
            <a:off x="5729171" y="6171115"/>
            <a:ext cx="1064942" cy="0"/>
          </a:xfrm>
          <a:prstGeom prst="straightConnector1">
            <a:avLst/>
          </a:prstGeom>
          <a:ln>
            <a:tailEnd type="triangle"/>
          </a:ln>
        </p:spPr>
        <p:style>
          <a:lnRef idx="1">
            <a:schemeClr val="accent3"/>
          </a:lnRef>
          <a:fillRef idx="2">
            <a:schemeClr val="accent3"/>
          </a:fillRef>
          <a:effectRef idx="1">
            <a:schemeClr val="accent3"/>
          </a:effectRef>
          <a:fontRef idx="minor">
            <a:schemeClr val="dk1"/>
          </a:fontRef>
        </p:style>
      </p:cxnSp>
      <p:cxnSp>
        <p:nvCxnSpPr>
          <p:cNvPr id="62" name="Straight Arrow Connector 61">
            <a:extLst>
              <a:ext uri="{FF2B5EF4-FFF2-40B4-BE49-F238E27FC236}">
                <a16:creationId xmlns:a16="http://schemas.microsoft.com/office/drawing/2014/main" id="{58E6AAD7-DC9C-2B18-0775-FA40EE4F50EA}"/>
              </a:ext>
            </a:extLst>
          </p:cNvPr>
          <p:cNvCxnSpPr>
            <a:stCxn id="12" idx="3"/>
            <a:endCxn id="8" idx="1"/>
          </p:cNvCxnSpPr>
          <p:nvPr/>
        </p:nvCxnSpPr>
        <p:spPr>
          <a:xfrm>
            <a:off x="8062571" y="6171115"/>
            <a:ext cx="633193" cy="8965"/>
          </a:xfrm>
          <a:prstGeom prst="straightConnector1">
            <a:avLst/>
          </a:prstGeom>
          <a:ln>
            <a:tailEnd type="triangle"/>
          </a:ln>
        </p:spPr>
        <p:style>
          <a:lnRef idx="1">
            <a:schemeClr val="accent3"/>
          </a:lnRef>
          <a:fillRef idx="2">
            <a:schemeClr val="accent3"/>
          </a:fillRef>
          <a:effectRef idx="1">
            <a:schemeClr val="accent3"/>
          </a:effectRef>
          <a:fontRef idx="minor">
            <a:schemeClr val="dk1"/>
          </a:fontRef>
        </p:style>
      </p:cxnSp>
      <p:sp>
        <p:nvSpPr>
          <p:cNvPr id="24" name="Rectangle 23">
            <a:extLst>
              <a:ext uri="{FF2B5EF4-FFF2-40B4-BE49-F238E27FC236}">
                <a16:creationId xmlns:a16="http://schemas.microsoft.com/office/drawing/2014/main" id="{1BC24933-CAF8-046A-02E8-D1DE26243542}"/>
              </a:ext>
            </a:extLst>
          </p:cNvPr>
          <p:cNvSpPr/>
          <p:nvPr/>
        </p:nvSpPr>
        <p:spPr>
          <a:xfrm>
            <a:off x="5908741" y="3656365"/>
            <a:ext cx="374517" cy="69799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lv-LV" dirty="0">
                <a:ln w="0"/>
                <a:solidFill>
                  <a:schemeClr val="tx1"/>
                </a:solidFill>
                <a:effectLst>
                  <a:outerShdw blurRad="38100" dist="19050" dir="2700000" algn="tl" rotWithShape="0">
                    <a:schemeClr val="dk1">
                      <a:alpha val="40000"/>
                    </a:schemeClr>
                  </a:outerShdw>
                </a:effectLst>
              </a:rPr>
              <a:t>T</a:t>
            </a:r>
          </a:p>
        </p:txBody>
      </p:sp>
      <p:cxnSp>
        <p:nvCxnSpPr>
          <p:cNvPr id="49" name="Straight Arrow Connector 48">
            <a:extLst>
              <a:ext uri="{FF2B5EF4-FFF2-40B4-BE49-F238E27FC236}">
                <a16:creationId xmlns:a16="http://schemas.microsoft.com/office/drawing/2014/main" id="{5D530BF0-1332-60C8-E816-AAA9886974B6}"/>
              </a:ext>
            </a:extLst>
          </p:cNvPr>
          <p:cNvCxnSpPr>
            <a:cxnSpLocks/>
            <a:stCxn id="24" idx="0"/>
            <a:endCxn id="9" idx="1"/>
          </p:cNvCxnSpPr>
          <p:nvPr/>
        </p:nvCxnSpPr>
        <p:spPr>
          <a:xfrm flipV="1">
            <a:off x="6096000" y="2917387"/>
            <a:ext cx="637626" cy="738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4DEF1A28-AF3D-00A9-EE7C-14EA307E87EB}"/>
              </a:ext>
            </a:extLst>
          </p:cNvPr>
          <p:cNvSpPr/>
          <p:nvPr/>
        </p:nvSpPr>
        <p:spPr>
          <a:xfrm>
            <a:off x="4430469" y="3656364"/>
            <a:ext cx="1268458" cy="7069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lv-LV" dirty="0" err="1">
                <a:ln w="0"/>
                <a:solidFill>
                  <a:schemeClr val="tx1"/>
                </a:solidFill>
                <a:effectLst>
                  <a:outerShdw blurRad="38100" dist="19050" dir="2700000" algn="tl" rotWithShape="0">
                    <a:schemeClr val="dk1">
                      <a:alpha val="40000"/>
                    </a:schemeClr>
                  </a:outerShdw>
                </a:effectLst>
              </a:rPr>
              <a:t>Encoder</a:t>
            </a:r>
            <a:endParaRPr lang="lv-LV" dirty="0">
              <a:ln w="0"/>
              <a:solidFill>
                <a:schemeClr val="tx1"/>
              </a:solidFill>
              <a:effectLst>
                <a:outerShdw blurRad="38100" dist="19050" dir="2700000" algn="tl" rotWithShape="0">
                  <a:schemeClr val="dk1">
                    <a:alpha val="40000"/>
                  </a:schemeClr>
                </a:outerShdw>
              </a:effectLst>
            </a:endParaRPr>
          </a:p>
        </p:txBody>
      </p:sp>
      <p:cxnSp>
        <p:nvCxnSpPr>
          <p:cNvPr id="69" name="Straight Arrow Connector 68">
            <a:extLst>
              <a:ext uri="{FF2B5EF4-FFF2-40B4-BE49-F238E27FC236}">
                <a16:creationId xmlns:a16="http://schemas.microsoft.com/office/drawing/2014/main" id="{C5160C8E-AC1B-2421-8C0E-9E9027410A5C}"/>
              </a:ext>
            </a:extLst>
          </p:cNvPr>
          <p:cNvCxnSpPr>
            <a:cxnSpLocks/>
            <a:stCxn id="67" idx="3"/>
            <a:endCxn id="24" idx="1"/>
          </p:cNvCxnSpPr>
          <p:nvPr/>
        </p:nvCxnSpPr>
        <p:spPr>
          <a:xfrm flipV="1">
            <a:off x="5698927" y="4005365"/>
            <a:ext cx="209814" cy="4482"/>
          </a:xfrm>
          <a:prstGeom prst="straightConnector1">
            <a:avLst/>
          </a:prstGeom>
          <a:ln>
            <a:tailEnd type="triangle"/>
          </a:ln>
        </p:spPr>
        <p:style>
          <a:lnRef idx="1">
            <a:schemeClr val="accent4"/>
          </a:lnRef>
          <a:fillRef idx="2">
            <a:schemeClr val="accent4"/>
          </a:fillRef>
          <a:effectRef idx="1">
            <a:schemeClr val="accent4"/>
          </a:effectRef>
          <a:fontRef idx="minor">
            <a:schemeClr val="dk1"/>
          </a:fontRef>
        </p:style>
      </p:cxnSp>
      <p:sp>
        <p:nvSpPr>
          <p:cNvPr id="3" name="Freeform: Shape 2">
            <a:extLst>
              <a:ext uri="{FF2B5EF4-FFF2-40B4-BE49-F238E27FC236}">
                <a16:creationId xmlns:a16="http://schemas.microsoft.com/office/drawing/2014/main" id="{C4C7FF0F-EA64-2D31-83A8-4478B035F994}"/>
              </a:ext>
            </a:extLst>
          </p:cNvPr>
          <p:cNvSpPr/>
          <p:nvPr/>
        </p:nvSpPr>
        <p:spPr>
          <a:xfrm>
            <a:off x="8767482" y="2878451"/>
            <a:ext cx="1663636" cy="2948147"/>
          </a:xfrm>
          <a:custGeom>
            <a:avLst/>
            <a:gdLst>
              <a:gd name="connsiteX0" fmla="*/ 1775012 w 2931459"/>
              <a:gd name="connsiteY0" fmla="*/ 8184 h 1514255"/>
              <a:gd name="connsiteX1" fmla="*/ 1362636 w 2931459"/>
              <a:gd name="connsiteY1" fmla="*/ 8184 h 1514255"/>
              <a:gd name="connsiteX2" fmla="*/ 573742 w 2931459"/>
              <a:gd name="connsiteY2" fmla="*/ 26114 h 1514255"/>
              <a:gd name="connsiteX3" fmla="*/ 421342 w 2931459"/>
              <a:gd name="connsiteY3" fmla="*/ 61973 h 1514255"/>
              <a:gd name="connsiteX4" fmla="*/ 233083 w 2931459"/>
              <a:gd name="connsiteY4" fmla="*/ 115761 h 1514255"/>
              <a:gd name="connsiteX5" fmla="*/ 179294 w 2931459"/>
              <a:gd name="connsiteY5" fmla="*/ 169549 h 1514255"/>
              <a:gd name="connsiteX6" fmla="*/ 98612 w 2931459"/>
              <a:gd name="connsiteY6" fmla="*/ 259196 h 1514255"/>
              <a:gd name="connsiteX7" fmla="*/ 89647 w 2931459"/>
              <a:gd name="connsiteY7" fmla="*/ 295055 h 1514255"/>
              <a:gd name="connsiteX8" fmla="*/ 71718 w 2931459"/>
              <a:gd name="connsiteY8" fmla="*/ 420561 h 1514255"/>
              <a:gd name="connsiteX9" fmla="*/ 62753 w 2931459"/>
              <a:gd name="connsiteY9" fmla="*/ 492278 h 1514255"/>
              <a:gd name="connsiteX10" fmla="*/ 17930 w 2931459"/>
              <a:gd name="connsiteY10" fmla="*/ 689502 h 1514255"/>
              <a:gd name="connsiteX11" fmla="*/ 0 w 2931459"/>
              <a:gd name="connsiteY11" fmla="*/ 788114 h 1514255"/>
              <a:gd name="connsiteX12" fmla="*/ 26894 w 2931459"/>
              <a:gd name="connsiteY12" fmla="*/ 1074984 h 1514255"/>
              <a:gd name="connsiteX13" fmla="*/ 143436 w 2931459"/>
              <a:gd name="connsiteY13" fmla="*/ 1352890 h 1514255"/>
              <a:gd name="connsiteX14" fmla="*/ 179294 w 2931459"/>
              <a:gd name="connsiteY14" fmla="*/ 1388749 h 1514255"/>
              <a:gd name="connsiteX15" fmla="*/ 233083 w 2931459"/>
              <a:gd name="connsiteY15" fmla="*/ 1415643 h 1514255"/>
              <a:gd name="connsiteX16" fmla="*/ 439271 w 2931459"/>
              <a:gd name="connsiteY16" fmla="*/ 1487361 h 1514255"/>
              <a:gd name="connsiteX17" fmla="*/ 672353 w 2931459"/>
              <a:gd name="connsiteY17" fmla="*/ 1514255 h 1514255"/>
              <a:gd name="connsiteX18" fmla="*/ 1021977 w 2931459"/>
              <a:gd name="connsiteY18" fmla="*/ 1451502 h 1514255"/>
              <a:gd name="connsiteX19" fmla="*/ 1622612 w 2931459"/>
              <a:gd name="connsiteY19" fmla="*/ 1424608 h 1514255"/>
              <a:gd name="connsiteX20" fmla="*/ 1909483 w 2931459"/>
              <a:gd name="connsiteY20" fmla="*/ 1308067 h 1514255"/>
              <a:gd name="connsiteX21" fmla="*/ 2043953 w 2931459"/>
              <a:gd name="connsiteY21" fmla="*/ 1290137 h 1514255"/>
              <a:gd name="connsiteX22" fmla="*/ 2151530 w 2931459"/>
              <a:gd name="connsiteY22" fmla="*/ 1299102 h 1514255"/>
              <a:gd name="connsiteX23" fmla="*/ 2250142 w 2931459"/>
              <a:gd name="connsiteY23" fmla="*/ 1317031 h 1514255"/>
              <a:gd name="connsiteX24" fmla="*/ 2312894 w 2931459"/>
              <a:gd name="connsiteY24" fmla="*/ 1325996 h 1514255"/>
              <a:gd name="connsiteX25" fmla="*/ 2545977 w 2931459"/>
              <a:gd name="connsiteY25" fmla="*/ 1379784 h 1514255"/>
              <a:gd name="connsiteX26" fmla="*/ 2752165 w 2931459"/>
              <a:gd name="connsiteY26" fmla="*/ 1424608 h 1514255"/>
              <a:gd name="connsiteX27" fmla="*/ 2877671 w 2931459"/>
              <a:gd name="connsiteY27" fmla="*/ 1406678 h 1514255"/>
              <a:gd name="connsiteX28" fmla="*/ 2904565 w 2931459"/>
              <a:gd name="connsiteY28" fmla="*/ 1361855 h 1514255"/>
              <a:gd name="connsiteX29" fmla="*/ 2931459 w 2931459"/>
              <a:gd name="connsiteY29" fmla="*/ 1281173 h 1514255"/>
              <a:gd name="connsiteX30" fmla="*/ 2913530 w 2931459"/>
              <a:gd name="connsiteY30" fmla="*/ 1030161 h 1514255"/>
              <a:gd name="connsiteX31" fmla="*/ 2823883 w 2931459"/>
              <a:gd name="connsiteY31" fmla="*/ 653643 h 1514255"/>
              <a:gd name="connsiteX32" fmla="*/ 2805953 w 2931459"/>
              <a:gd name="connsiteY32" fmla="*/ 501243 h 1514255"/>
              <a:gd name="connsiteX33" fmla="*/ 2725271 w 2931459"/>
              <a:gd name="connsiteY33" fmla="*/ 223337 h 1514255"/>
              <a:gd name="connsiteX34" fmla="*/ 2626659 w 2931459"/>
              <a:gd name="connsiteY34" fmla="*/ 70937 h 1514255"/>
              <a:gd name="connsiteX35" fmla="*/ 2411506 w 2931459"/>
              <a:gd name="connsiteY35" fmla="*/ 61973 h 1514255"/>
              <a:gd name="connsiteX36" fmla="*/ 2008094 w 2931459"/>
              <a:gd name="connsiteY36" fmla="*/ 26114 h 1514255"/>
              <a:gd name="connsiteX37" fmla="*/ 1963271 w 2931459"/>
              <a:gd name="connsiteY37" fmla="*/ 8184 h 1514255"/>
              <a:gd name="connsiteX38" fmla="*/ 1775012 w 2931459"/>
              <a:gd name="connsiteY38" fmla="*/ 26114 h 1514255"/>
              <a:gd name="connsiteX39" fmla="*/ 1775012 w 2931459"/>
              <a:gd name="connsiteY39" fmla="*/ 8184 h 151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931459" h="1514255">
                <a:moveTo>
                  <a:pt x="1775012" y="8184"/>
                </a:moveTo>
                <a:cubicBezTo>
                  <a:pt x="1706283" y="5196"/>
                  <a:pt x="1759535" y="-8634"/>
                  <a:pt x="1362636" y="8184"/>
                </a:cubicBezTo>
                <a:cubicBezTo>
                  <a:pt x="1099839" y="19320"/>
                  <a:pt x="836707" y="20137"/>
                  <a:pt x="573742" y="26114"/>
                </a:cubicBezTo>
                <a:cubicBezTo>
                  <a:pt x="522942" y="38067"/>
                  <a:pt x="471690" y="48242"/>
                  <a:pt x="421342" y="61973"/>
                </a:cubicBezTo>
                <a:cubicBezTo>
                  <a:pt x="176962" y="128622"/>
                  <a:pt x="353306" y="91715"/>
                  <a:pt x="233083" y="115761"/>
                </a:cubicBezTo>
                <a:cubicBezTo>
                  <a:pt x="215153" y="133690"/>
                  <a:pt x="195134" y="149749"/>
                  <a:pt x="179294" y="169549"/>
                </a:cubicBezTo>
                <a:cubicBezTo>
                  <a:pt x="130236" y="230873"/>
                  <a:pt x="156966" y="200843"/>
                  <a:pt x="98612" y="259196"/>
                </a:cubicBezTo>
                <a:cubicBezTo>
                  <a:pt x="95624" y="271149"/>
                  <a:pt x="91673" y="282902"/>
                  <a:pt x="89647" y="295055"/>
                </a:cubicBezTo>
                <a:cubicBezTo>
                  <a:pt x="82700" y="336740"/>
                  <a:pt x="77428" y="378688"/>
                  <a:pt x="71718" y="420561"/>
                </a:cubicBezTo>
                <a:cubicBezTo>
                  <a:pt x="68463" y="444432"/>
                  <a:pt x="66510" y="468481"/>
                  <a:pt x="62753" y="492278"/>
                </a:cubicBezTo>
                <a:cubicBezTo>
                  <a:pt x="35811" y="662909"/>
                  <a:pt x="56590" y="519398"/>
                  <a:pt x="17930" y="689502"/>
                </a:cubicBezTo>
                <a:cubicBezTo>
                  <a:pt x="10526" y="722081"/>
                  <a:pt x="5977" y="755243"/>
                  <a:pt x="0" y="788114"/>
                </a:cubicBezTo>
                <a:cubicBezTo>
                  <a:pt x="8965" y="883737"/>
                  <a:pt x="11418" y="980196"/>
                  <a:pt x="26894" y="1074984"/>
                </a:cubicBezTo>
                <a:cubicBezTo>
                  <a:pt x="38493" y="1146027"/>
                  <a:pt x="88052" y="1297504"/>
                  <a:pt x="143436" y="1352890"/>
                </a:cubicBezTo>
                <a:cubicBezTo>
                  <a:pt x="155389" y="1364843"/>
                  <a:pt x="165446" y="1379055"/>
                  <a:pt x="179294" y="1388749"/>
                </a:cubicBezTo>
                <a:cubicBezTo>
                  <a:pt x="195716" y="1400245"/>
                  <a:pt x="215433" y="1406139"/>
                  <a:pt x="233083" y="1415643"/>
                </a:cubicBezTo>
                <a:cubicBezTo>
                  <a:pt x="329708" y="1467672"/>
                  <a:pt x="290705" y="1462600"/>
                  <a:pt x="439271" y="1487361"/>
                </a:cubicBezTo>
                <a:cubicBezTo>
                  <a:pt x="516416" y="1500219"/>
                  <a:pt x="594659" y="1505290"/>
                  <a:pt x="672353" y="1514255"/>
                </a:cubicBezTo>
                <a:cubicBezTo>
                  <a:pt x="788894" y="1493337"/>
                  <a:pt x="904097" y="1462623"/>
                  <a:pt x="1021977" y="1451502"/>
                </a:cubicBezTo>
                <a:cubicBezTo>
                  <a:pt x="1221503" y="1432679"/>
                  <a:pt x="1424767" y="1456583"/>
                  <a:pt x="1622612" y="1424608"/>
                </a:cubicBezTo>
                <a:cubicBezTo>
                  <a:pt x="1724503" y="1408141"/>
                  <a:pt x="1811156" y="1339448"/>
                  <a:pt x="1909483" y="1308067"/>
                </a:cubicBezTo>
                <a:cubicBezTo>
                  <a:pt x="1952562" y="1294318"/>
                  <a:pt x="1999130" y="1296114"/>
                  <a:pt x="2043953" y="1290137"/>
                </a:cubicBezTo>
                <a:cubicBezTo>
                  <a:pt x="2079812" y="1293125"/>
                  <a:pt x="2115849" y="1294448"/>
                  <a:pt x="2151530" y="1299102"/>
                </a:cubicBezTo>
                <a:cubicBezTo>
                  <a:pt x="2184659" y="1303423"/>
                  <a:pt x="2217187" y="1311539"/>
                  <a:pt x="2250142" y="1317031"/>
                </a:cubicBezTo>
                <a:cubicBezTo>
                  <a:pt x="2270984" y="1320505"/>
                  <a:pt x="2291977" y="1323008"/>
                  <a:pt x="2312894" y="1325996"/>
                </a:cubicBezTo>
                <a:cubicBezTo>
                  <a:pt x="2506791" y="1384164"/>
                  <a:pt x="2281980" y="1320172"/>
                  <a:pt x="2545977" y="1379784"/>
                </a:cubicBezTo>
                <a:cubicBezTo>
                  <a:pt x="2767670" y="1429844"/>
                  <a:pt x="2601206" y="1405738"/>
                  <a:pt x="2752165" y="1424608"/>
                </a:cubicBezTo>
                <a:cubicBezTo>
                  <a:pt x="2794000" y="1418631"/>
                  <a:pt x="2838594" y="1422769"/>
                  <a:pt x="2877671" y="1406678"/>
                </a:cubicBezTo>
                <a:cubicBezTo>
                  <a:pt x="2893783" y="1400044"/>
                  <a:pt x="2897701" y="1377870"/>
                  <a:pt x="2904565" y="1361855"/>
                </a:cubicBezTo>
                <a:cubicBezTo>
                  <a:pt x="2915732" y="1335798"/>
                  <a:pt x="2922494" y="1308067"/>
                  <a:pt x="2931459" y="1281173"/>
                </a:cubicBezTo>
                <a:cubicBezTo>
                  <a:pt x="2925483" y="1197502"/>
                  <a:pt x="2924721" y="1113295"/>
                  <a:pt x="2913530" y="1030161"/>
                </a:cubicBezTo>
                <a:cubicBezTo>
                  <a:pt x="2895913" y="899293"/>
                  <a:pt x="2858903" y="779718"/>
                  <a:pt x="2823883" y="653643"/>
                </a:cubicBezTo>
                <a:cubicBezTo>
                  <a:pt x="2817906" y="602843"/>
                  <a:pt x="2815103" y="551568"/>
                  <a:pt x="2805953" y="501243"/>
                </a:cubicBezTo>
                <a:cubicBezTo>
                  <a:pt x="2793227" y="431249"/>
                  <a:pt x="2752515" y="290208"/>
                  <a:pt x="2725271" y="223337"/>
                </a:cubicBezTo>
                <a:cubicBezTo>
                  <a:pt x="2723811" y="219752"/>
                  <a:pt x="2667272" y="79340"/>
                  <a:pt x="2626659" y="70937"/>
                </a:cubicBezTo>
                <a:cubicBezTo>
                  <a:pt x="2556368" y="56394"/>
                  <a:pt x="2483224" y="64961"/>
                  <a:pt x="2411506" y="61973"/>
                </a:cubicBezTo>
                <a:cubicBezTo>
                  <a:pt x="2277035" y="50020"/>
                  <a:pt x="2142133" y="42199"/>
                  <a:pt x="2008094" y="26114"/>
                </a:cubicBezTo>
                <a:cubicBezTo>
                  <a:pt x="1992117" y="24197"/>
                  <a:pt x="1979341" y="9030"/>
                  <a:pt x="1963271" y="8184"/>
                </a:cubicBezTo>
                <a:cubicBezTo>
                  <a:pt x="1950052" y="7488"/>
                  <a:pt x="1812098" y="16843"/>
                  <a:pt x="1775012" y="26114"/>
                </a:cubicBezTo>
                <a:cubicBezTo>
                  <a:pt x="1770912" y="27139"/>
                  <a:pt x="1843741" y="11172"/>
                  <a:pt x="1775012" y="8184"/>
                </a:cubicBezTo>
                <a:close/>
              </a:path>
            </a:pathLst>
          </a:cu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lv-LV"/>
          </a:p>
        </p:txBody>
      </p:sp>
    </p:spTree>
    <p:extLst>
      <p:ext uri="{BB962C8B-B14F-4D97-AF65-F5344CB8AC3E}">
        <p14:creationId xmlns:p14="http://schemas.microsoft.com/office/powerpoint/2010/main" val="2772047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1DD2F-FC00-B824-F414-8EF0993A1BC5}"/>
              </a:ext>
            </a:extLst>
          </p:cNvPr>
          <p:cNvSpPr>
            <a:spLocks noGrp="1"/>
          </p:cNvSpPr>
          <p:nvPr>
            <p:ph type="title"/>
          </p:nvPr>
        </p:nvSpPr>
        <p:spPr/>
        <p:txBody>
          <a:bodyPr/>
          <a:lstStyle/>
          <a:p>
            <a:r>
              <a:rPr lang="lv-LV" dirty="0" err="1"/>
              <a:t>Veset</a:t>
            </a:r>
            <a:r>
              <a:rPr lang="lv-LV" dirty="0"/>
              <a:t> </a:t>
            </a:r>
            <a:r>
              <a:rPr lang="lv-LV" dirty="0" err="1"/>
              <a:t>background</a:t>
            </a:r>
            <a:endParaRPr lang="lv-LV" dirty="0"/>
          </a:p>
        </p:txBody>
      </p:sp>
      <p:sp>
        <p:nvSpPr>
          <p:cNvPr id="3" name="Content Placeholder 2">
            <a:extLst>
              <a:ext uri="{FF2B5EF4-FFF2-40B4-BE49-F238E27FC236}">
                <a16:creationId xmlns:a16="http://schemas.microsoft.com/office/drawing/2014/main" id="{33A5667A-760E-E8B2-026E-2914D428864A}"/>
              </a:ext>
            </a:extLst>
          </p:cNvPr>
          <p:cNvSpPr>
            <a:spLocks noGrp="1"/>
          </p:cNvSpPr>
          <p:nvPr>
            <p:ph idx="1"/>
          </p:nvPr>
        </p:nvSpPr>
        <p:spPr>
          <a:xfrm>
            <a:off x="1154955" y="2603500"/>
            <a:ext cx="6214033" cy="2102971"/>
          </a:xfrm>
        </p:spPr>
        <p:txBody>
          <a:bodyPr/>
          <a:lstStyle/>
          <a:p>
            <a:r>
              <a:rPr lang="en-GB" dirty="0"/>
              <a:t>Founded in </a:t>
            </a:r>
            <a:r>
              <a:rPr lang="lv-LV" dirty="0"/>
              <a:t>2011</a:t>
            </a:r>
            <a:r>
              <a:rPr lang="en-GB" dirty="0"/>
              <a:t> in Latvia</a:t>
            </a:r>
          </a:p>
          <a:p>
            <a:r>
              <a:rPr lang="en-GB" dirty="0"/>
              <a:t>Product is called Nimbus</a:t>
            </a:r>
            <a:endParaRPr lang="lv-LV" dirty="0"/>
          </a:p>
        </p:txBody>
      </p:sp>
      <p:pic>
        <p:nvPicPr>
          <p:cNvPr id="5" name="Picture 4">
            <a:extLst>
              <a:ext uri="{FF2B5EF4-FFF2-40B4-BE49-F238E27FC236}">
                <a16:creationId xmlns:a16="http://schemas.microsoft.com/office/drawing/2014/main" id="{9296B27B-33EC-0605-A05E-08C9F53C075B}"/>
              </a:ext>
            </a:extLst>
          </p:cNvPr>
          <p:cNvPicPr>
            <a:picLocks noChangeAspect="1"/>
          </p:cNvPicPr>
          <p:nvPr/>
        </p:nvPicPr>
        <p:blipFill>
          <a:blip r:embed="rId3"/>
          <a:stretch>
            <a:fillRect/>
          </a:stretch>
        </p:blipFill>
        <p:spPr>
          <a:xfrm>
            <a:off x="6096000" y="973668"/>
            <a:ext cx="5279214" cy="5279214"/>
          </a:xfrm>
          <a:prstGeom prst="rect">
            <a:avLst/>
          </a:prstGeom>
        </p:spPr>
      </p:pic>
    </p:spTree>
    <p:extLst>
      <p:ext uri="{BB962C8B-B14F-4D97-AF65-F5344CB8AC3E}">
        <p14:creationId xmlns:p14="http://schemas.microsoft.com/office/powerpoint/2010/main" val="33839984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69AC8-9C1B-7785-6046-3A42867E964B}"/>
              </a:ext>
            </a:extLst>
          </p:cNvPr>
          <p:cNvSpPr>
            <a:spLocks noGrp="1"/>
          </p:cNvSpPr>
          <p:nvPr>
            <p:ph type="title"/>
          </p:nvPr>
        </p:nvSpPr>
        <p:spPr/>
        <p:txBody>
          <a:bodyPr/>
          <a:lstStyle/>
          <a:p>
            <a:r>
              <a:rPr lang="lv-LV" dirty="0" err="1"/>
              <a:t>Optimizing</a:t>
            </a:r>
            <a:r>
              <a:rPr lang="lv-LV" dirty="0"/>
              <a:t> CPU </a:t>
            </a:r>
            <a:r>
              <a:rPr lang="lv-LV" dirty="0" err="1"/>
              <a:t>usage</a:t>
            </a:r>
            <a:r>
              <a:rPr lang="lv-LV" dirty="0"/>
              <a:t>: step 2</a:t>
            </a:r>
          </a:p>
        </p:txBody>
      </p:sp>
      <p:sp>
        <p:nvSpPr>
          <p:cNvPr id="5" name="Rectangle 4">
            <a:extLst>
              <a:ext uri="{FF2B5EF4-FFF2-40B4-BE49-F238E27FC236}">
                <a16:creationId xmlns:a16="http://schemas.microsoft.com/office/drawing/2014/main" id="{1CB99A83-68C3-0E1C-FD95-280672EB3D91}"/>
              </a:ext>
            </a:extLst>
          </p:cNvPr>
          <p:cNvSpPr/>
          <p:nvPr/>
        </p:nvSpPr>
        <p:spPr>
          <a:xfrm>
            <a:off x="8712293" y="2572871"/>
            <a:ext cx="2940422" cy="70696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lv-LV" dirty="0">
                <a:ln w="0"/>
                <a:solidFill>
                  <a:schemeClr val="tx1"/>
                </a:solidFill>
                <a:effectLst>
                  <a:outerShdw blurRad="38100" dist="19050" dir="2700000" algn="tl" rotWithShape="0">
                    <a:schemeClr val="dk1">
                      <a:alpha val="40000"/>
                    </a:schemeClr>
                  </a:outerShdw>
                </a:effectLst>
              </a:rPr>
              <a:t>RTP</a:t>
            </a:r>
            <a:br>
              <a:rPr lang="lv-LV" dirty="0">
                <a:ln w="0"/>
                <a:solidFill>
                  <a:schemeClr val="tx1"/>
                </a:solidFill>
                <a:effectLst>
                  <a:outerShdw blurRad="38100" dist="19050" dir="2700000" algn="tl" rotWithShape="0">
                    <a:schemeClr val="dk1">
                      <a:alpha val="40000"/>
                    </a:schemeClr>
                  </a:outerShdw>
                </a:effectLst>
              </a:rPr>
            </a:br>
            <a:r>
              <a:rPr lang="lv-LV" dirty="0">
                <a:ln w="0"/>
                <a:solidFill>
                  <a:schemeClr val="tx1"/>
                </a:solidFill>
                <a:effectLst>
                  <a:outerShdw blurRad="38100" dist="19050" dir="2700000" algn="tl" rotWithShape="0">
                    <a:schemeClr val="dk1">
                      <a:alpha val="40000"/>
                    </a:schemeClr>
                  </a:outerShdw>
                </a:effectLst>
              </a:rPr>
              <a:t>1920x1080. 10 </a:t>
            </a:r>
            <a:r>
              <a:rPr lang="lv-LV" dirty="0" err="1">
                <a:ln w="0"/>
                <a:solidFill>
                  <a:schemeClr val="tx1"/>
                </a:solidFill>
                <a:effectLst>
                  <a:outerShdw blurRad="38100" dist="19050" dir="2700000" algn="tl" rotWithShape="0">
                    <a:schemeClr val="dk1">
                      <a:alpha val="40000"/>
                    </a:schemeClr>
                  </a:outerShdw>
                </a:effectLst>
              </a:rPr>
              <a:t>mbps</a:t>
            </a:r>
            <a:endParaRPr lang="lv-LV" dirty="0">
              <a:ln w="0"/>
              <a:solidFill>
                <a:schemeClr val="tx1"/>
              </a:solidFill>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FB30FA57-DBA9-7BB0-BF2D-F0BB34CD13E5}"/>
              </a:ext>
            </a:extLst>
          </p:cNvPr>
          <p:cNvSpPr/>
          <p:nvPr/>
        </p:nvSpPr>
        <p:spPr>
          <a:xfrm>
            <a:off x="8695764" y="4743103"/>
            <a:ext cx="2940423" cy="70696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v-LV" dirty="0">
                <a:ln w="0"/>
                <a:solidFill>
                  <a:schemeClr val="tx1"/>
                </a:solidFill>
                <a:effectLst>
                  <a:outerShdw blurRad="38100" dist="19050" dir="2700000" algn="tl" rotWithShape="0">
                    <a:schemeClr val="dk1">
                      <a:alpha val="40000"/>
                    </a:schemeClr>
                  </a:outerShdw>
                </a:effectLst>
              </a:rPr>
              <a:t>HLS</a:t>
            </a:r>
            <a:br>
              <a:rPr lang="lv-LV" dirty="0">
                <a:ln w="0"/>
                <a:solidFill>
                  <a:schemeClr val="tx1"/>
                </a:solidFill>
                <a:effectLst>
                  <a:outerShdw blurRad="38100" dist="19050" dir="2700000" algn="tl" rotWithShape="0">
                    <a:schemeClr val="dk1">
                      <a:alpha val="40000"/>
                    </a:schemeClr>
                  </a:outerShdw>
                </a:effectLst>
              </a:rPr>
            </a:br>
            <a:r>
              <a:rPr lang="lv-LV" dirty="0">
                <a:ln w="0"/>
                <a:solidFill>
                  <a:schemeClr val="tx1"/>
                </a:solidFill>
                <a:effectLst>
                  <a:outerShdw blurRad="38100" dist="19050" dir="2700000" algn="tl" rotWithShape="0">
                    <a:schemeClr val="dk1">
                      <a:alpha val="40000"/>
                    </a:schemeClr>
                  </a:outerShdw>
                </a:effectLst>
              </a:rPr>
              <a:t>1920x1080. 5mbps</a:t>
            </a:r>
          </a:p>
        </p:txBody>
      </p:sp>
      <p:sp>
        <p:nvSpPr>
          <p:cNvPr id="7" name="Rectangle 6">
            <a:extLst>
              <a:ext uri="{FF2B5EF4-FFF2-40B4-BE49-F238E27FC236}">
                <a16:creationId xmlns:a16="http://schemas.microsoft.com/office/drawing/2014/main" id="{7BFFC2E8-8A1D-B0E1-B878-8EEE32B6E27A}"/>
              </a:ext>
            </a:extLst>
          </p:cNvPr>
          <p:cNvSpPr/>
          <p:nvPr/>
        </p:nvSpPr>
        <p:spPr>
          <a:xfrm>
            <a:off x="8712292" y="3656367"/>
            <a:ext cx="2940423" cy="70696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lv-LV" dirty="0">
                <a:ln w="0"/>
                <a:solidFill>
                  <a:schemeClr val="tx1"/>
                </a:solidFill>
                <a:effectLst>
                  <a:outerShdw blurRad="38100" dist="19050" dir="2700000" algn="tl" rotWithShape="0">
                    <a:schemeClr val="dk1">
                      <a:alpha val="40000"/>
                    </a:schemeClr>
                  </a:outerShdw>
                </a:effectLst>
              </a:rPr>
              <a:t>SRT</a:t>
            </a:r>
          </a:p>
          <a:p>
            <a:pPr algn="ctr"/>
            <a:r>
              <a:rPr lang="lv-LV" dirty="0">
                <a:ln w="0"/>
                <a:solidFill>
                  <a:schemeClr val="tx1"/>
                </a:solidFill>
                <a:effectLst>
                  <a:outerShdw blurRad="38100" dist="19050" dir="2700000" algn="tl" rotWithShape="0">
                    <a:schemeClr val="dk1">
                      <a:alpha val="40000"/>
                    </a:schemeClr>
                  </a:outerShdw>
                </a:effectLst>
              </a:rPr>
              <a:t>1920x1080. 10 </a:t>
            </a:r>
            <a:r>
              <a:rPr lang="lv-LV" dirty="0" err="1">
                <a:ln w="0"/>
                <a:solidFill>
                  <a:schemeClr val="tx1"/>
                </a:solidFill>
                <a:effectLst>
                  <a:outerShdw blurRad="38100" dist="19050" dir="2700000" algn="tl" rotWithShape="0">
                    <a:schemeClr val="dk1">
                      <a:alpha val="40000"/>
                    </a:schemeClr>
                  </a:outerShdw>
                </a:effectLst>
              </a:rPr>
              <a:t>mbps</a:t>
            </a:r>
            <a:endParaRPr lang="lv-LV" dirty="0">
              <a:ln w="0"/>
              <a:solidFill>
                <a:schemeClr val="tx1"/>
              </a:solidFill>
              <a:effectLst>
                <a:outerShdw blurRad="38100" dist="19050" dir="2700000" algn="tl" rotWithShape="0">
                  <a:schemeClr val="dk1">
                    <a:alpha val="40000"/>
                  </a:schemeClr>
                </a:outerShdw>
              </a:effectLst>
            </a:endParaRPr>
          </a:p>
        </p:txBody>
      </p:sp>
      <p:sp>
        <p:nvSpPr>
          <p:cNvPr id="8" name="Rectangle 7">
            <a:extLst>
              <a:ext uri="{FF2B5EF4-FFF2-40B4-BE49-F238E27FC236}">
                <a16:creationId xmlns:a16="http://schemas.microsoft.com/office/drawing/2014/main" id="{3AC045DF-AE1E-69CF-BA42-434487B40703}"/>
              </a:ext>
            </a:extLst>
          </p:cNvPr>
          <p:cNvSpPr/>
          <p:nvPr/>
        </p:nvSpPr>
        <p:spPr>
          <a:xfrm>
            <a:off x="8695764" y="5826598"/>
            <a:ext cx="2940423" cy="70696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lv-LV" dirty="0">
                <a:ln w="0"/>
                <a:solidFill>
                  <a:schemeClr val="tx1"/>
                </a:solidFill>
                <a:effectLst>
                  <a:outerShdw blurRad="38100" dist="19050" dir="2700000" algn="tl" rotWithShape="0">
                    <a:schemeClr val="dk1">
                      <a:alpha val="40000"/>
                    </a:schemeClr>
                  </a:outerShdw>
                </a:effectLst>
              </a:rPr>
              <a:t>HLS</a:t>
            </a:r>
            <a:br>
              <a:rPr lang="lv-LV" dirty="0">
                <a:ln w="0"/>
                <a:solidFill>
                  <a:schemeClr val="tx1"/>
                </a:solidFill>
                <a:effectLst>
                  <a:outerShdw blurRad="38100" dist="19050" dir="2700000" algn="tl" rotWithShape="0">
                    <a:schemeClr val="dk1">
                      <a:alpha val="40000"/>
                    </a:schemeClr>
                  </a:outerShdw>
                </a:effectLst>
              </a:rPr>
            </a:br>
            <a:r>
              <a:rPr lang="lv-LV" dirty="0">
                <a:ln w="0"/>
                <a:solidFill>
                  <a:schemeClr val="tx1"/>
                </a:solidFill>
                <a:effectLst>
                  <a:outerShdw blurRad="38100" dist="19050" dir="2700000" algn="tl" rotWithShape="0">
                    <a:schemeClr val="dk1">
                      <a:alpha val="40000"/>
                    </a:schemeClr>
                  </a:outerShdw>
                </a:effectLst>
              </a:rPr>
              <a:t>720x576. 2mbps</a:t>
            </a:r>
          </a:p>
        </p:txBody>
      </p:sp>
      <p:sp>
        <p:nvSpPr>
          <p:cNvPr id="9" name="Rectangle 8">
            <a:extLst>
              <a:ext uri="{FF2B5EF4-FFF2-40B4-BE49-F238E27FC236}">
                <a16:creationId xmlns:a16="http://schemas.microsoft.com/office/drawing/2014/main" id="{002058B4-6753-C2DB-1277-9C83E8B472DB}"/>
              </a:ext>
            </a:extLst>
          </p:cNvPr>
          <p:cNvSpPr/>
          <p:nvPr/>
        </p:nvSpPr>
        <p:spPr>
          <a:xfrm>
            <a:off x="6733626" y="2563904"/>
            <a:ext cx="1268458" cy="70696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lv-LV" dirty="0" err="1">
                <a:ln w="0"/>
                <a:solidFill>
                  <a:schemeClr val="tx1"/>
                </a:solidFill>
                <a:effectLst>
                  <a:outerShdw blurRad="38100" dist="19050" dir="2700000" algn="tl" rotWithShape="0">
                    <a:schemeClr val="dk1">
                      <a:alpha val="40000"/>
                    </a:schemeClr>
                  </a:outerShdw>
                </a:effectLst>
              </a:rPr>
              <a:t>muxer</a:t>
            </a:r>
            <a:endParaRPr lang="lv-LV" dirty="0">
              <a:ln w="0"/>
              <a:solidFill>
                <a:schemeClr val="tx1"/>
              </a:solidFill>
              <a:effectLst>
                <a:outerShdw blurRad="38100" dist="19050" dir="2700000" algn="tl" rotWithShape="0">
                  <a:schemeClr val="dk1">
                    <a:alpha val="40000"/>
                  </a:schemeClr>
                </a:outerShdw>
              </a:effectLst>
            </a:endParaRPr>
          </a:p>
        </p:txBody>
      </p:sp>
      <p:sp>
        <p:nvSpPr>
          <p:cNvPr id="10" name="Rectangle 9">
            <a:extLst>
              <a:ext uri="{FF2B5EF4-FFF2-40B4-BE49-F238E27FC236}">
                <a16:creationId xmlns:a16="http://schemas.microsoft.com/office/drawing/2014/main" id="{462B4A4E-B859-9A1F-C8FA-FBF275FE2BA1}"/>
              </a:ext>
            </a:extLst>
          </p:cNvPr>
          <p:cNvSpPr/>
          <p:nvPr/>
        </p:nvSpPr>
        <p:spPr>
          <a:xfrm>
            <a:off x="6733626" y="3647401"/>
            <a:ext cx="1268458" cy="7069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lv-LV" dirty="0" err="1">
                <a:ln w="0"/>
                <a:solidFill>
                  <a:schemeClr val="tx1"/>
                </a:solidFill>
                <a:effectLst>
                  <a:outerShdw blurRad="38100" dist="19050" dir="2700000" algn="tl" rotWithShape="0">
                    <a:schemeClr val="dk1">
                      <a:alpha val="40000"/>
                    </a:schemeClr>
                  </a:outerShdw>
                </a:effectLst>
              </a:rPr>
              <a:t>muxer</a:t>
            </a:r>
            <a:endParaRPr lang="lv-LV" dirty="0">
              <a:ln w="0"/>
              <a:solidFill>
                <a:schemeClr val="tx1"/>
              </a:solidFill>
              <a:effectLst>
                <a:outerShdw blurRad="38100" dist="19050" dir="2700000" algn="tl" rotWithShape="0">
                  <a:schemeClr val="dk1">
                    <a:alpha val="40000"/>
                  </a:schemeClr>
                </a:outerShdw>
              </a:effectLst>
            </a:endParaRPr>
          </a:p>
        </p:txBody>
      </p:sp>
      <p:sp>
        <p:nvSpPr>
          <p:cNvPr id="11" name="Rectangle 10">
            <a:extLst>
              <a:ext uri="{FF2B5EF4-FFF2-40B4-BE49-F238E27FC236}">
                <a16:creationId xmlns:a16="http://schemas.microsoft.com/office/drawing/2014/main" id="{C75F7D6F-99A1-0D70-5CB7-9F917670926A}"/>
              </a:ext>
            </a:extLst>
          </p:cNvPr>
          <p:cNvSpPr/>
          <p:nvPr/>
        </p:nvSpPr>
        <p:spPr>
          <a:xfrm>
            <a:off x="6733626" y="4734136"/>
            <a:ext cx="1268458" cy="70696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v-LV" dirty="0" err="1">
                <a:ln w="0"/>
                <a:solidFill>
                  <a:schemeClr val="tx1"/>
                </a:solidFill>
                <a:effectLst>
                  <a:outerShdw blurRad="38100" dist="19050" dir="2700000" algn="tl" rotWithShape="0">
                    <a:schemeClr val="dk1">
                      <a:alpha val="40000"/>
                    </a:schemeClr>
                  </a:outerShdw>
                </a:effectLst>
              </a:rPr>
              <a:t>muxer</a:t>
            </a:r>
            <a:endParaRPr lang="lv-LV" dirty="0">
              <a:ln w="0"/>
              <a:solidFill>
                <a:schemeClr val="tx1"/>
              </a:solidFill>
              <a:effectLst>
                <a:outerShdw blurRad="38100" dist="19050" dir="2700000" algn="tl" rotWithShape="0">
                  <a:schemeClr val="dk1">
                    <a:alpha val="40000"/>
                  </a:schemeClr>
                </a:outerShdw>
              </a:effectLst>
            </a:endParaRPr>
          </a:p>
        </p:txBody>
      </p:sp>
      <p:sp>
        <p:nvSpPr>
          <p:cNvPr id="12" name="Rectangle 11">
            <a:extLst>
              <a:ext uri="{FF2B5EF4-FFF2-40B4-BE49-F238E27FC236}">
                <a16:creationId xmlns:a16="http://schemas.microsoft.com/office/drawing/2014/main" id="{94D48DFD-B944-533A-D200-8524430C5E09}"/>
              </a:ext>
            </a:extLst>
          </p:cNvPr>
          <p:cNvSpPr/>
          <p:nvPr/>
        </p:nvSpPr>
        <p:spPr>
          <a:xfrm>
            <a:off x="6794113" y="5817632"/>
            <a:ext cx="1268458" cy="7069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lv-LV" dirty="0" err="1">
                <a:ln w="0"/>
                <a:solidFill>
                  <a:schemeClr val="tx1"/>
                </a:solidFill>
                <a:effectLst>
                  <a:outerShdw blurRad="38100" dist="19050" dir="2700000" algn="tl" rotWithShape="0">
                    <a:schemeClr val="dk1">
                      <a:alpha val="40000"/>
                    </a:schemeClr>
                  </a:outerShdw>
                </a:effectLst>
              </a:rPr>
              <a:t>muxer</a:t>
            </a:r>
            <a:endParaRPr lang="lv-LV" dirty="0">
              <a:ln w="0"/>
              <a:solidFill>
                <a:schemeClr val="tx1"/>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43D5C87A-CA33-53B9-A745-130724640044}"/>
              </a:ext>
            </a:extLst>
          </p:cNvPr>
          <p:cNvSpPr/>
          <p:nvPr/>
        </p:nvSpPr>
        <p:spPr>
          <a:xfrm>
            <a:off x="307066" y="4009847"/>
            <a:ext cx="1268458" cy="7069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a:ln w="0"/>
                <a:solidFill>
                  <a:schemeClr val="tx1"/>
                </a:solidFill>
                <a:effectLst>
                  <a:outerShdw blurRad="38100" dist="19050" dir="2700000" algn="tl" rotWithShape="0">
                    <a:schemeClr val="dk1">
                      <a:alpha val="40000"/>
                    </a:schemeClr>
                  </a:outerShdw>
                </a:effectLst>
              </a:rPr>
              <a:t>Video </a:t>
            </a:r>
            <a:r>
              <a:rPr lang="lv-LV" dirty="0" err="1">
                <a:ln w="0"/>
                <a:solidFill>
                  <a:schemeClr val="tx1"/>
                </a:solidFill>
                <a:effectLst>
                  <a:outerShdw blurRad="38100" dist="19050" dir="2700000" algn="tl" rotWithShape="0">
                    <a:schemeClr val="dk1">
                      <a:alpha val="40000"/>
                    </a:schemeClr>
                  </a:outerShdw>
                </a:effectLst>
              </a:rPr>
              <a:t>tee</a:t>
            </a:r>
            <a:endParaRPr lang="lv-LV" dirty="0">
              <a:ln w="0"/>
              <a:solidFill>
                <a:schemeClr val="tx1"/>
              </a:solidFill>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9766E18C-7297-D81D-25F3-C902FB81F619}"/>
              </a:ext>
            </a:extLst>
          </p:cNvPr>
          <p:cNvSpPr/>
          <p:nvPr/>
        </p:nvSpPr>
        <p:spPr>
          <a:xfrm>
            <a:off x="2115670" y="4743100"/>
            <a:ext cx="1268458" cy="70696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v-LV" dirty="0" err="1">
                <a:ln w="0"/>
                <a:solidFill>
                  <a:schemeClr val="tx1"/>
                </a:solidFill>
                <a:effectLst>
                  <a:outerShdw blurRad="38100" dist="19050" dir="2700000" algn="tl" rotWithShape="0">
                    <a:schemeClr val="dk1">
                      <a:alpha val="40000"/>
                    </a:schemeClr>
                  </a:outerShdw>
                </a:effectLst>
              </a:rPr>
              <a:t>Processor</a:t>
            </a:r>
            <a:endParaRPr lang="lv-LV" dirty="0">
              <a:ln w="0"/>
              <a:solidFill>
                <a:schemeClr val="tx1"/>
              </a:solidFill>
              <a:effectLst>
                <a:outerShdw blurRad="38100" dist="19050" dir="2700000" algn="tl" rotWithShape="0">
                  <a:schemeClr val="dk1">
                    <a:alpha val="40000"/>
                  </a:schemeClr>
                </a:outerShdw>
              </a:effectLst>
            </a:endParaRPr>
          </a:p>
        </p:txBody>
      </p:sp>
      <p:sp>
        <p:nvSpPr>
          <p:cNvPr id="17" name="Rectangle 16">
            <a:extLst>
              <a:ext uri="{FF2B5EF4-FFF2-40B4-BE49-F238E27FC236}">
                <a16:creationId xmlns:a16="http://schemas.microsoft.com/office/drawing/2014/main" id="{5490C0B8-B249-5F18-EF25-AF0E75CCB744}"/>
              </a:ext>
            </a:extLst>
          </p:cNvPr>
          <p:cNvSpPr/>
          <p:nvPr/>
        </p:nvSpPr>
        <p:spPr>
          <a:xfrm>
            <a:off x="2115670" y="5822114"/>
            <a:ext cx="1268458" cy="7069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lv-LV" dirty="0" err="1">
                <a:ln w="0"/>
                <a:solidFill>
                  <a:schemeClr val="tx1"/>
                </a:solidFill>
                <a:effectLst>
                  <a:outerShdw blurRad="38100" dist="19050" dir="2700000" algn="tl" rotWithShape="0">
                    <a:schemeClr val="dk1">
                      <a:alpha val="40000"/>
                    </a:schemeClr>
                  </a:outerShdw>
                </a:effectLst>
              </a:rPr>
              <a:t>Processor</a:t>
            </a:r>
            <a:endParaRPr lang="lv-LV" dirty="0">
              <a:ln w="0"/>
              <a:solidFill>
                <a:schemeClr val="tx1"/>
              </a:solidFill>
              <a:effectLst>
                <a:outerShdw blurRad="38100" dist="19050" dir="2700000" algn="tl" rotWithShape="0">
                  <a:schemeClr val="dk1">
                    <a:alpha val="40000"/>
                  </a:schemeClr>
                </a:outerShdw>
              </a:effectLst>
            </a:endParaRPr>
          </a:p>
        </p:txBody>
      </p:sp>
      <p:sp>
        <p:nvSpPr>
          <p:cNvPr id="20" name="Rectangle 19">
            <a:extLst>
              <a:ext uri="{FF2B5EF4-FFF2-40B4-BE49-F238E27FC236}">
                <a16:creationId xmlns:a16="http://schemas.microsoft.com/office/drawing/2014/main" id="{ABD77333-0E0C-FE2B-C352-6BEB41D5667E}"/>
              </a:ext>
            </a:extLst>
          </p:cNvPr>
          <p:cNvSpPr/>
          <p:nvPr/>
        </p:nvSpPr>
        <p:spPr>
          <a:xfrm>
            <a:off x="4430469" y="4743099"/>
            <a:ext cx="1268458" cy="70696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v-LV" dirty="0" err="1">
                <a:ln w="0"/>
                <a:solidFill>
                  <a:schemeClr val="tx1"/>
                </a:solidFill>
                <a:effectLst>
                  <a:outerShdw blurRad="38100" dist="19050" dir="2700000" algn="tl" rotWithShape="0">
                    <a:schemeClr val="dk1">
                      <a:alpha val="40000"/>
                    </a:schemeClr>
                  </a:outerShdw>
                </a:effectLst>
              </a:rPr>
              <a:t>Encoder</a:t>
            </a:r>
            <a:endParaRPr lang="lv-LV" dirty="0">
              <a:ln w="0"/>
              <a:solidFill>
                <a:schemeClr val="tx1"/>
              </a:solidFill>
              <a:effectLst>
                <a:outerShdw blurRad="38100" dist="19050" dir="2700000" algn="tl" rotWithShape="0">
                  <a:schemeClr val="dk1">
                    <a:alpha val="40000"/>
                  </a:schemeClr>
                </a:outerShdw>
              </a:effectLst>
            </a:endParaRPr>
          </a:p>
        </p:txBody>
      </p:sp>
      <p:sp>
        <p:nvSpPr>
          <p:cNvPr id="21" name="Rectangle 20">
            <a:extLst>
              <a:ext uri="{FF2B5EF4-FFF2-40B4-BE49-F238E27FC236}">
                <a16:creationId xmlns:a16="http://schemas.microsoft.com/office/drawing/2014/main" id="{61831636-E570-A4DE-4715-ED1D60897A6A}"/>
              </a:ext>
            </a:extLst>
          </p:cNvPr>
          <p:cNvSpPr/>
          <p:nvPr/>
        </p:nvSpPr>
        <p:spPr>
          <a:xfrm>
            <a:off x="4460713" y="5817632"/>
            <a:ext cx="1268458" cy="7069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lv-LV" dirty="0" err="1">
                <a:ln w="0"/>
                <a:solidFill>
                  <a:schemeClr val="tx1"/>
                </a:solidFill>
                <a:effectLst>
                  <a:outerShdw blurRad="38100" dist="19050" dir="2700000" algn="tl" rotWithShape="0">
                    <a:schemeClr val="dk1">
                      <a:alpha val="40000"/>
                    </a:schemeClr>
                  </a:outerShdw>
                </a:effectLst>
              </a:rPr>
              <a:t>Encoder</a:t>
            </a:r>
            <a:endParaRPr lang="lv-LV" dirty="0">
              <a:ln w="0"/>
              <a:solidFill>
                <a:schemeClr val="tx1"/>
              </a:solidFill>
              <a:effectLst>
                <a:outerShdw blurRad="38100" dist="19050" dir="2700000" algn="tl" rotWithShape="0">
                  <a:schemeClr val="dk1">
                    <a:alpha val="40000"/>
                  </a:schemeClr>
                </a:outerShdw>
              </a:effectLst>
            </a:endParaRPr>
          </a:p>
        </p:txBody>
      </p:sp>
      <p:cxnSp>
        <p:nvCxnSpPr>
          <p:cNvPr id="27" name="Straight Arrow Connector 26">
            <a:extLst>
              <a:ext uri="{FF2B5EF4-FFF2-40B4-BE49-F238E27FC236}">
                <a16:creationId xmlns:a16="http://schemas.microsoft.com/office/drawing/2014/main" id="{49BFACEE-69D6-4756-EF07-E5C6848DF8E9}"/>
              </a:ext>
            </a:extLst>
          </p:cNvPr>
          <p:cNvCxnSpPr>
            <a:stCxn id="13" idx="3"/>
            <a:endCxn id="16" idx="1"/>
          </p:cNvCxnSpPr>
          <p:nvPr/>
        </p:nvCxnSpPr>
        <p:spPr>
          <a:xfrm>
            <a:off x="1575524" y="4363330"/>
            <a:ext cx="540146" cy="7332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ECDB67E-E4DD-1183-79F6-2DADC913E3ED}"/>
              </a:ext>
            </a:extLst>
          </p:cNvPr>
          <p:cNvCxnSpPr>
            <a:stCxn id="13" idx="3"/>
            <a:endCxn id="17" idx="1"/>
          </p:cNvCxnSpPr>
          <p:nvPr/>
        </p:nvCxnSpPr>
        <p:spPr>
          <a:xfrm>
            <a:off x="1575524" y="4363330"/>
            <a:ext cx="540146" cy="18122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0004C2A-2E72-AF82-39F7-53E7B239C2B8}"/>
              </a:ext>
            </a:extLst>
          </p:cNvPr>
          <p:cNvCxnSpPr>
            <a:stCxn id="9" idx="3"/>
            <a:endCxn id="5" idx="1"/>
          </p:cNvCxnSpPr>
          <p:nvPr/>
        </p:nvCxnSpPr>
        <p:spPr>
          <a:xfrm>
            <a:off x="8002084" y="2917387"/>
            <a:ext cx="710209" cy="8967"/>
          </a:xfrm>
          <a:prstGeom prst="straightConnector1">
            <a:avLst/>
          </a:prstGeom>
          <a:ln>
            <a:tailEnd type="triangle"/>
          </a:ln>
        </p:spPr>
        <p:style>
          <a:lnRef idx="1">
            <a:schemeClr val="accent2"/>
          </a:lnRef>
          <a:fillRef idx="2">
            <a:schemeClr val="accent2"/>
          </a:fillRef>
          <a:effectRef idx="1">
            <a:schemeClr val="accent2"/>
          </a:effectRef>
          <a:fontRef idx="minor">
            <a:schemeClr val="dk1"/>
          </a:fontRef>
        </p:style>
      </p:cxnSp>
      <p:cxnSp>
        <p:nvCxnSpPr>
          <p:cNvPr id="41" name="Straight Arrow Connector 40">
            <a:extLst>
              <a:ext uri="{FF2B5EF4-FFF2-40B4-BE49-F238E27FC236}">
                <a16:creationId xmlns:a16="http://schemas.microsoft.com/office/drawing/2014/main" id="{8E838EAF-F73C-D069-E20B-67B5D7F19E89}"/>
              </a:ext>
            </a:extLst>
          </p:cNvPr>
          <p:cNvCxnSpPr>
            <a:cxnSpLocks/>
            <a:stCxn id="3" idx="0"/>
            <a:endCxn id="67" idx="1"/>
          </p:cNvCxnSpPr>
          <p:nvPr/>
        </p:nvCxnSpPr>
        <p:spPr>
          <a:xfrm flipV="1">
            <a:off x="3907298" y="4009847"/>
            <a:ext cx="523171" cy="730774"/>
          </a:xfrm>
          <a:prstGeom prst="straightConnector1">
            <a:avLst/>
          </a:prstGeom>
          <a:ln>
            <a:tailEnd type="triangle"/>
          </a:ln>
        </p:spPr>
        <p:style>
          <a:lnRef idx="1">
            <a:schemeClr val="accent4"/>
          </a:lnRef>
          <a:fillRef idx="2">
            <a:schemeClr val="accent4"/>
          </a:fillRef>
          <a:effectRef idx="1">
            <a:schemeClr val="accent4"/>
          </a:effectRef>
          <a:fontRef idx="minor">
            <a:schemeClr val="dk1"/>
          </a:fontRef>
        </p:style>
      </p:cxnSp>
      <p:cxnSp>
        <p:nvCxnSpPr>
          <p:cNvPr id="44" name="Straight Arrow Connector 43">
            <a:extLst>
              <a:ext uri="{FF2B5EF4-FFF2-40B4-BE49-F238E27FC236}">
                <a16:creationId xmlns:a16="http://schemas.microsoft.com/office/drawing/2014/main" id="{30A3AB73-F4A4-25EF-0FF7-7C8EE2D37FBE}"/>
              </a:ext>
            </a:extLst>
          </p:cNvPr>
          <p:cNvCxnSpPr>
            <a:cxnSpLocks/>
            <a:stCxn id="24" idx="3"/>
            <a:endCxn id="10" idx="1"/>
          </p:cNvCxnSpPr>
          <p:nvPr/>
        </p:nvCxnSpPr>
        <p:spPr>
          <a:xfrm flipV="1">
            <a:off x="6283258" y="4000884"/>
            <a:ext cx="450368" cy="4481"/>
          </a:xfrm>
          <a:prstGeom prst="straightConnector1">
            <a:avLst/>
          </a:prstGeom>
          <a:ln>
            <a:tailEnd type="triangle"/>
          </a:ln>
        </p:spPr>
        <p:style>
          <a:lnRef idx="1">
            <a:schemeClr val="accent4"/>
          </a:lnRef>
          <a:fillRef idx="2">
            <a:schemeClr val="accent4"/>
          </a:fillRef>
          <a:effectRef idx="1">
            <a:schemeClr val="accent4"/>
          </a:effectRef>
          <a:fontRef idx="minor">
            <a:schemeClr val="dk1"/>
          </a:fontRef>
        </p:style>
      </p:cxnSp>
      <p:cxnSp>
        <p:nvCxnSpPr>
          <p:cNvPr id="48" name="Straight Arrow Connector 47">
            <a:extLst>
              <a:ext uri="{FF2B5EF4-FFF2-40B4-BE49-F238E27FC236}">
                <a16:creationId xmlns:a16="http://schemas.microsoft.com/office/drawing/2014/main" id="{6819EF59-5095-7422-76FF-5EA6CF2E8C8D}"/>
              </a:ext>
            </a:extLst>
          </p:cNvPr>
          <p:cNvCxnSpPr>
            <a:stCxn id="10" idx="3"/>
            <a:endCxn id="7" idx="1"/>
          </p:cNvCxnSpPr>
          <p:nvPr/>
        </p:nvCxnSpPr>
        <p:spPr>
          <a:xfrm>
            <a:off x="8002084" y="4000884"/>
            <a:ext cx="710208" cy="8965"/>
          </a:xfrm>
          <a:prstGeom prst="straightConnector1">
            <a:avLst/>
          </a:prstGeom>
          <a:ln>
            <a:tailEnd type="triangle"/>
          </a:ln>
        </p:spPr>
        <p:style>
          <a:lnRef idx="1">
            <a:schemeClr val="accent4"/>
          </a:lnRef>
          <a:fillRef idx="2">
            <a:schemeClr val="accent4"/>
          </a:fillRef>
          <a:effectRef idx="1">
            <a:schemeClr val="accent4"/>
          </a:effectRef>
          <a:fontRef idx="minor">
            <a:schemeClr val="dk1"/>
          </a:fontRef>
        </p:style>
      </p:cxnSp>
      <p:cxnSp>
        <p:nvCxnSpPr>
          <p:cNvPr id="50" name="Straight Arrow Connector 49">
            <a:extLst>
              <a:ext uri="{FF2B5EF4-FFF2-40B4-BE49-F238E27FC236}">
                <a16:creationId xmlns:a16="http://schemas.microsoft.com/office/drawing/2014/main" id="{76C85993-1B1F-DCB9-F111-DE3E5FCEF7E8}"/>
              </a:ext>
            </a:extLst>
          </p:cNvPr>
          <p:cNvCxnSpPr>
            <a:cxnSpLocks/>
            <a:stCxn id="3" idx="3"/>
            <a:endCxn id="20" idx="1"/>
          </p:cNvCxnSpPr>
          <p:nvPr/>
        </p:nvCxnSpPr>
        <p:spPr>
          <a:xfrm>
            <a:off x="4094556" y="5089621"/>
            <a:ext cx="335913" cy="6961"/>
          </a:xfrm>
          <a:prstGeom prst="straightConnector1">
            <a:avLst/>
          </a:prstGeom>
          <a:ln>
            <a:tailEnd type="triangle"/>
          </a:ln>
        </p:spPr>
        <p:style>
          <a:lnRef idx="1">
            <a:schemeClr val="accent6"/>
          </a:lnRef>
          <a:fillRef idx="2">
            <a:schemeClr val="accent6"/>
          </a:fillRef>
          <a:effectRef idx="1">
            <a:schemeClr val="accent6"/>
          </a:effectRef>
          <a:fontRef idx="minor">
            <a:schemeClr val="dk1"/>
          </a:fontRef>
        </p:style>
      </p:cxnSp>
      <p:cxnSp>
        <p:nvCxnSpPr>
          <p:cNvPr id="52" name="Straight Arrow Connector 51">
            <a:extLst>
              <a:ext uri="{FF2B5EF4-FFF2-40B4-BE49-F238E27FC236}">
                <a16:creationId xmlns:a16="http://schemas.microsoft.com/office/drawing/2014/main" id="{008970CA-A301-6DB4-B0B4-AAF99C0F9A1B}"/>
              </a:ext>
            </a:extLst>
          </p:cNvPr>
          <p:cNvCxnSpPr>
            <a:stCxn id="20" idx="3"/>
            <a:endCxn id="11" idx="1"/>
          </p:cNvCxnSpPr>
          <p:nvPr/>
        </p:nvCxnSpPr>
        <p:spPr>
          <a:xfrm flipV="1">
            <a:off x="5698927" y="5087619"/>
            <a:ext cx="1034699" cy="8963"/>
          </a:xfrm>
          <a:prstGeom prst="straightConnector1">
            <a:avLst/>
          </a:prstGeom>
          <a:ln>
            <a:tailEnd type="triangle"/>
          </a:ln>
        </p:spPr>
        <p:style>
          <a:lnRef idx="1">
            <a:schemeClr val="accent6"/>
          </a:lnRef>
          <a:fillRef idx="2">
            <a:schemeClr val="accent6"/>
          </a:fillRef>
          <a:effectRef idx="1">
            <a:schemeClr val="accent6"/>
          </a:effectRef>
          <a:fontRef idx="minor">
            <a:schemeClr val="dk1"/>
          </a:fontRef>
        </p:style>
      </p:cxnSp>
      <p:cxnSp>
        <p:nvCxnSpPr>
          <p:cNvPr id="54" name="Straight Arrow Connector 53">
            <a:extLst>
              <a:ext uri="{FF2B5EF4-FFF2-40B4-BE49-F238E27FC236}">
                <a16:creationId xmlns:a16="http://schemas.microsoft.com/office/drawing/2014/main" id="{CDFA766C-3512-E849-9957-BBC9F0254CDF}"/>
              </a:ext>
            </a:extLst>
          </p:cNvPr>
          <p:cNvCxnSpPr>
            <a:stCxn id="11" idx="3"/>
            <a:endCxn id="6" idx="1"/>
          </p:cNvCxnSpPr>
          <p:nvPr/>
        </p:nvCxnSpPr>
        <p:spPr>
          <a:xfrm>
            <a:off x="8002084" y="5087619"/>
            <a:ext cx="693680" cy="8966"/>
          </a:xfrm>
          <a:prstGeom prst="straightConnector1">
            <a:avLst/>
          </a:prstGeom>
          <a:ln>
            <a:tailEnd type="triangle"/>
          </a:ln>
        </p:spPr>
        <p:style>
          <a:lnRef idx="1">
            <a:schemeClr val="accent6"/>
          </a:lnRef>
          <a:fillRef idx="2">
            <a:schemeClr val="accent6"/>
          </a:fillRef>
          <a:effectRef idx="1">
            <a:schemeClr val="accent6"/>
          </a:effectRef>
          <a:fontRef idx="minor">
            <a:schemeClr val="dk1"/>
          </a:fontRef>
        </p:style>
      </p:cxnSp>
      <p:cxnSp>
        <p:nvCxnSpPr>
          <p:cNvPr id="56" name="Straight Arrow Connector 55">
            <a:extLst>
              <a:ext uri="{FF2B5EF4-FFF2-40B4-BE49-F238E27FC236}">
                <a16:creationId xmlns:a16="http://schemas.microsoft.com/office/drawing/2014/main" id="{26004251-F0DE-A693-5996-C3B624377D3D}"/>
              </a:ext>
            </a:extLst>
          </p:cNvPr>
          <p:cNvCxnSpPr>
            <a:cxnSpLocks/>
            <a:stCxn id="17" idx="3"/>
            <a:endCxn id="21" idx="1"/>
          </p:cNvCxnSpPr>
          <p:nvPr/>
        </p:nvCxnSpPr>
        <p:spPr>
          <a:xfrm flipV="1">
            <a:off x="3384128" y="6171115"/>
            <a:ext cx="1076585" cy="4482"/>
          </a:xfrm>
          <a:prstGeom prst="straightConnector1">
            <a:avLst/>
          </a:prstGeom>
          <a:ln>
            <a:tailEnd type="triangle"/>
          </a:ln>
        </p:spPr>
        <p:style>
          <a:lnRef idx="1">
            <a:schemeClr val="accent3"/>
          </a:lnRef>
          <a:fillRef idx="2">
            <a:schemeClr val="accent3"/>
          </a:fillRef>
          <a:effectRef idx="1">
            <a:schemeClr val="accent3"/>
          </a:effectRef>
          <a:fontRef idx="minor">
            <a:schemeClr val="dk1"/>
          </a:fontRef>
        </p:style>
      </p:cxnSp>
      <p:cxnSp>
        <p:nvCxnSpPr>
          <p:cNvPr id="60" name="Straight Arrow Connector 59">
            <a:extLst>
              <a:ext uri="{FF2B5EF4-FFF2-40B4-BE49-F238E27FC236}">
                <a16:creationId xmlns:a16="http://schemas.microsoft.com/office/drawing/2014/main" id="{62F723F0-B693-8171-311C-A5AC2257C114}"/>
              </a:ext>
            </a:extLst>
          </p:cNvPr>
          <p:cNvCxnSpPr>
            <a:stCxn id="21" idx="3"/>
            <a:endCxn id="12" idx="1"/>
          </p:cNvCxnSpPr>
          <p:nvPr/>
        </p:nvCxnSpPr>
        <p:spPr>
          <a:xfrm>
            <a:off x="5729171" y="6171115"/>
            <a:ext cx="1064942" cy="0"/>
          </a:xfrm>
          <a:prstGeom prst="straightConnector1">
            <a:avLst/>
          </a:prstGeom>
          <a:ln>
            <a:tailEnd type="triangle"/>
          </a:ln>
        </p:spPr>
        <p:style>
          <a:lnRef idx="1">
            <a:schemeClr val="accent3"/>
          </a:lnRef>
          <a:fillRef idx="2">
            <a:schemeClr val="accent3"/>
          </a:fillRef>
          <a:effectRef idx="1">
            <a:schemeClr val="accent3"/>
          </a:effectRef>
          <a:fontRef idx="minor">
            <a:schemeClr val="dk1"/>
          </a:fontRef>
        </p:style>
      </p:cxnSp>
      <p:cxnSp>
        <p:nvCxnSpPr>
          <p:cNvPr id="62" name="Straight Arrow Connector 61">
            <a:extLst>
              <a:ext uri="{FF2B5EF4-FFF2-40B4-BE49-F238E27FC236}">
                <a16:creationId xmlns:a16="http://schemas.microsoft.com/office/drawing/2014/main" id="{58E6AAD7-DC9C-2B18-0775-FA40EE4F50EA}"/>
              </a:ext>
            </a:extLst>
          </p:cNvPr>
          <p:cNvCxnSpPr>
            <a:stCxn id="12" idx="3"/>
            <a:endCxn id="8" idx="1"/>
          </p:cNvCxnSpPr>
          <p:nvPr/>
        </p:nvCxnSpPr>
        <p:spPr>
          <a:xfrm>
            <a:off x="8062571" y="6171115"/>
            <a:ext cx="633193" cy="8965"/>
          </a:xfrm>
          <a:prstGeom prst="straightConnector1">
            <a:avLst/>
          </a:prstGeom>
          <a:ln>
            <a:tailEnd type="triangle"/>
          </a:ln>
        </p:spPr>
        <p:style>
          <a:lnRef idx="1">
            <a:schemeClr val="accent3"/>
          </a:lnRef>
          <a:fillRef idx="2">
            <a:schemeClr val="accent3"/>
          </a:fillRef>
          <a:effectRef idx="1">
            <a:schemeClr val="accent3"/>
          </a:effectRef>
          <a:fontRef idx="minor">
            <a:schemeClr val="dk1"/>
          </a:fontRef>
        </p:style>
      </p:cxnSp>
      <p:sp>
        <p:nvSpPr>
          <p:cNvPr id="24" name="Rectangle 23">
            <a:extLst>
              <a:ext uri="{FF2B5EF4-FFF2-40B4-BE49-F238E27FC236}">
                <a16:creationId xmlns:a16="http://schemas.microsoft.com/office/drawing/2014/main" id="{1BC24933-CAF8-046A-02E8-D1DE26243542}"/>
              </a:ext>
            </a:extLst>
          </p:cNvPr>
          <p:cNvSpPr/>
          <p:nvPr/>
        </p:nvSpPr>
        <p:spPr>
          <a:xfrm>
            <a:off x="5908741" y="3656365"/>
            <a:ext cx="374517" cy="69799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lv-LV" dirty="0">
                <a:ln w="0"/>
                <a:solidFill>
                  <a:schemeClr val="tx1"/>
                </a:solidFill>
                <a:effectLst>
                  <a:outerShdw blurRad="38100" dist="19050" dir="2700000" algn="tl" rotWithShape="0">
                    <a:schemeClr val="dk1">
                      <a:alpha val="40000"/>
                    </a:schemeClr>
                  </a:outerShdw>
                </a:effectLst>
              </a:rPr>
              <a:t>T</a:t>
            </a:r>
          </a:p>
        </p:txBody>
      </p:sp>
      <p:cxnSp>
        <p:nvCxnSpPr>
          <p:cNvPr id="49" name="Straight Arrow Connector 48">
            <a:extLst>
              <a:ext uri="{FF2B5EF4-FFF2-40B4-BE49-F238E27FC236}">
                <a16:creationId xmlns:a16="http://schemas.microsoft.com/office/drawing/2014/main" id="{5D530BF0-1332-60C8-E816-AAA9886974B6}"/>
              </a:ext>
            </a:extLst>
          </p:cNvPr>
          <p:cNvCxnSpPr>
            <a:cxnSpLocks/>
            <a:stCxn id="24" idx="0"/>
            <a:endCxn id="9" idx="1"/>
          </p:cNvCxnSpPr>
          <p:nvPr/>
        </p:nvCxnSpPr>
        <p:spPr>
          <a:xfrm flipV="1">
            <a:off x="6096000" y="2917387"/>
            <a:ext cx="637626" cy="738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4DEF1A28-AF3D-00A9-EE7C-14EA307E87EB}"/>
              </a:ext>
            </a:extLst>
          </p:cNvPr>
          <p:cNvSpPr/>
          <p:nvPr/>
        </p:nvSpPr>
        <p:spPr>
          <a:xfrm>
            <a:off x="4430469" y="3656364"/>
            <a:ext cx="1268458" cy="7069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lv-LV" dirty="0" err="1">
                <a:ln w="0"/>
                <a:solidFill>
                  <a:schemeClr val="tx1"/>
                </a:solidFill>
                <a:effectLst>
                  <a:outerShdw blurRad="38100" dist="19050" dir="2700000" algn="tl" rotWithShape="0">
                    <a:schemeClr val="dk1">
                      <a:alpha val="40000"/>
                    </a:schemeClr>
                  </a:outerShdw>
                </a:effectLst>
              </a:rPr>
              <a:t>Encoder</a:t>
            </a:r>
            <a:endParaRPr lang="lv-LV" dirty="0">
              <a:ln w="0"/>
              <a:solidFill>
                <a:schemeClr val="tx1"/>
              </a:solidFill>
              <a:effectLst>
                <a:outerShdw blurRad="38100" dist="19050" dir="2700000" algn="tl" rotWithShape="0">
                  <a:schemeClr val="dk1">
                    <a:alpha val="40000"/>
                  </a:schemeClr>
                </a:outerShdw>
              </a:effectLst>
            </a:endParaRPr>
          </a:p>
        </p:txBody>
      </p:sp>
      <p:cxnSp>
        <p:nvCxnSpPr>
          <p:cNvPr id="69" name="Straight Arrow Connector 68">
            <a:extLst>
              <a:ext uri="{FF2B5EF4-FFF2-40B4-BE49-F238E27FC236}">
                <a16:creationId xmlns:a16="http://schemas.microsoft.com/office/drawing/2014/main" id="{C5160C8E-AC1B-2421-8C0E-9E9027410A5C}"/>
              </a:ext>
            </a:extLst>
          </p:cNvPr>
          <p:cNvCxnSpPr>
            <a:cxnSpLocks/>
            <a:stCxn id="67" idx="3"/>
            <a:endCxn id="24" idx="1"/>
          </p:cNvCxnSpPr>
          <p:nvPr/>
        </p:nvCxnSpPr>
        <p:spPr>
          <a:xfrm flipV="1">
            <a:off x="5698927" y="4005365"/>
            <a:ext cx="209814" cy="4482"/>
          </a:xfrm>
          <a:prstGeom prst="straightConnector1">
            <a:avLst/>
          </a:prstGeom>
          <a:ln>
            <a:tailEnd type="triangle"/>
          </a:ln>
        </p:spPr>
        <p:style>
          <a:lnRef idx="1">
            <a:schemeClr val="accent4"/>
          </a:lnRef>
          <a:fillRef idx="2">
            <a:schemeClr val="accent4"/>
          </a:fillRef>
          <a:effectRef idx="1">
            <a:schemeClr val="accent4"/>
          </a:effectRef>
          <a:fontRef idx="minor">
            <a:schemeClr val="dk1"/>
          </a:fontRef>
        </p:style>
      </p:cxnSp>
      <p:sp>
        <p:nvSpPr>
          <p:cNvPr id="3" name="Rectangle 2">
            <a:extLst>
              <a:ext uri="{FF2B5EF4-FFF2-40B4-BE49-F238E27FC236}">
                <a16:creationId xmlns:a16="http://schemas.microsoft.com/office/drawing/2014/main" id="{AB93BCE5-1035-9C56-465E-0DF99B8CB718}"/>
              </a:ext>
            </a:extLst>
          </p:cNvPr>
          <p:cNvSpPr/>
          <p:nvPr/>
        </p:nvSpPr>
        <p:spPr>
          <a:xfrm>
            <a:off x="3720039" y="4740621"/>
            <a:ext cx="374517" cy="69799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v-LV" dirty="0">
                <a:ln w="0"/>
                <a:solidFill>
                  <a:schemeClr val="tx1"/>
                </a:solidFill>
                <a:effectLst>
                  <a:outerShdw blurRad="38100" dist="19050" dir="2700000" algn="tl" rotWithShape="0">
                    <a:schemeClr val="dk1">
                      <a:alpha val="40000"/>
                    </a:schemeClr>
                  </a:outerShdw>
                </a:effectLst>
              </a:rPr>
              <a:t>T</a:t>
            </a:r>
          </a:p>
        </p:txBody>
      </p:sp>
      <p:cxnSp>
        <p:nvCxnSpPr>
          <p:cNvPr id="19" name="Straight Arrow Connector 18">
            <a:extLst>
              <a:ext uri="{FF2B5EF4-FFF2-40B4-BE49-F238E27FC236}">
                <a16:creationId xmlns:a16="http://schemas.microsoft.com/office/drawing/2014/main" id="{87921489-BB7B-A2FB-C0F8-F16EEF546723}"/>
              </a:ext>
            </a:extLst>
          </p:cNvPr>
          <p:cNvCxnSpPr>
            <a:endCxn id="3" idx="1"/>
          </p:cNvCxnSpPr>
          <p:nvPr/>
        </p:nvCxnSpPr>
        <p:spPr>
          <a:xfrm flipV="1">
            <a:off x="3384128" y="5089621"/>
            <a:ext cx="335911" cy="696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1980818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E1555-36E4-8162-6967-5A1722860A1D}"/>
              </a:ext>
            </a:extLst>
          </p:cNvPr>
          <p:cNvSpPr>
            <a:spLocks noGrp="1"/>
          </p:cNvSpPr>
          <p:nvPr>
            <p:ph type="title"/>
          </p:nvPr>
        </p:nvSpPr>
        <p:spPr/>
        <p:txBody>
          <a:bodyPr/>
          <a:lstStyle/>
          <a:p>
            <a:r>
              <a:rPr lang="lv-LV" dirty="0"/>
              <a:t>SCTE </a:t>
            </a:r>
            <a:r>
              <a:rPr lang="lv-LV" dirty="0" err="1"/>
              <a:t>signaling</a:t>
            </a:r>
            <a:endParaRPr lang="lv-LV" dirty="0"/>
          </a:p>
        </p:txBody>
      </p:sp>
      <p:sp>
        <p:nvSpPr>
          <p:cNvPr id="3" name="Content Placeholder 2">
            <a:extLst>
              <a:ext uri="{FF2B5EF4-FFF2-40B4-BE49-F238E27FC236}">
                <a16:creationId xmlns:a16="http://schemas.microsoft.com/office/drawing/2014/main" id="{7080D464-565B-D2A7-F857-FE2419B2706C}"/>
              </a:ext>
            </a:extLst>
          </p:cNvPr>
          <p:cNvSpPr>
            <a:spLocks noGrp="1"/>
          </p:cNvSpPr>
          <p:nvPr>
            <p:ph idx="1"/>
          </p:nvPr>
        </p:nvSpPr>
        <p:spPr>
          <a:xfrm>
            <a:off x="1154955" y="2603500"/>
            <a:ext cx="8761412" cy="1717488"/>
          </a:xfrm>
        </p:spPr>
        <p:txBody>
          <a:bodyPr/>
          <a:lstStyle/>
          <a:p>
            <a:r>
              <a:rPr lang="lv-LV" dirty="0"/>
              <a:t>SCTE-35 </a:t>
            </a:r>
            <a:r>
              <a:rPr lang="lv-LV" dirty="0" err="1"/>
              <a:t>standard</a:t>
            </a:r>
            <a:endParaRPr lang="lv-LV" dirty="0"/>
          </a:p>
          <a:p>
            <a:r>
              <a:rPr lang="lv-LV" dirty="0" err="1"/>
              <a:t>Originally</a:t>
            </a:r>
            <a:r>
              <a:rPr lang="lv-LV" dirty="0"/>
              <a:t> for </a:t>
            </a:r>
            <a:r>
              <a:rPr lang="lv-LV" dirty="0" err="1"/>
              <a:t>Ad</a:t>
            </a:r>
            <a:r>
              <a:rPr lang="lv-LV" dirty="0"/>
              <a:t> </a:t>
            </a:r>
            <a:r>
              <a:rPr lang="lv-LV" dirty="0" err="1"/>
              <a:t>insertion</a:t>
            </a:r>
            <a:r>
              <a:rPr lang="lv-LV" dirty="0"/>
              <a:t>. </a:t>
            </a:r>
            <a:r>
              <a:rPr lang="lv-LV" dirty="0" err="1"/>
              <a:t>Signal</a:t>
            </a:r>
            <a:r>
              <a:rPr lang="lv-LV" dirty="0"/>
              <a:t> </a:t>
            </a:r>
            <a:r>
              <a:rPr lang="lv-LV" dirty="0" err="1"/>
              <a:t>shows</a:t>
            </a:r>
            <a:r>
              <a:rPr lang="lv-LV" dirty="0"/>
              <a:t> </a:t>
            </a:r>
            <a:r>
              <a:rPr lang="lv-LV" dirty="0" err="1"/>
              <a:t>where</a:t>
            </a:r>
            <a:r>
              <a:rPr lang="lv-LV" dirty="0"/>
              <a:t> to start/end </a:t>
            </a:r>
            <a:r>
              <a:rPr lang="lv-LV" dirty="0" err="1"/>
              <a:t>an</a:t>
            </a:r>
            <a:r>
              <a:rPr lang="lv-LV" dirty="0"/>
              <a:t> </a:t>
            </a:r>
            <a:r>
              <a:rPr lang="lv-LV" dirty="0" err="1"/>
              <a:t>Ad</a:t>
            </a:r>
            <a:endParaRPr lang="lv-LV" dirty="0"/>
          </a:p>
          <a:p>
            <a:r>
              <a:rPr lang="lv-LV" dirty="0" err="1"/>
              <a:t>Signals</a:t>
            </a:r>
            <a:r>
              <a:rPr lang="lv-LV" dirty="0"/>
              <a:t> </a:t>
            </a:r>
            <a:r>
              <a:rPr lang="lv-LV" dirty="0" err="1"/>
              <a:t>embedded</a:t>
            </a:r>
            <a:r>
              <a:rPr lang="lv-LV" dirty="0"/>
              <a:t> </a:t>
            </a:r>
            <a:r>
              <a:rPr lang="lv-LV" dirty="0" err="1"/>
              <a:t>in</a:t>
            </a:r>
            <a:r>
              <a:rPr lang="lv-LV" dirty="0"/>
              <a:t> MPEG TS</a:t>
            </a:r>
            <a:r>
              <a:rPr lang="en-GB" dirty="0"/>
              <a:t> on a separate PID</a:t>
            </a:r>
            <a:endParaRPr lang="lv-LV" dirty="0"/>
          </a:p>
          <a:p>
            <a:r>
              <a:rPr lang="lv-LV" dirty="0" err="1"/>
              <a:t>Each</a:t>
            </a:r>
            <a:r>
              <a:rPr lang="lv-LV" dirty="0"/>
              <a:t> </a:t>
            </a:r>
            <a:r>
              <a:rPr lang="lv-LV" dirty="0" err="1"/>
              <a:t>signal</a:t>
            </a:r>
            <a:r>
              <a:rPr lang="lv-LV" dirty="0"/>
              <a:t> </a:t>
            </a:r>
            <a:r>
              <a:rPr lang="lv-LV" dirty="0" err="1"/>
              <a:t>has</a:t>
            </a:r>
            <a:r>
              <a:rPr lang="lv-LV" dirty="0"/>
              <a:t> ID </a:t>
            </a:r>
            <a:r>
              <a:rPr lang="lv-LV" dirty="0" err="1"/>
              <a:t>and</a:t>
            </a:r>
            <a:r>
              <a:rPr lang="lv-LV" dirty="0"/>
              <a:t> PTS, </a:t>
            </a:r>
            <a:r>
              <a:rPr lang="lv-LV" dirty="0" err="1"/>
              <a:t>pointing</a:t>
            </a:r>
            <a:r>
              <a:rPr lang="lv-LV" dirty="0"/>
              <a:t> a </a:t>
            </a:r>
            <a:r>
              <a:rPr lang="lv-LV" dirty="0" err="1"/>
              <a:t>few</a:t>
            </a:r>
            <a:r>
              <a:rPr lang="lv-LV" dirty="0"/>
              <a:t> </a:t>
            </a:r>
            <a:r>
              <a:rPr lang="lv-LV" dirty="0" err="1"/>
              <a:t>seconds</a:t>
            </a:r>
            <a:r>
              <a:rPr lang="lv-LV" dirty="0"/>
              <a:t> </a:t>
            </a:r>
            <a:r>
              <a:rPr lang="lv-LV" dirty="0" err="1"/>
              <a:t>forward</a:t>
            </a:r>
            <a:endParaRPr lang="lv-LV" dirty="0"/>
          </a:p>
        </p:txBody>
      </p:sp>
      <p:sp>
        <p:nvSpPr>
          <p:cNvPr id="4" name="Rectangle 3">
            <a:extLst>
              <a:ext uri="{FF2B5EF4-FFF2-40B4-BE49-F238E27FC236}">
                <a16:creationId xmlns:a16="http://schemas.microsoft.com/office/drawing/2014/main" id="{D88A2F76-6F81-9515-7133-B9D28A57BF3F}"/>
              </a:ext>
            </a:extLst>
          </p:cNvPr>
          <p:cNvSpPr/>
          <p:nvPr/>
        </p:nvSpPr>
        <p:spPr>
          <a:xfrm>
            <a:off x="1066801" y="5380566"/>
            <a:ext cx="1147482" cy="100753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v-LV" dirty="0"/>
              <a:t>Video</a:t>
            </a:r>
          </a:p>
          <a:p>
            <a:pPr algn="ctr"/>
            <a:r>
              <a:rPr lang="lv-LV" dirty="0"/>
              <a:t>PID=501</a:t>
            </a:r>
          </a:p>
        </p:txBody>
      </p:sp>
      <p:sp>
        <p:nvSpPr>
          <p:cNvPr id="5" name="Rectangle 4">
            <a:extLst>
              <a:ext uri="{FF2B5EF4-FFF2-40B4-BE49-F238E27FC236}">
                <a16:creationId xmlns:a16="http://schemas.microsoft.com/office/drawing/2014/main" id="{514A2FFB-6676-2B17-19A4-1AEF5E1123AC}"/>
              </a:ext>
            </a:extLst>
          </p:cNvPr>
          <p:cNvSpPr/>
          <p:nvPr/>
        </p:nvSpPr>
        <p:spPr>
          <a:xfrm>
            <a:off x="2214283" y="5380566"/>
            <a:ext cx="1147482" cy="100753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v-LV" dirty="0"/>
              <a:t>Audio</a:t>
            </a:r>
          </a:p>
          <a:p>
            <a:pPr algn="ctr"/>
            <a:r>
              <a:rPr lang="lv-LV" dirty="0"/>
              <a:t>PID=701</a:t>
            </a:r>
          </a:p>
        </p:txBody>
      </p:sp>
      <p:sp>
        <p:nvSpPr>
          <p:cNvPr id="6" name="Rectangle 5">
            <a:extLst>
              <a:ext uri="{FF2B5EF4-FFF2-40B4-BE49-F238E27FC236}">
                <a16:creationId xmlns:a16="http://schemas.microsoft.com/office/drawing/2014/main" id="{8D7913AD-F478-B302-5E47-2BE5B5280C23}"/>
              </a:ext>
            </a:extLst>
          </p:cNvPr>
          <p:cNvSpPr/>
          <p:nvPr/>
        </p:nvSpPr>
        <p:spPr>
          <a:xfrm>
            <a:off x="4491318" y="5380566"/>
            <a:ext cx="1147482" cy="100753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v-LV" dirty="0"/>
              <a:t>Video</a:t>
            </a:r>
          </a:p>
          <a:p>
            <a:pPr algn="ctr"/>
            <a:r>
              <a:rPr lang="lv-LV" dirty="0"/>
              <a:t>PID=501</a:t>
            </a:r>
          </a:p>
        </p:txBody>
      </p:sp>
      <p:sp>
        <p:nvSpPr>
          <p:cNvPr id="7" name="Rectangle 6">
            <a:extLst>
              <a:ext uri="{FF2B5EF4-FFF2-40B4-BE49-F238E27FC236}">
                <a16:creationId xmlns:a16="http://schemas.microsoft.com/office/drawing/2014/main" id="{4E11F348-B634-45AF-2307-5F12D69C70A7}"/>
              </a:ext>
            </a:extLst>
          </p:cNvPr>
          <p:cNvSpPr/>
          <p:nvPr/>
        </p:nvSpPr>
        <p:spPr>
          <a:xfrm>
            <a:off x="5638800" y="5380566"/>
            <a:ext cx="1147482" cy="100753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v-LV" dirty="0"/>
              <a:t>Audio</a:t>
            </a:r>
          </a:p>
          <a:p>
            <a:pPr algn="ctr"/>
            <a:r>
              <a:rPr lang="lv-LV" dirty="0"/>
              <a:t>PID=701</a:t>
            </a:r>
          </a:p>
        </p:txBody>
      </p:sp>
      <p:sp>
        <p:nvSpPr>
          <p:cNvPr id="8" name="Rectangle 7">
            <a:extLst>
              <a:ext uri="{FF2B5EF4-FFF2-40B4-BE49-F238E27FC236}">
                <a16:creationId xmlns:a16="http://schemas.microsoft.com/office/drawing/2014/main" id="{1ED5B67B-B82C-834E-53D5-8CE1C6157A3D}"/>
              </a:ext>
            </a:extLst>
          </p:cNvPr>
          <p:cNvSpPr/>
          <p:nvPr/>
        </p:nvSpPr>
        <p:spPr>
          <a:xfrm>
            <a:off x="6786282" y="5380566"/>
            <a:ext cx="1147482" cy="100753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v-LV" dirty="0"/>
              <a:t>Video</a:t>
            </a:r>
          </a:p>
          <a:p>
            <a:pPr algn="ctr"/>
            <a:r>
              <a:rPr lang="lv-LV" dirty="0"/>
              <a:t>PID=501</a:t>
            </a:r>
          </a:p>
        </p:txBody>
      </p:sp>
      <p:sp>
        <p:nvSpPr>
          <p:cNvPr id="9" name="Rectangle 8">
            <a:extLst>
              <a:ext uri="{FF2B5EF4-FFF2-40B4-BE49-F238E27FC236}">
                <a16:creationId xmlns:a16="http://schemas.microsoft.com/office/drawing/2014/main" id="{0788313A-B863-9EAE-35B5-361E0AE56858}"/>
              </a:ext>
            </a:extLst>
          </p:cNvPr>
          <p:cNvSpPr/>
          <p:nvPr/>
        </p:nvSpPr>
        <p:spPr>
          <a:xfrm>
            <a:off x="7933764" y="5380566"/>
            <a:ext cx="1147482" cy="100753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v-LV" dirty="0"/>
              <a:t>Audio</a:t>
            </a:r>
          </a:p>
          <a:p>
            <a:pPr algn="ctr"/>
            <a:r>
              <a:rPr lang="lv-LV" dirty="0"/>
              <a:t>PID=701</a:t>
            </a:r>
          </a:p>
        </p:txBody>
      </p:sp>
      <p:sp>
        <p:nvSpPr>
          <p:cNvPr id="10" name="Rectangle 9">
            <a:extLst>
              <a:ext uri="{FF2B5EF4-FFF2-40B4-BE49-F238E27FC236}">
                <a16:creationId xmlns:a16="http://schemas.microsoft.com/office/drawing/2014/main" id="{696EB6B9-A5BC-2CD7-8524-85172B01113A}"/>
              </a:ext>
            </a:extLst>
          </p:cNvPr>
          <p:cNvSpPr/>
          <p:nvPr/>
        </p:nvSpPr>
        <p:spPr>
          <a:xfrm>
            <a:off x="9081246" y="5380566"/>
            <a:ext cx="1147482" cy="100753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v-LV" dirty="0"/>
              <a:t>Video</a:t>
            </a:r>
          </a:p>
          <a:p>
            <a:pPr algn="ctr"/>
            <a:r>
              <a:rPr lang="lv-LV" dirty="0"/>
              <a:t>PID=501</a:t>
            </a:r>
          </a:p>
        </p:txBody>
      </p:sp>
      <p:sp>
        <p:nvSpPr>
          <p:cNvPr id="11" name="Rectangle 10">
            <a:extLst>
              <a:ext uri="{FF2B5EF4-FFF2-40B4-BE49-F238E27FC236}">
                <a16:creationId xmlns:a16="http://schemas.microsoft.com/office/drawing/2014/main" id="{38333735-B6D6-70F6-F16F-1083082221A0}"/>
              </a:ext>
            </a:extLst>
          </p:cNvPr>
          <p:cNvSpPr/>
          <p:nvPr/>
        </p:nvSpPr>
        <p:spPr>
          <a:xfrm>
            <a:off x="10228728" y="5380566"/>
            <a:ext cx="1147482" cy="100753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v-LV" dirty="0"/>
              <a:t>Audio</a:t>
            </a:r>
          </a:p>
          <a:p>
            <a:pPr algn="ctr"/>
            <a:r>
              <a:rPr lang="lv-LV" dirty="0"/>
              <a:t>PID=701</a:t>
            </a:r>
          </a:p>
        </p:txBody>
      </p:sp>
      <p:sp>
        <p:nvSpPr>
          <p:cNvPr id="12" name="Rectangle 11">
            <a:extLst>
              <a:ext uri="{FF2B5EF4-FFF2-40B4-BE49-F238E27FC236}">
                <a16:creationId xmlns:a16="http://schemas.microsoft.com/office/drawing/2014/main" id="{66E969A4-5B40-B5FA-E984-73A4C210FC29}"/>
              </a:ext>
            </a:extLst>
          </p:cNvPr>
          <p:cNvSpPr/>
          <p:nvPr/>
        </p:nvSpPr>
        <p:spPr>
          <a:xfrm>
            <a:off x="3361765" y="5380566"/>
            <a:ext cx="1147482" cy="100753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v-LV" dirty="0"/>
              <a:t>SCTE</a:t>
            </a:r>
          </a:p>
          <a:p>
            <a:pPr algn="ctr"/>
            <a:r>
              <a:rPr lang="lv-LV" dirty="0"/>
              <a:t>PID=543</a:t>
            </a:r>
          </a:p>
        </p:txBody>
      </p:sp>
      <p:cxnSp>
        <p:nvCxnSpPr>
          <p:cNvPr id="14" name="Connector: Elbow 13">
            <a:extLst>
              <a:ext uri="{FF2B5EF4-FFF2-40B4-BE49-F238E27FC236}">
                <a16:creationId xmlns:a16="http://schemas.microsoft.com/office/drawing/2014/main" id="{A040743E-D370-1B90-2292-230565A7885E}"/>
              </a:ext>
            </a:extLst>
          </p:cNvPr>
          <p:cNvCxnSpPr>
            <a:stCxn id="12" idx="0"/>
            <a:endCxn id="10" idx="0"/>
          </p:cNvCxnSpPr>
          <p:nvPr/>
        </p:nvCxnSpPr>
        <p:spPr>
          <a:xfrm rot="5400000" flipH="1" flipV="1">
            <a:off x="6795246" y="2520826"/>
            <a:ext cx="12700" cy="5719481"/>
          </a:xfrm>
          <a:prstGeom prst="bentConnector3">
            <a:avLst>
              <a:gd name="adj1" fmla="val 3705882"/>
            </a:avLst>
          </a:prstGeom>
          <a:ln>
            <a:headEnd type="none" w="med" len="med"/>
            <a:tailEnd type="triangle"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187684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4F6F3-1F71-3724-4585-807579B55780}"/>
              </a:ext>
            </a:extLst>
          </p:cNvPr>
          <p:cNvSpPr>
            <a:spLocks noGrp="1"/>
          </p:cNvSpPr>
          <p:nvPr>
            <p:ph type="title"/>
          </p:nvPr>
        </p:nvSpPr>
        <p:spPr/>
        <p:txBody>
          <a:bodyPr/>
          <a:lstStyle/>
          <a:p>
            <a:r>
              <a:rPr lang="lv-LV" dirty="0" err="1"/>
              <a:t>Tools</a:t>
            </a:r>
            <a:r>
              <a:rPr lang="lv-LV" dirty="0"/>
              <a:t> for SCTE</a:t>
            </a:r>
          </a:p>
        </p:txBody>
      </p:sp>
      <p:sp>
        <p:nvSpPr>
          <p:cNvPr id="7" name="Rectangle 6">
            <a:extLst>
              <a:ext uri="{FF2B5EF4-FFF2-40B4-BE49-F238E27FC236}">
                <a16:creationId xmlns:a16="http://schemas.microsoft.com/office/drawing/2014/main" id="{E467ED33-FEE7-5EA6-3071-FB65CEF9BFA9}"/>
              </a:ext>
            </a:extLst>
          </p:cNvPr>
          <p:cNvSpPr/>
          <p:nvPr/>
        </p:nvSpPr>
        <p:spPr>
          <a:xfrm>
            <a:off x="358588" y="3016623"/>
            <a:ext cx="1084730" cy="45271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v-LV" dirty="0" err="1"/>
              <a:t>Rtpbin</a:t>
            </a:r>
            <a:endParaRPr lang="lv-LV" dirty="0"/>
          </a:p>
        </p:txBody>
      </p:sp>
      <p:sp>
        <p:nvSpPr>
          <p:cNvPr id="8" name="Rectangle 7">
            <a:extLst>
              <a:ext uri="{FF2B5EF4-FFF2-40B4-BE49-F238E27FC236}">
                <a16:creationId xmlns:a16="http://schemas.microsoft.com/office/drawing/2014/main" id="{809A12DB-D778-DED7-A195-ED7ED9F280D3}"/>
              </a:ext>
            </a:extLst>
          </p:cNvPr>
          <p:cNvSpPr/>
          <p:nvPr/>
        </p:nvSpPr>
        <p:spPr>
          <a:xfrm>
            <a:off x="3585881" y="3032311"/>
            <a:ext cx="1837765" cy="45271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v-LV" dirty="0" err="1"/>
              <a:t>MpegTsDemux</a:t>
            </a:r>
            <a:endParaRPr lang="lv-LV" dirty="0"/>
          </a:p>
        </p:txBody>
      </p:sp>
      <p:cxnSp>
        <p:nvCxnSpPr>
          <p:cNvPr id="10" name="Straight Arrow Connector 9">
            <a:extLst>
              <a:ext uri="{FF2B5EF4-FFF2-40B4-BE49-F238E27FC236}">
                <a16:creationId xmlns:a16="http://schemas.microsoft.com/office/drawing/2014/main" id="{81323674-C19B-162C-8927-5615EB12DC19}"/>
              </a:ext>
            </a:extLst>
          </p:cNvPr>
          <p:cNvCxnSpPr>
            <a:endCxn id="7" idx="1"/>
          </p:cNvCxnSpPr>
          <p:nvPr/>
        </p:nvCxnSpPr>
        <p:spPr>
          <a:xfrm flipV="1">
            <a:off x="89647" y="3242982"/>
            <a:ext cx="268941" cy="15688"/>
          </a:xfrm>
          <a:prstGeom prst="straightConnector1">
            <a:avLst/>
          </a:prstGeom>
          <a:ln>
            <a:tailEnd type="triangle"/>
          </a:ln>
        </p:spPr>
        <p:style>
          <a:lnRef idx="1">
            <a:schemeClr val="accent6"/>
          </a:lnRef>
          <a:fillRef idx="2">
            <a:schemeClr val="accent6"/>
          </a:fillRef>
          <a:effectRef idx="1">
            <a:schemeClr val="accent6"/>
          </a:effectRef>
          <a:fontRef idx="minor">
            <a:schemeClr val="dk1"/>
          </a:fontRef>
        </p:style>
      </p:cxnSp>
      <p:cxnSp>
        <p:nvCxnSpPr>
          <p:cNvPr id="12" name="Straight Arrow Connector 11">
            <a:extLst>
              <a:ext uri="{FF2B5EF4-FFF2-40B4-BE49-F238E27FC236}">
                <a16:creationId xmlns:a16="http://schemas.microsoft.com/office/drawing/2014/main" id="{D9AC21BE-C666-0E88-712B-D7DD62084CB4}"/>
              </a:ext>
            </a:extLst>
          </p:cNvPr>
          <p:cNvCxnSpPr>
            <a:stCxn id="7" idx="3"/>
            <a:endCxn id="8" idx="1"/>
          </p:cNvCxnSpPr>
          <p:nvPr/>
        </p:nvCxnSpPr>
        <p:spPr>
          <a:xfrm>
            <a:off x="1443318" y="3242982"/>
            <a:ext cx="2142563" cy="15688"/>
          </a:xfrm>
          <a:prstGeom prst="straightConnector1">
            <a:avLst/>
          </a:prstGeom>
          <a:ln>
            <a:tailEnd type="triangle"/>
          </a:ln>
        </p:spPr>
        <p:style>
          <a:lnRef idx="1">
            <a:schemeClr val="accent6"/>
          </a:lnRef>
          <a:fillRef idx="2">
            <a:schemeClr val="accent6"/>
          </a:fillRef>
          <a:effectRef idx="1">
            <a:schemeClr val="accent6"/>
          </a:effectRef>
          <a:fontRef idx="minor">
            <a:schemeClr val="dk1"/>
          </a:fontRef>
        </p:style>
      </p:cxnSp>
      <p:sp>
        <p:nvSpPr>
          <p:cNvPr id="13" name="TextBox 12">
            <a:extLst>
              <a:ext uri="{FF2B5EF4-FFF2-40B4-BE49-F238E27FC236}">
                <a16:creationId xmlns:a16="http://schemas.microsoft.com/office/drawing/2014/main" id="{04484665-4F51-7AC0-75D0-E7108829ECF2}"/>
              </a:ext>
            </a:extLst>
          </p:cNvPr>
          <p:cNvSpPr txBox="1"/>
          <p:nvPr/>
        </p:nvSpPr>
        <p:spPr>
          <a:xfrm>
            <a:off x="2104069" y="3276165"/>
            <a:ext cx="821059" cy="646331"/>
          </a:xfrm>
          <a:prstGeom prst="rect">
            <a:avLst/>
          </a:prstGeom>
        </p:spPr>
        <p:style>
          <a:lnRef idx="3">
            <a:schemeClr val="lt1"/>
          </a:lnRef>
          <a:fillRef idx="1">
            <a:schemeClr val="accent3"/>
          </a:fillRef>
          <a:effectRef idx="1">
            <a:schemeClr val="accent3"/>
          </a:effectRef>
          <a:fontRef idx="minor">
            <a:schemeClr val="lt1"/>
          </a:fontRef>
        </p:style>
        <p:txBody>
          <a:bodyPr wrap="none" rtlCol="0">
            <a:spAutoFit/>
          </a:bodyPr>
          <a:lstStyle/>
          <a:p>
            <a:r>
              <a:rPr lang="lv-LV" dirty="0"/>
              <a:t>SCTE</a:t>
            </a:r>
            <a:br>
              <a:rPr lang="lv-LV" dirty="0"/>
            </a:br>
            <a:r>
              <a:rPr lang="lv-LV" dirty="0" err="1"/>
              <a:t>signal</a:t>
            </a:r>
            <a:endParaRPr lang="lv-LV" dirty="0"/>
          </a:p>
        </p:txBody>
      </p:sp>
      <p:cxnSp>
        <p:nvCxnSpPr>
          <p:cNvPr id="15" name="Straight Arrow Connector 14">
            <a:extLst>
              <a:ext uri="{FF2B5EF4-FFF2-40B4-BE49-F238E27FC236}">
                <a16:creationId xmlns:a16="http://schemas.microsoft.com/office/drawing/2014/main" id="{3B3BC9AC-9B52-468D-08A8-2AF1C461C4CE}"/>
              </a:ext>
            </a:extLst>
          </p:cNvPr>
          <p:cNvCxnSpPr>
            <a:cxnSpLocks/>
            <a:stCxn id="8" idx="3"/>
          </p:cNvCxnSpPr>
          <p:nvPr/>
        </p:nvCxnSpPr>
        <p:spPr>
          <a:xfrm flipV="1">
            <a:off x="5423646" y="3250826"/>
            <a:ext cx="4966448" cy="7844"/>
          </a:xfrm>
          <a:prstGeom prst="straightConnector1">
            <a:avLst/>
          </a:prstGeom>
          <a:ln>
            <a:tailEnd type="triangle"/>
          </a:ln>
        </p:spPr>
        <p:style>
          <a:lnRef idx="1">
            <a:schemeClr val="accent6"/>
          </a:lnRef>
          <a:fillRef idx="2">
            <a:schemeClr val="accent6"/>
          </a:fillRef>
          <a:effectRef idx="1">
            <a:schemeClr val="accent6"/>
          </a:effectRef>
          <a:fontRef idx="minor">
            <a:schemeClr val="dk1"/>
          </a:fontRef>
        </p:style>
      </p:cxnSp>
      <p:sp>
        <p:nvSpPr>
          <p:cNvPr id="18" name="TextBox 17">
            <a:extLst>
              <a:ext uri="{FF2B5EF4-FFF2-40B4-BE49-F238E27FC236}">
                <a16:creationId xmlns:a16="http://schemas.microsoft.com/office/drawing/2014/main" id="{1C039FA2-40B2-964B-5D7B-56AA50E54AB9}"/>
              </a:ext>
            </a:extLst>
          </p:cNvPr>
          <p:cNvSpPr txBox="1"/>
          <p:nvPr/>
        </p:nvSpPr>
        <p:spPr>
          <a:xfrm>
            <a:off x="5423646" y="3276165"/>
            <a:ext cx="3417923" cy="646331"/>
          </a:xfrm>
          <a:prstGeom prst="rect">
            <a:avLst/>
          </a:prstGeom>
        </p:spPr>
        <p:style>
          <a:lnRef idx="3">
            <a:schemeClr val="lt1"/>
          </a:lnRef>
          <a:fillRef idx="1">
            <a:schemeClr val="accent3"/>
          </a:fillRef>
          <a:effectRef idx="1">
            <a:schemeClr val="accent3"/>
          </a:effectRef>
          <a:fontRef idx="minor">
            <a:schemeClr val="lt1"/>
          </a:fontRef>
        </p:style>
        <p:txBody>
          <a:bodyPr wrap="none" rtlCol="0">
            <a:spAutoFit/>
          </a:bodyPr>
          <a:lstStyle/>
          <a:p>
            <a:r>
              <a:rPr lang="lv-LV" dirty="0" err="1"/>
              <a:t>GstEvent</a:t>
            </a:r>
            <a:endParaRPr lang="lv-LV" dirty="0"/>
          </a:p>
          <a:p>
            <a:r>
              <a:rPr lang="lv-LV" dirty="0"/>
              <a:t>GST_CUSTOM_DOWNSTREAM</a:t>
            </a:r>
          </a:p>
        </p:txBody>
      </p:sp>
      <p:sp>
        <p:nvSpPr>
          <p:cNvPr id="21" name="Rectangle 20">
            <a:extLst>
              <a:ext uri="{FF2B5EF4-FFF2-40B4-BE49-F238E27FC236}">
                <a16:creationId xmlns:a16="http://schemas.microsoft.com/office/drawing/2014/main" id="{3145AC5F-48C8-8555-3C7C-7E30731E4C9C}"/>
              </a:ext>
            </a:extLst>
          </p:cNvPr>
          <p:cNvSpPr/>
          <p:nvPr/>
        </p:nvSpPr>
        <p:spPr>
          <a:xfrm>
            <a:off x="295835" y="4329953"/>
            <a:ext cx="10551459" cy="7174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err="1"/>
              <a:t>Application</a:t>
            </a:r>
            <a:r>
              <a:rPr lang="lv-LV" dirty="0"/>
              <a:t> </a:t>
            </a:r>
            <a:r>
              <a:rPr lang="lv-LV" dirty="0" err="1"/>
              <a:t>logic</a:t>
            </a:r>
            <a:endParaRPr lang="lv-LV" dirty="0"/>
          </a:p>
        </p:txBody>
      </p:sp>
      <p:cxnSp>
        <p:nvCxnSpPr>
          <p:cNvPr id="23" name="Straight Arrow Connector 22">
            <a:extLst>
              <a:ext uri="{FF2B5EF4-FFF2-40B4-BE49-F238E27FC236}">
                <a16:creationId xmlns:a16="http://schemas.microsoft.com/office/drawing/2014/main" id="{B5DD91C5-8620-6582-01A2-4246BB334393}"/>
              </a:ext>
            </a:extLst>
          </p:cNvPr>
          <p:cNvCxnSpPr>
            <a:cxnSpLocks/>
          </p:cNvCxnSpPr>
          <p:nvPr/>
        </p:nvCxnSpPr>
        <p:spPr>
          <a:xfrm>
            <a:off x="9421906" y="3276165"/>
            <a:ext cx="0" cy="10537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66F433D-461C-5E5C-DE37-ACF9F183C010}"/>
              </a:ext>
            </a:extLst>
          </p:cNvPr>
          <p:cNvSpPr txBox="1"/>
          <p:nvPr/>
        </p:nvSpPr>
        <p:spPr>
          <a:xfrm>
            <a:off x="9415578" y="3609645"/>
            <a:ext cx="1904689" cy="369332"/>
          </a:xfrm>
          <a:prstGeom prst="rect">
            <a:avLst/>
          </a:prstGeom>
          <a:noFill/>
        </p:spPr>
        <p:txBody>
          <a:bodyPr wrap="none" rtlCol="0">
            <a:spAutoFit/>
          </a:bodyPr>
          <a:lstStyle/>
          <a:p>
            <a:r>
              <a:rPr lang="lv-LV" dirty="0">
                <a:solidFill>
                  <a:srgbClr val="FF0000"/>
                </a:solidFill>
              </a:rPr>
              <a:t>Probe </a:t>
            </a:r>
            <a:r>
              <a:rPr lang="lv-LV" dirty="0" err="1">
                <a:solidFill>
                  <a:srgbClr val="FF0000"/>
                </a:solidFill>
              </a:rPr>
              <a:t>GstEvent</a:t>
            </a:r>
            <a:endParaRPr lang="lv-LV" dirty="0">
              <a:solidFill>
                <a:srgbClr val="FF0000"/>
              </a:solidFill>
            </a:endParaRPr>
          </a:p>
        </p:txBody>
      </p:sp>
      <p:sp>
        <p:nvSpPr>
          <p:cNvPr id="26" name="Rectangle 25">
            <a:extLst>
              <a:ext uri="{FF2B5EF4-FFF2-40B4-BE49-F238E27FC236}">
                <a16:creationId xmlns:a16="http://schemas.microsoft.com/office/drawing/2014/main" id="{0BF200F6-9A9B-F63A-3B95-EEA8C07AC0AE}"/>
              </a:ext>
            </a:extLst>
          </p:cNvPr>
          <p:cNvSpPr/>
          <p:nvPr/>
        </p:nvSpPr>
        <p:spPr>
          <a:xfrm>
            <a:off x="6731176" y="5730678"/>
            <a:ext cx="1837765" cy="45271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v-LV" dirty="0" err="1"/>
              <a:t>MpegTsMux</a:t>
            </a:r>
            <a:endParaRPr lang="lv-LV" dirty="0"/>
          </a:p>
        </p:txBody>
      </p:sp>
      <p:sp>
        <p:nvSpPr>
          <p:cNvPr id="28" name="Rectangle 27">
            <a:extLst>
              <a:ext uri="{FF2B5EF4-FFF2-40B4-BE49-F238E27FC236}">
                <a16:creationId xmlns:a16="http://schemas.microsoft.com/office/drawing/2014/main" id="{A61F45BC-6E51-55FE-0D74-F626D1BC8B04}"/>
              </a:ext>
            </a:extLst>
          </p:cNvPr>
          <p:cNvSpPr/>
          <p:nvPr/>
        </p:nvSpPr>
        <p:spPr>
          <a:xfrm>
            <a:off x="3361764" y="5719476"/>
            <a:ext cx="1837765" cy="45271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v-LV" dirty="0" err="1"/>
              <a:t>Encoder</a:t>
            </a:r>
            <a:endParaRPr lang="lv-LV" dirty="0"/>
          </a:p>
        </p:txBody>
      </p:sp>
      <p:cxnSp>
        <p:nvCxnSpPr>
          <p:cNvPr id="30" name="Straight Arrow Connector 29">
            <a:extLst>
              <a:ext uri="{FF2B5EF4-FFF2-40B4-BE49-F238E27FC236}">
                <a16:creationId xmlns:a16="http://schemas.microsoft.com/office/drawing/2014/main" id="{31E25FD0-2F15-D84C-1E12-8F8575564094}"/>
              </a:ext>
            </a:extLst>
          </p:cNvPr>
          <p:cNvCxnSpPr>
            <a:cxnSpLocks/>
            <a:stCxn id="28" idx="3"/>
            <a:endCxn id="26" idx="1"/>
          </p:cNvCxnSpPr>
          <p:nvPr/>
        </p:nvCxnSpPr>
        <p:spPr>
          <a:xfrm>
            <a:off x="5199529" y="5945835"/>
            <a:ext cx="1531647" cy="11202"/>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40" name="TextBox 39">
            <a:extLst>
              <a:ext uri="{FF2B5EF4-FFF2-40B4-BE49-F238E27FC236}">
                <a16:creationId xmlns:a16="http://schemas.microsoft.com/office/drawing/2014/main" id="{2412D66B-D935-75DD-668C-4AA20EF3F628}"/>
              </a:ext>
            </a:extLst>
          </p:cNvPr>
          <p:cNvSpPr txBox="1"/>
          <p:nvPr/>
        </p:nvSpPr>
        <p:spPr>
          <a:xfrm>
            <a:off x="8967522" y="5957037"/>
            <a:ext cx="821059" cy="646331"/>
          </a:xfrm>
          <a:prstGeom prst="rect">
            <a:avLst/>
          </a:prstGeom>
        </p:spPr>
        <p:style>
          <a:lnRef idx="3">
            <a:schemeClr val="lt1"/>
          </a:lnRef>
          <a:fillRef idx="1">
            <a:schemeClr val="accent3"/>
          </a:fillRef>
          <a:effectRef idx="1">
            <a:schemeClr val="accent3"/>
          </a:effectRef>
          <a:fontRef idx="minor">
            <a:schemeClr val="lt1"/>
          </a:fontRef>
        </p:style>
        <p:txBody>
          <a:bodyPr wrap="none" rtlCol="0">
            <a:spAutoFit/>
          </a:bodyPr>
          <a:lstStyle/>
          <a:p>
            <a:r>
              <a:rPr lang="lv-LV" dirty="0"/>
              <a:t>SCTE</a:t>
            </a:r>
            <a:br>
              <a:rPr lang="lv-LV" dirty="0"/>
            </a:br>
            <a:r>
              <a:rPr lang="lv-LV" dirty="0" err="1"/>
              <a:t>signal</a:t>
            </a:r>
            <a:endParaRPr lang="lv-LV" dirty="0"/>
          </a:p>
        </p:txBody>
      </p:sp>
      <p:sp>
        <p:nvSpPr>
          <p:cNvPr id="44" name="Rectangle 43">
            <a:extLst>
              <a:ext uri="{FF2B5EF4-FFF2-40B4-BE49-F238E27FC236}">
                <a16:creationId xmlns:a16="http://schemas.microsoft.com/office/drawing/2014/main" id="{0D20C9B0-59F1-7854-6AD7-958E3BDF2A79}"/>
              </a:ext>
            </a:extLst>
          </p:cNvPr>
          <p:cNvSpPr/>
          <p:nvPr/>
        </p:nvSpPr>
        <p:spPr>
          <a:xfrm>
            <a:off x="10013576" y="5730678"/>
            <a:ext cx="1084730" cy="45271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v-LV" dirty="0" err="1"/>
              <a:t>sink</a:t>
            </a:r>
            <a:endParaRPr lang="lv-LV" dirty="0"/>
          </a:p>
        </p:txBody>
      </p:sp>
      <p:cxnSp>
        <p:nvCxnSpPr>
          <p:cNvPr id="46" name="Straight Arrow Connector 45">
            <a:extLst>
              <a:ext uri="{FF2B5EF4-FFF2-40B4-BE49-F238E27FC236}">
                <a16:creationId xmlns:a16="http://schemas.microsoft.com/office/drawing/2014/main" id="{9A3EC2E5-348F-A4F9-5AAF-82ECB695D370}"/>
              </a:ext>
            </a:extLst>
          </p:cNvPr>
          <p:cNvCxnSpPr>
            <a:cxnSpLocks/>
            <a:stCxn id="26" idx="3"/>
            <a:endCxn id="44" idx="1"/>
          </p:cNvCxnSpPr>
          <p:nvPr/>
        </p:nvCxnSpPr>
        <p:spPr>
          <a:xfrm>
            <a:off x="8568941" y="5957037"/>
            <a:ext cx="1444635" cy="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49" name="Straight Arrow Connector 48">
            <a:extLst>
              <a:ext uri="{FF2B5EF4-FFF2-40B4-BE49-F238E27FC236}">
                <a16:creationId xmlns:a16="http://schemas.microsoft.com/office/drawing/2014/main" id="{58233A8A-6569-2535-F7A7-374C97F59B59}"/>
              </a:ext>
            </a:extLst>
          </p:cNvPr>
          <p:cNvCxnSpPr>
            <a:stCxn id="21" idx="2"/>
            <a:endCxn id="26" idx="1"/>
          </p:cNvCxnSpPr>
          <p:nvPr/>
        </p:nvCxnSpPr>
        <p:spPr>
          <a:xfrm>
            <a:off x="5571565" y="5047379"/>
            <a:ext cx="1159611" cy="909658"/>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50" name="TextBox 49">
            <a:extLst>
              <a:ext uri="{FF2B5EF4-FFF2-40B4-BE49-F238E27FC236}">
                <a16:creationId xmlns:a16="http://schemas.microsoft.com/office/drawing/2014/main" id="{0A0E81E4-5FC7-15CC-042F-D40A31467031}"/>
              </a:ext>
            </a:extLst>
          </p:cNvPr>
          <p:cNvSpPr txBox="1"/>
          <p:nvPr/>
        </p:nvSpPr>
        <p:spPr>
          <a:xfrm>
            <a:off x="5541197" y="5126587"/>
            <a:ext cx="1822935" cy="369332"/>
          </a:xfrm>
          <a:prstGeom prst="rect">
            <a:avLst/>
          </a:prstGeom>
          <a:noFill/>
        </p:spPr>
        <p:txBody>
          <a:bodyPr wrap="none" rtlCol="0">
            <a:spAutoFit/>
          </a:bodyPr>
          <a:lstStyle/>
          <a:p>
            <a:r>
              <a:rPr lang="lv-LV" dirty="0">
                <a:solidFill>
                  <a:srgbClr val="FF0000"/>
                </a:solidFill>
              </a:rPr>
              <a:t>Insert </a:t>
            </a:r>
            <a:r>
              <a:rPr lang="lv-LV" dirty="0" err="1">
                <a:solidFill>
                  <a:srgbClr val="FF0000"/>
                </a:solidFill>
              </a:rPr>
              <a:t>GstEvent</a:t>
            </a:r>
            <a:endParaRPr lang="lv-LV" dirty="0">
              <a:solidFill>
                <a:srgbClr val="FF0000"/>
              </a:solidFill>
            </a:endParaRPr>
          </a:p>
        </p:txBody>
      </p:sp>
    </p:spTree>
    <p:extLst>
      <p:ext uri="{BB962C8B-B14F-4D97-AF65-F5344CB8AC3E}">
        <p14:creationId xmlns:p14="http://schemas.microsoft.com/office/powerpoint/2010/main" val="4011012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0A041-637A-F6F0-50E8-A72901BB8A82}"/>
              </a:ext>
            </a:extLst>
          </p:cNvPr>
          <p:cNvSpPr>
            <a:spLocks noGrp="1"/>
          </p:cNvSpPr>
          <p:nvPr>
            <p:ph type="title"/>
          </p:nvPr>
        </p:nvSpPr>
        <p:spPr/>
        <p:txBody>
          <a:bodyPr/>
          <a:lstStyle/>
          <a:p>
            <a:r>
              <a:rPr lang="lv-LV" dirty="0" err="1"/>
              <a:t>Uses</a:t>
            </a:r>
            <a:r>
              <a:rPr lang="lv-LV" dirty="0"/>
              <a:t> </a:t>
            </a:r>
            <a:r>
              <a:rPr lang="lv-LV" dirty="0" err="1"/>
              <a:t>of</a:t>
            </a:r>
            <a:r>
              <a:rPr lang="lv-LV" dirty="0"/>
              <a:t> SCTE</a:t>
            </a:r>
          </a:p>
        </p:txBody>
      </p:sp>
      <p:sp>
        <p:nvSpPr>
          <p:cNvPr id="3" name="Content Placeholder 2">
            <a:extLst>
              <a:ext uri="{FF2B5EF4-FFF2-40B4-BE49-F238E27FC236}">
                <a16:creationId xmlns:a16="http://schemas.microsoft.com/office/drawing/2014/main" id="{CD55C202-407C-42B6-6FA4-34867ACB4882}"/>
              </a:ext>
            </a:extLst>
          </p:cNvPr>
          <p:cNvSpPr>
            <a:spLocks noGrp="1"/>
          </p:cNvSpPr>
          <p:nvPr>
            <p:ph idx="1"/>
          </p:nvPr>
        </p:nvSpPr>
        <p:spPr>
          <a:xfrm>
            <a:off x="1137025" y="2603500"/>
            <a:ext cx="8761412" cy="3416300"/>
          </a:xfrm>
        </p:spPr>
        <p:txBody>
          <a:bodyPr/>
          <a:lstStyle/>
          <a:p>
            <a:r>
              <a:rPr lang="en-GB" dirty="0"/>
              <a:t>Generate an SCTE message according to timeline</a:t>
            </a:r>
          </a:p>
          <a:p>
            <a:r>
              <a:rPr lang="en-GB" dirty="0"/>
              <a:t>Read it from live stream and perform some logic.</a:t>
            </a:r>
          </a:p>
          <a:p>
            <a:r>
              <a:rPr lang="en-GB" dirty="0"/>
              <a:t>Read it from live stream and forward</a:t>
            </a:r>
          </a:p>
        </p:txBody>
      </p:sp>
    </p:spTree>
    <p:extLst>
      <p:ext uri="{BB962C8B-B14F-4D97-AF65-F5344CB8AC3E}">
        <p14:creationId xmlns:p14="http://schemas.microsoft.com/office/powerpoint/2010/main" val="3479338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AF8D3-5FAF-BE16-87A4-C5568AACD4EA}"/>
              </a:ext>
            </a:extLst>
          </p:cNvPr>
          <p:cNvSpPr>
            <a:spLocks noGrp="1"/>
          </p:cNvSpPr>
          <p:nvPr>
            <p:ph type="title"/>
          </p:nvPr>
        </p:nvSpPr>
        <p:spPr/>
        <p:txBody>
          <a:bodyPr/>
          <a:lstStyle/>
          <a:p>
            <a:r>
              <a:rPr lang="en-GB" dirty="0"/>
              <a:t>Subtitles – many different kinds</a:t>
            </a:r>
            <a:endParaRPr lang="lv-LV" dirty="0"/>
          </a:p>
        </p:txBody>
      </p:sp>
      <p:sp>
        <p:nvSpPr>
          <p:cNvPr id="4" name="Rectangle 3">
            <a:extLst>
              <a:ext uri="{FF2B5EF4-FFF2-40B4-BE49-F238E27FC236}">
                <a16:creationId xmlns:a16="http://schemas.microsoft.com/office/drawing/2014/main" id="{4710FCCA-0A4C-9602-728B-6D9FEAEF70FA}"/>
              </a:ext>
            </a:extLst>
          </p:cNvPr>
          <p:cNvSpPr/>
          <p:nvPr/>
        </p:nvSpPr>
        <p:spPr>
          <a:xfrm>
            <a:off x="8390965" y="4025150"/>
            <a:ext cx="1063997" cy="60512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err="1"/>
              <a:t>muxer</a:t>
            </a:r>
            <a:endParaRPr lang="lv-LV" dirty="0"/>
          </a:p>
        </p:txBody>
      </p:sp>
      <p:sp>
        <p:nvSpPr>
          <p:cNvPr id="5" name="Rectangle 4">
            <a:extLst>
              <a:ext uri="{FF2B5EF4-FFF2-40B4-BE49-F238E27FC236}">
                <a16:creationId xmlns:a16="http://schemas.microsoft.com/office/drawing/2014/main" id="{CFFA65BC-91BF-8DC3-663E-538A6C9FBA9C}"/>
              </a:ext>
            </a:extLst>
          </p:cNvPr>
          <p:cNvSpPr/>
          <p:nvPr/>
        </p:nvSpPr>
        <p:spPr>
          <a:xfrm>
            <a:off x="4858872" y="4025150"/>
            <a:ext cx="1353670" cy="58943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a:t>x264enc</a:t>
            </a:r>
            <a:endParaRPr lang="lv-LV" dirty="0"/>
          </a:p>
        </p:txBody>
      </p:sp>
      <p:cxnSp>
        <p:nvCxnSpPr>
          <p:cNvPr id="8" name="Straight Arrow Connector 7">
            <a:extLst>
              <a:ext uri="{FF2B5EF4-FFF2-40B4-BE49-F238E27FC236}">
                <a16:creationId xmlns:a16="http://schemas.microsoft.com/office/drawing/2014/main" id="{9480E81D-DDD1-00BF-E28D-8F08A5B4D9BE}"/>
              </a:ext>
            </a:extLst>
          </p:cNvPr>
          <p:cNvCxnSpPr>
            <a:cxnSpLocks/>
            <a:stCxn id="93" idx="3"/>
            <a:endCxn id="5" idx="1"/>
          </p:cNvCxnSpPr>
          <p:nvPr/>
        </p:nvCxnSpPr>
        <p:spPr>
          <a:xfrm>
            <a:off x="1739336" y="4319868"/>
            <a:ext cx="3119536"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909A6DC-7736-84CF-4CDE-81A1DD551059}"/>
              </a:ext>
            </a:extLst>
          </p:cNvPr>
          <p:cNvCxnSpPr>
            <a:cxnSpLocks/>
            <a:stCxn id="4" idx="3"/>
          </p:cNvCxnSpPr>
          <p:nvPr/>
        </p:nvCxnSpPr>
        <p:spPr>
          <a:xfrm>
            <a:off x="9454962" y="4327710"/>
            <a:ext cx="53761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20FAF0CE-2436-63C5-3E84-CD3BD43D1A73}"/>
              </a:ext>
            </a:extLst>
          </p:cNvPr>
          <p:cNvCxnSpPr>
            <a:cxnSpLocks/>
            <a:stCxn id="5" idx="3"/>
            <a:endCxn id="4" idx="1"/>
          </p:cNvCxnSpPr>
          <p:nvPr/>
        </p:nvCxnSpPr>
        <p:spPr>
          <a:xfrm>
            <a:off x="6212542" y="4319870"/>
            <a:ext cx="2178423" cy="78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72471C30-30AB-42EE-2C20-0F049213711B}"/>
              </a:ext>
            </a:extLst>
          </p:cNvPr>
          <p:cNvSpPr txBox="1"/>
          <p:nvPr/>
        </p:nvSpPr>
        <p:spPr>
          <a:xfrm>
            <a:off x="179294" y="4135202"/>
            <a:ext cx="1560042" cy="369332"/>
          </a:xfrm>
          <a:prstGeom prst="rect">
            <a:avLst/>
          </a:prstGeom>
          <a:noFill/>
        </p:spPr>
        <p:txBody>
          <a:bodyPr wrap="none" rtlCol="0">
            <a:spAutoFit/>
          </a:bodyPr>
          <a:lstStyle/>
          <a:p>
            <a:r>
              <a:rPr lang="en-GB" dirty="0"/>
              <a:t>Video/x-raw</a:t>
            </a:r>
            <a:endParaRPr lang="lv-LV" dirty="0"/>
          </a:p>
        </p:txBody>
      </p:sp>
      <p:sp>
        <p:nvSpPr>
          <p:cNvPr id="94" name="TextBox 93">
            <a:extLst>
              <a:ext uri="{FF2B5EF4-FFF2-40B4-BE49-F238E27FC236}">
                <a16:creationId xmlns:a16="http://schemas.microsoft.com/office/drawing/2014/main" id="{D049AE4C-1FB4-8639-CC6D-BA1EED670F3F}"/>
              </a:ext>
            </a:extLst>
          </p:cNvPr>
          <p:cNvSpPr txBox="1"/>
          <p:nvPr/>
        </p:nvSpPr>
        <p:spPr>
          <a:xfrm>
            <a:off x="179294" y="3059668"/>
            <a:ext cx="1309974" cy="369332"/>
          </a:xfrm>
          <a:prstGeom prst="rect">
            <a:avLst/>
          </a:prstGeom>
          <a:noFill/>
        </p:spPr>
        <p:txBody>
          <a:bodyPr wrap="none" rtlCol="0">
            <a:spAutoFit/>
          </a:bodyPr>
          <a:lstStyle/>
          <a:p>
            <a:r>
              <a:rPr lang="en-GB" dirty="0"/>
              <a:t>text/x-raw</a:t>
            </a:r>
            <a:endParaRPr lang="lv-LV" dirty="0"/>
          </a:p>
        </p:txBody>
      </p:sp>
      <p:cxnSp>
        <p:nvCxnSpPr>
          <p:cNvPr id="96" name="Straight Arrow Connector 95">
            <a:extLst>
              <a:ext uri="{FF2B5EF4-FFF2-40B4-BE49-F238E27FC236}">
                <a16:creationId xmlns:a16="http://schemas.microsoft.com/office/drawing/2014/main" id="{01699827-29A4-4049-7CD9-A1CFCB9D10E3}"/>
              </a:ext>
            </a:extLst>
          </p:cNvPr>
          <p:cNvCxnSpPr>
            <a:cxnSpLocks/>
            <a:stCxn id="94" idx="3"/>
          </p:cNvCxnSpPr>
          <p:nvPr/>
        </p:nvCxnSpPr>
        <p:spPr>
          <a:xfrm>
            <a:off x="1489268" y="3244334"/>
            <a:ext cx="7423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EE1D5777-6FFF-282E-ED80-8A2531B7BD9F}"/>
              </a:ext>
            </a:extLst>
          </p:cNvPr>
          <p:cNvSpPr txBox="1"/>
          <p:nvPr/>
        </p:nvSpPr>
        <p:spPr>
          <a:xfrm>
            <a:off x="2231586" y="3013501"/>
            <a:ext cx="369012" cy="461665"/>
          </a:xfrm>
          <a:prstGeom prst="rect">
            <a:avLst/>
          </a:prstGeom>
          <a:noFill/>
        </p:spPr>
        <p:txBody>
          <a:bodyPr wrap="none" rtlCol="0">
            <a:spAutoFit/>
          </a:bodyPr>
          <a:lstStyle/>
          <a:p>
            <a:r>
              <a:rPr lang="en-GB" sz="2400" dirty="0">
                <a:latin typeface="Courier New" panose="02070309020205020404" pitchFamily="49" charset="0"/>
                <a:cs typeface="Courier New" panose="02070309020205020404" pitchFamily="49" charset="0"/>
              </a:rPr>
              <a:t>?</a:t>
            </a:r>
            <a:endParaRPr lang="lv-LV" sz="2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9052847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AF8D3-5FAF-BE16-87A4-C5568AACD4EA}"/>
              </a:ext>
            </a:extLst>
          </p:cNvPr>
          <p:cNvSpPr>
            <a:spLocks noGrp="1"/>
          </p:cNvSpPr>
          <p:nvPr>
            <p:ph type="title"/>
          </p:nvPr>
        </p:nvSpPr>
        <p:spPr/>
        <p:txBody>
          <a:bodyPr/>
          <a:lstStyle/>
          <a:p>
            <a:r>
              <a:rPr lang="en-GB" dirty="0"/>
              <a:t>Subtitles – burn-in</a:t>
            </a:r>
            <a:endParaRPr lang="lv-LV" dirty="0"/>
          </a:p>
        </p:txBody>
      </p:sp>
      <p:sp>
        <p:nvSpPr>
          <p:cNvPr id="4" name="Rectangle 3">
            <a:extLst>
              <a:ext uri="{FF2B5EF4-FFF2-40B4-BE49-F238E27FC236}">
                <a16:creationId xmlns:a16="http://schemas.microsoft.com/office/drawing/2014/main" id="{4710FCCA-0A4C-9602-728B-6D9FEAEF70FA}"/>
              </a:ext>
            </a:extLst>
          </p:cNvPr>
          <p:cNvSpPr/>
          <p:nvPr/>
        </p:nvSpPr>
        <p:spPr>
          <a:xfrm>
            <a:off x="8390965" y="4025150"/>
            <a:ext cx="1063997" cy="60512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err="1"/>
              <a:t>muxer</a:t>
            </a:r>
            <a:endParaRPr lang="lv-LV" dirty="0"/>
          </a:p>
        </p:txBody>
      </p:sp>
      <p:sp>
        <p:nvSpPr>
          <p:cNvPr id="5" name="Rectangle 4">
            <a:extLst>
              <a:ext uri="{FF2B5EF4-FFF2-40B4-BE49-F238E27FC236}">
                <a16:creationId xmlns:a16="http://schemas.microsoft.com/office/drawing/2014/main" id="{CFFA65BC-91BF-8DC3-663E-538A6C9FBA9C}"/>
              </a:ext>
            </a:extLst>
          </p:cNvPr>
          <p:cNvSpPr/>
          <p:nvPr/>
        </p:nvSpPr>
        <p:spPr>
          <a:xfrm>
            <a:off x="4858872" y="4025150"/>
            <a:ext cx="1353670" cy="58943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a:t>x264enc</a:t>
            </a:r>
            <a:endParaRPr lang="lv-LV" dirty="0"/>
          </a:p>
        </p:txBody>
      </p:sp>
      <p:cxnSp>
        <p:nvCxnSpPr>
          <p:cNvPr id="8" name="Straight Arrow Connector 7">
            <a:extLst>
              <a:ext uri="{FF2B5EF4-FFF2-40B4-BE49-F238E27FC236}">
                <a16:creationId xmlns:a16="http://schemas.microsoft.com/office/drawing/2014/main" id="{9480E81D-DDD1-00BF-E28D-8F08A5B4D9BE}"/>
              </a:ext>
            </a:extLst>
          </p:cNvPr>
          <p:cNvCxnSpPr>
            <a:cxnSpLocks/>
            <a:stCxn id="3" idx="3"/>
            <a:endCxn id="5" idx="1"/>
          </p:cNvCxnSpPr>
          <p:nvPr/>
        </p:nvCxnSpPr>
        <p:spPr>
          <a:xfrm>
            <a:off x="4182037" y="4319868"/>
            <a:ext cx="676835"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909A6DC-7736-84CF-4CDE-81A1DD551059}"/>
              </a:ext>
            </a:extLst>
          </p:cNvPr>
          <p:cNvCxnSpPr>
            <a:cxnSpLocks/>
            <a:stCxn id="4" idx="3"/>
          </p:cNvCxnSpPr>
          <p:nvPr/>
        </p:nvCxnSpPr>
        <p:spPr>
          <a:xfrm>
            <a:off x="9454962" y="4327710"/>
            <a:ext cx="53761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20FAF0CE-2436-63C5-3E84-CD3BD43D1A73}"/>
              </a:ext>
            </a:extLst>
          </p:cNvPr>
          <p:cNvCxnSpPr>
            <a:cxnSpLocks/>
            <a:stCxn id="5" idx="3"/>
            <a:endCxn id="4" idx="1"/>
          </p:cNvCxnSpPr>
          <p:nvPr/>
        </p:nvCxnSpPr>
        <p:spPr>
          <a:xfrm>
            <a:off x="6212542" y="4319870"/>
            <a:ext cx="2178423" cy="78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72471C30-30AB-42EE-2C20-0F049213711B}"/>
              </a:ext>
            </a:extLst>
          </p:cNvPr>
          <p:cNvSpPr txBox="1"/>
          <p:nvPr/>
        </p:nvSpPr>
        <p:spPr>
          <a:xfrm>
            <a:off x="179294" y="4135202"/>
            <a:ext cx="1560042" cy="369332"/>
          </a:xfrm>
          <a:prstGeom prst="rect">
            <a:avLst/>
          </a:prstGeom>
          <a:noFill/>
        </p:spPr>
        <p:txBody>
          <a:bodyPr wrap="none" rtlCol="0">
            <a:spAutoFit/>
          </a:bodyPr>
          <a:lstStyle/>
          <a:p>
            <a:r>
              <a:rPr lang="en-GB" dirty="0"/>
              <a:t>Video/x-raw</a:t>
            </a:r>
            <a:endParaRPr lang="lv-LV" dirty="0"/>
          </a:p>
        </p:txBody>
      </p:sp>
      <p:sp>
        <p:nvSpPr>
          <p:cNvPr id="94" name="TextBox 93">
            <a:extLst>
              <a:ext uri="{FF2B5EF4-FFF2-40B4-BE49-F238E27FC236}">
                <a16:creationId xmlns:a16="http://schemas.microsoft.com/office/drawing/2014/main" id="{D049AE4C-1FB4-8639-CC6D-BA1EED670F3F}"/>
              </a:ext>
            </a:extLst>
          </p:cNvPr>
          <p:cNvSpPr txBox="1"/>
          <p:nvPr/>
        </p:nvSpPr>
        <p:spPr>
          <a:xfrm>
            <a:off x="179294" y="3059668"/>
            <a:ext cx="1309974" cy="369332"/>
          </a:xfrm>
          <a:prstGeom prst="rect">
            <a:avLst/>
          </a:prstGeom>
          <a:noFill/>
        </p:spPr>
        <p:txBody>
          <a:bodyPr wrap="none" rtlCol="0">
            <a:spAutoFit/>
          </a:bodyPr>
          <a:lstStyle/>
          <a:p>
            <a:r>
              <a:rPr lang="en-GB" dirty="0"/>
              <a:t>text/x-raw</a:t>
            </a:r>
            <a:endParaRPr lang="lv-LV" dirty="0"/>
          </a:p>
        </p:txBody>
      </p:sp>
      <p:cxnSp>
        <p:nvCxnSpPr>
          <p:cNvPr id="96" name="Straight Arrow Connector 95">
            <a:extLst>
              <a:ext uri="{FF2B5EF4-FFF2-40B4-BE49-F238E27FC236}">
                <a16:creationId xmlns:a16="http://schemas.microsoft.com/office/drawing/2014/main" id="{01699827-29A4-4049-7CD9-A1CFCB9D10E3}"/>
              </a:ext>
            </a:extLst>
          </p:cNvPr>
          <p:cNvCxnSpPr>
            <a:cxnSpLocks/>
            <a:stCxn id="94" idx="3"/>
            <a:endCxn id="3" idx="0"/>
          </p:cNvCxnSpPr>
          <p:nvPr/>
        </p:nvCxnSpPr>
        <p:spPr>
          <a:xfrm>
            <a:off x="1489268" y="3244334"/>
            <a:ext cx="1858149" cy="78081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2907F1A-B817-0EE4-A3AF-FD7263502D09}"/>
              </a:ext>
            </a:extLst>
          </p:cNvPr>
          <p:cNvSpPr/>
          <p:nvPr/>
        </p:nvSpPr>
        <p:spPr>
          <a:xfrm>
            <a:off x="2512797" y="4025149"/>
            <a:ext cx="1669240" cy="58943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lv-LV" dirty="0" err="1"/>
              <a:t>textoverlay</a:t>
            </a:r>
            <a:endParaRPr lang="lv-LV" dirty="0"/>
          </a:p>
        </p:txBody>
      </p:sp>
      <p:cxnSp>
        <p:nvCxnSpPr>
          <p:cNvPr id="10" name="Straight Arrow Connector 9">
            <a:extLst>
              <a:ext uri="{FF2B5EF4-FFF2-40B4-BE49-F238E27FC236}">
                <a16:creationId xmlns:a16="http://schemas.microsoft.com/office/drawing/2014/main" id="{C51B35C5-19B1-B1AD-94A7-2FCF4843A253}"/>
              </a:ext>
            </a:extLst>
          </p:cNvPr>
          <p:cNvCxnSpPr>
            <a:cxnSpLocks/>
            <a:endCxn id="3" idx="1"/>
          </p:cNvCxnSpPr>
          <p:nvPr/>
        </p:nvCxnSpPr>
        <p:spPr>
          <a:xfrm>
            <a:off x="1787217" y="4319866"/>
            <a:ext cx="725580"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5FB55C5-5A49-956F-9531-C64B6BA81435}"/>
              </a:ext>
            </a:extLst>
          </p:cNvPr>
          <p:cNvSpPr txBox="1"/>
          <p:nvPr/>
        </p:nvSpPr>
        <p:spPr>
          <a:xfrm>
            <a:off x="3080158" y="5360894"/>
            <a:ext cx="2876108" cy="369332"/>
          </a:xfrm>
          <a:prstGeom prst="rect">
            <a:avLst/>
          </a:prstGeom>
          <a:noFill/>
        </p:spPr>
        <p:txBody>
          <a:bodyPr wrap="none" rtlCol="0">
            <a:spAutoFit/>
          </a:bodyPr>
          <a:lstStyle/>
          <a:p>
            <a:r>
              <a:rPr lang="en-GB" dirty="0">
                <a:solidFill>
                  <a:srgbClr val="FF0000"/>
                </a:solidFill>
              </a:rPr>
              <a:t>Text overlayed on video</a:t>
            </a:r>
            <a:endParaRPr lang="lv-LV" dirty="0">
              <a:solidFill>
                <a:srgbClr val="FF0000"/>
              </a:solidFill>
            </a:endParaRPr>
          </a:p>
        </p:txBody>
      </p:sp>
      <p:cxnSp>
        <p:nvCxnSpPr>
          <p:cNvPr id="18" name="Straight Connector 17">
            <a:extLst>
              <a:ext uri="{FF2B5EF4-FFF2-40B4-BE49-F238E27FC236}">
                <a16:creationId xmlns:a16="http://schemas.microsoft.com/office/drawing/2014/main" id="{DF0255B5-E5FA-7A39-1547-FA3EC1020BD0}"/>
              </a:ext>
            </a:extLst>
          </p:cNvPr>
          <p:cNvCxnSpPr/>
          <p:nvPr/>
        </p:nvCxnSpPr>
        <p:spPr>
          <a:xfrm flipV="1">
            <a:off x="4518212" y="4392706"/>
            <a:ext cx="0" cy="9681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21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AF8D3-5FAF-BE16-87A4-C5568AACD4EA}"/>
              </a:ext>
            </a:extLst>
          </p:cNvPr>
          <p:cNvSpPr>
            <a:spLocks noGrp="1"/>
          </p:cNvSpPr>
          <p:nvPr>
            <p:ph type="title"/>
          </p:nvPr>
        </p:nvSpPr>
        <p:spPr/>
        <p:txBody>
          <a:bodyPr/>
          <a:lstStyle/>
          <a:p>
            <a:r>
              <a:rPr lang="en-GB" dirty="0"/>
              <a:t>Subtitles – DVB</a:t>
            </a:r>
            <a:endParaRPr lang="lv-LV" dirty="0"/>
          </a:p>
        </p:txBody>
      </p:sp>
      <p:sp>
        <p:nvSpPr>
          <p:cNvPr id="4" name="Rectangle 3">
            <a:extLst>
              <a:ext uri="{FF2B5EF4-FFF2-40B4-BE49-F238E27FC236}">
                <a16:creationId xmlns:a16="http://schemas.microsoft.com/office/drawing/2014/main" id="{4710FCCA-0A4C-9602-728B-6D9FEAEF70FA}"/>
              </a:ext>
            </a:extLst>
          </p:cNvPr>
          <p:cNvSpPr/>
          <p:nvPr/>
        </p:nvSpPr>
        <p:spPr>
          <a:xfrm>
            <a:off x="8390965" y="4025150"/>
            <a:ext cx="1063997" cy="60512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err="1"/>
              <a:t>muxer</a:t>
            </a:r>
            <a:endParaRPr lang="lv-LV" dirty="0"/>
          </a:p>
        </p:txBody>
      </p:sp>
      <p:sp>
        <p:nvSpPr>
          <p:cNvPr id="5" name="Rectangle 4">
            <a:extLst>
              <a:ext uri="{FF2B5EF4-FFF2-40B4-BE49-F238E27FC236}">
                <a16:creationId xmlns:a16="http://schemas.microsoft.com/office/drawing/2014/main" id="{CFFA65BC-91BF-8DC3-663E-538A6C9FBA9C}"/>
              </a:ext>
            </a:extLst>
          </p:cNvPr>
          <p:cNvSpPr/>
          <p:nvPr/>
        </p:nvSpPr>
        <p:spPr>
          <a:xfrm>
            <a:off x="4858872" y="4025150"/>
            <a:ext cx="1353670" cy="58943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a:t>x264enc</a:t>
            </a:r>
            <a:endParaRPr lang="lv-LV" dirty="0"/>
          </a:p>
        </p:txBody>
      </p:sp>
      <p:cxnSp>
        <p:nvCxnSpPr>
          <p:cNvPr id="8" name="Straight Arrow Connector 7">
            <a:extLst>
              <a:ext uri="{FF2B5EF4-FFF2-40B4-BE49-F238E27FC236}">
                <a16:creationId xmlns:a16="http://schemas.microsoft.com/office/drawing/2014/main" id="{9480E81D-DDD1-00BF-E28D-8F08A5B4D9BE}"/>
              </a:ext>
            </a:extLst>
          </p:cNvPr>
          <p:cNvCxnSpPr>
            <a:cxnSpLocks/>
            <a:stCxn id="93" idx="3"/>
            <a:endCxn id="5" idx="1"/>
          </p:cNvCxnSpPr>
          <p:nvPr/>
        </p:nvCxnSpPr>
        <p:spPr>
          <a:xfrm>
            <a:off x="1739336" y="4319868"/>
            <a:ext cx="3119536"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909A6DC-7736-84CF-4CDE-81A1DD551059}"/>
              </a:ext>
            </a:extLst>
          </p:cNvPr>
          <p:cNvCxnSpPr>
            <a:cxnSpLocks/>
            <a:stCxn id="4" idx="3"/>
          </p:cNvCxnSpPr>
          <p:nvPr/>
        </p:nvCxnSpPr>
        <p:spPr>
          <a:xfrm>
            <a:off x="9454962" y="4327710"/>
            <a:ext cx="53761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20FAF0CE-2436-63C5-3E84-CD3BD43D1A73}"/>
              </a:ext>
            </a:extLst>
          </p:cNvPr>
          <p:cNvCxnSpPr>
            <a:cxnSpLocks/>
            <a:stCxn id="5" idx="3"/>
            <a:endCxn id="4" idx="1"/>
          </p:cNvCxnSpPr>
          <p:nvPr/>
        </p:nvCxnSpPr>
        <p:spPr>
          <a:xfrm>
            <a:off x="6212542" y="4319870"/>
            <a:ext cx="2178423" cy="78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72471C30-30AB-42EE-2C20-0F049213711B}"/>
              </a:ext>
            </a:extLst>
          </p:cNvPr>
          <p:cNvSpPr txBox="1"/>
          <p:nvPr/>
        </p:nvSpPr>
        <p:spPr>
          <a:xfrm>
            <a:off x="179294" y="4135202"/>
            <a:ext cx="1560042" cy="369332"/>
          </a:xfrm>
          <a:prstGeom prst="rect">
            <a:avLst/>
          </a:prstGeom>
          <a:noFill/>
        </p:spPr>
        <p:txBody>
          <a:bodyPr wrap="none" rtlCol="0">
            <a:spAutoFit/>
          </a:bodyPr>
          <a:lstStyle/>
          <a:p>
            <a:r>
              <a:rPr lang="en-GB" dirty="0"/>
              <a:t>Video/x-raw</a:t>
            </a:r>
            <a:endParaRPr lang="lv-LV" dirty="0"/>
          </a:p>
        </p:txBody>
      </p:sp>
      <p:sp>
        <p:nvSpPr>
          <p:cNvPr id="94" name="TextBox 93">
            <a:extLst>
              <a:ext uri="{FF2B5EF4-FFF2-40B4-BE49-F238E27FC236}">
                <a16:creationId xmlns:a16="http://schemas.microsoft.com/office/drawing/2014/main" id="{D049AE4C-1FB4-8639-CC6D-BA1EED670F3F}"/>
              </a:ext>
            </a:extLst>
          </p:cNvPr>
          <p:cNvSpPr txBox="1"/>
          <p:nvPr/>
        </p:nvSpPr>
        <p:spPr>
          <a:xfrm>
            <a:off x="179294" y="3059668"/>
            <a:ext cx="1309974" cy="369332"/>
          </a:xfrm>
          <a:prstGeom prst="rect">
            <a:avLst/>
          </a:prstGeom>
          <a:noFill/>
        </p:spPr>
        <p:txBody>
          <a:bodyPr wrap="none" rtlCol="0">
            <a:spAutoFit/>
          </a:bodyPr>
          <a:lstStyle/>
          <a:p>
            <a:r>
              <a:rPr lang="en-GB" dirty="0"/>
              <a:t>text/x-raw</a:t>
            </a:r>
            <a:endParaRPr lang="lv-LV" dirty="0"/>
          </a:p>
        </p:txBody>
      </p:sp>
      <p:cxnSp>
        <p:nvCxnSpPr>
          <p:cNvPr id="96" name="Straight Arrow Connector 95">
            <a:extLst>
              <a:ext uri="{FF2B5EF4-FFF2-40B4-BE49-F238E27FC236}">
                <a16:creationId xmlns:a16="http://schemas.microsoft.com/office/drawing/2014/main" id="{01699827-29A4-4049-7CD9-A1CFCB9D10E3}"/>
              </a:ext>
            </a:extLst>
          </p:cNvPr>
          <p:cNvCxnSpPr>
            <a:cxnSpLocks/>
            <a:stCxn id="94" idx="3"/>
            <a:endCxn id="3" idx="1"/>
          </p:cNvCxnSpPr>
          <p:nvPr/>
        </p:nvCxnSpPr>
        <p:spPr>
          <a:xfrm>
            <a:off x="1489268" y="3244334"/>
            <a:ext cx="6257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54FDB18-18E0-6DB2-2954-1243473096D7}"/>
              </a:ext>
            </a:extLst>
          </p:cNvPr>
          <p:cNvSpPr/>
          <p:nvPr/>
        </p:nvSpPr>
        <p:spPr>
          <a:xfrm>
            <a:off x="2115045" y="2949615"/>
            <a:ext cx="1669240" cy="58943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lv-LV" dirty="0" err="1"/>
              <a:t>text</a:t>
            </a:r>
            <a:r>
              <a:rPr lang="en-GB" dirty="0"/>
              <a:t>render</a:t>
            </a:r>
            <a:endParaRPr lang="lv-LV" dirty="0"/>
          </a:p>
        </p:txBody>
      </p:sp>
      <p:sp>
        <p:nvSpPr>
          <p:cNvPr id="9" name="TextBox 8">
            <a:extLst>
              <a:ext uri="{FF2B5EF4-FFF2-40B4-BE49-F238E27FC236}">
                <a16:creationId xmlns:a16="http://schemas.microsoft.com/office/drawing/2014/main" id="{BF56CB9A-E062-0D90-A996-F8B91F493B77}"/>
              </a:ext>
            </a:extLst>
          </p:cNvPr>
          <p:cNvSpPr txBox="1"/>
          <p:nvPr/>
        </p:nvSpPr>
        <p:spPr>
          <a:xfrm>
            <a:off x="3784285" y="2756165"/>
            <a:ext cx="1526380" cy="369332"/>
          </a:xfrm>
          <a:prstGeom prst="rect">
            <a:avLst/>
          </a:prstGeom>
          <a:noFill/>
        </p:spPr>
        <p:txBody>
          <a:bodyPr wrap="none" rtlCol="0">
            <a:spAutoFit/>
          </a:bodyPr>
          <a:lstStyle/>
          <a:p>
            <a:r>
              <a:rPr lang="en-GB" dirty="0"/>
              <a:t>video/x-raw</a:t>
            </a:r>
            <a:endParaRPr lang="lv-LV" dirty="0"/>
          </a:p>
        </p:txBody>
      </p:sp>
      <p:cxnSp>
        <p:nvCxnSpPr>
          <p:cNvPr id="10" name="Straight Arrow Connector 9">
            <a:extLst>
              <a:ext uri="{FF2B5EF4-FFF2-40B4-BE49-F238E27FC236}">
                <a16:creationId xmlns:a16="http://schemas.microsoft.com/office/drawing/2014/main" id="{570C6F06-C0BE-AAA4-8E59-3E67E73A112A}"/>
              </a:ext>
            </a:extLst>
          </p:cNvPr>
          <p:cNvCxnSpPr>
            <a:cxnSpLocks/>
            <a:stCxn id="3" idx="3"/>
            <a:endCxn id="13" idx="1"/>
          </p:cNvCxnSpPr>
          <p:nvPr/>
        </p:nvCxnSpPr>
        <p:spPr>
          <a:xfrm>
            <a:off x="3784285" y="3244334"/>
            <a:ext cx="15936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34402104-59A3-01A1-46E5-F323FE54D8BC}"/>
              </a:ext>
            </a:extLst>
          </p:cNvPr>
          <p:cNvSpPr/>
          <p:nvPr/>
        </p:nvSpPr>
        <p:spPr>
          <a:xfrm>
            <a:off x="5377922" y="2949615"/>
            <a:ext cx="1669240" cy="58943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err="1"/>
              <a:t>dvbsubenc</a:t>
            </a:r>
            <a:endParaRPr lang="lv-LV" dirty="0"/>
          </a:p>
        </p:txBody>
      </p:sp>
      <p:cxnSp>
        <p:nvCxnSpPr>
          <p:cNvPr id="16" name="Straight Arrow Connector 15">
            <a:extLst>
              <a:ext uri="{FF2B5EF4-FFF2-40B4-BE49-F238E27FC236}">
                <a16:creationId xmlns:a16="http://schemas.microsoft.com/office/drawing/2014/main" id="{2FEA2AF2-8451-530C-9691-6B14A49ED63B}"/>
              </a:ext>
            </a:extLst>
          </p:cNvPr>
          <p:cNvCxnSpPr>
            <a:stCxn id="13" idx="3"/>
            <a:endCxn id="4" idx="0"/>
          </p:cNvCxnSpPr>
          <p:nvPr/>
        </p:nvCxnSpPr>
        <p:spPr>
          <a:xfrm>
            <a:off x="7047162" y="3244334"/>
            <a:ext cx="1875802" cy="78081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8751863-74B8-40C9-92DF-DA3B25A719DB}"/>
              </a:ext>
            </a:extLst>
          </p:cNvPr>
          <p:cNvSpPr txBox="1"/>
          <p:nvPr/>
        </p:nvSpPr>
        <p:spPr>
          <a:xfrm>
            <a:off x="7310380" y="2772789"/>
            <a:ext cx="2161169" cy="369332"/>
          </a:xfrm>
          <a:prstGeom prst="rect">
            <a:avLst/>
          </a:prstGeom>
          <a:noFill/>
        </p:spPr>
        <p:txBody>
          <a:bodyPr wrap="none" rtlCol="0">
            <a:spAutoFit/>
          </a:bodyPr>
          <a:lstStyle/>
          <a:p>
            <a:r>
              <a:rPr lang="lv-LV" dirty="0" err="1"/>
              <a:t>subpicture</a:t>
            </a:r>
            <a:r>
              <a:rPr lang="lv-LV" dirty="0"/>
              <a:t>/x-</a:t>
            </a:r>
            <a:r>
              <a:rPr lang="lv-LV" dirty="0" err="1"/>
              <a:t>dvb</a:t>
            </a:r>
            <a:endParaRPr lang="lv-LV" dirty="0"/>
          </a:p>
        </p:txBody>
      </p:sp>
      <p:sp>
        <p:nvSpPr>
          <p:cNvPr id="18" name="TextBox 17">
            <a:extLst>
              <a:ext uri="{FF2B5EF4-FFF2-40B4-BE49-F238E27FC236}">
                <a16:creationId xmlns:a16="http://schemas.microsoft.com/office/drawing/2014/main" id="{B5AA4277-A3B1-3CD8-7CED-102C3EE2F158}"/>
              </a:ext>
            </a:extLst>
          </p:cNvPr>
          <p:cNvSpPr txBox="1"/>
          <p:nvPr/>
        </p:nvSpPr>
        <p:spPr>
          <a:xfrm>
            <a:off x="9215718" y="4932830"/>
            <a:ext cx="2976282" cy="646331"/>
          </a:xfrm>
          <a:prstGeom prst="rect">
            <a:avLst/>
          </a:prstGeom>
          <a:noFill/>
        </p:spPr>
        <p:txBody>
          <a:bodyPr wrap="square" rtlCol="0">
            <a:spAutoFit/>
          </a:bodyPr>
          <a:lstStyle/>
          <a:p>
            <a:r>
              <a:rPr lang="en-GB" dirty="0">
                <a:solidFill>
                  <a:srgbClr val="FF0000"/>
                </a:solidFill>
              </a:rPr>
              <a:t>Bitmaps in a separate </a:t>
            </a:r>
            <a:br>
              <a:rPr lang="en-GB" dirty="0">
                <a:solidFill>
                  <a:srgbClr val="FF0000"/>
                </a:solidFill>
              </a:rPr>
            </a:br>
            <a:r>
              <a:rPr lang="en-GB" dirty="0">
                <a:solidFill>
                  <a:srgbClr val="FF0000"/>
                </a:solidFill>
              </a:rPr>
              <a:t>elementary stream </a:t>
            </a:r>
            <a:endParaRPr lang="lv-LV" dirty="0">
              <a:solidFill>
                <a:srgbClr val="FF0000"/>
              </a:solidFill>
            </a:endParaRPr>
          </a:p>
        </p:txBody>
      </p:sp>
      <p:cxnSp>
        <p:nvCxnSpPr>
          <p:cNvPr id="24" name="Straight Arrow Connector 23">
            <a:extLst>
              <a:ext uri="{FF2B5EF4-FFF2-40B4-BE49-F238E27FC236}">
                <a16:creationId xmlns:a16="http://schemas.microsoft.com/office/drawing/2014/main" id="{F36A6E9C-5DEF-6A16-4FAE-421240BDD81C}"/>
              </a:ext>
            </a:extLst>
          </p:cNvPr>
          <p:cNvCxnSpPr/>
          <p:nvPr/>
        </p:nvCxnSpPr>
        <p:spPr>
          <a:xfrm>
            <a:off x="9771529" y="4401671"/>
            <a:ext cx="457200" cy="6275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960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AF8D3-5FAF-BE16-87A4-C5568AACD4EA}"/>
              </a:ext>
            </a:extLst>
          </p:cNvPr>
          <p:cNvSpPr>
            <a:spLocks noGrp="1"/>
          </p:cNvSpPr>
          <p:nvPr>
            <p:ph type="title"/>
          </p:nvPr>
        </p:nvSpPr>
        <p:spPr/>
        <p:txBody>
          <a:bodyPr/>
          <a:lstStyle/>
          <a:p>
            <a:r>
              <a:rPr lang="en-GB" dirty="0"/>
              <a:t>Subtitles – VTT</a:t>
            </a:r>
            <a:endParaRPr lang="lv-LV" dirty="0"/>
          </a:p>
        </p:txBody>
      </p:sp>
      <p:sp>
        <p:nvSpPr>
          <p:cNvPr id="4" name="Rectangle 3">
            <a:extLst>
              <a:ext uri="{FF2B5EF4-FFF2-40B4-BE49-F238E27FC236}">
                <a16:creationId xmlns:a16="http://schemas.microsoft.com/office/drawing/2014/main" id="{4710FCCA-0A4C-9602-728B-6D9FEAEF70FA}"/>
              </a:ext>
            </a:extLst>
          </p:cNvPr>
          <p:cNvSpPr/>
          <p:nvPr/>
        </p:nvSpPr>
        <p:spPr>
          <a:xfrm>
            <a:off x="6992470" y="4025150"/>
            <a:ext cx="1063997" cy="60512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err="1"/>
              <a:t>muxer</a:t>
            </a:r>
            <a:endParaRPr lang="lv-LV" dirty="0"/>
          </a:p>
        </p:txBody>
      </p:sp>
      <p:sp>
        <p:nvSpPr>
          <p:cNvPr id="5" name="Rectangle 4">
            <a:extLst>
              <a:ext uri="{FF2B5EF4-FFF2-40B4-BE49-F238E27FC236}">
                <a16:creationId xmlns:a16="http://schemas.microsoft.com/office/drawing/2014/main" id="{CFFA65BC-91BF-8DC3-663E-538A6C9FBA9C}"/>
              </a:ext>
            </a:extLst>
          </p:cNvPr>
          <p:cNvSpPr/>
          <p:nvPr/>
        </p:nvSpPr>
        <p:spPr>
          <a:xfrm>
            <a:off x="4858872" y="4025150"/>
            <a:ext cx="1353670" cy="58943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a:t>x264enc</a:t>
            </a:r>
            <a:endParaRPr lang="lv-LV" dirty="0"/>
          </a:p>
        </p:txBody>
      </p:sp>
      <p:cxnSp>
        <p:nvCxnSpPr>
          <p:cNvPr id="8" name="Straight Arrow Connector 7">
            <a:extLst>
              <a:ext uri="{FF2B5EF4-FFF2-40B4-BE49-F238E27FC236}">
                <a16:creationId xmlns:a16="http://schemas.microsoft.com/office/drawing/2014/main" id="{9480E81D-DDD1-00BF-E28D-8F08A5B4D9BE}"/>
              </a:ext>
            </a:extLst>
          </p:cNvPr>
          <p:cNvCxnSpPr>
            <a:cxnSpLocks/>
            <a:stCxn id="93" idx="3"/>
            <a:endCxn id="5" idx="1"/>
          </p:cNvCxnSpPr>
          <p:nvPr/>
        </p:nvCxnSpPr>
        <p:spPr>
          <a:xfrm>
            <a:off x="1739336" y="4319868"/>
            <a:ext cx="3119536"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909A6DC-7736-84CF-4CDE-81A1DD551059}"/>
              </a:ext>
            </a:extLst>
          </p:cNvPr>
          <p:cNvCxnSpPr>
            <a:cxnSpLocks/>
            <a:stCxn id="4" idx="3"/>
            <a:endCxn id="3" idx="1"/>
          </p:cNvCxnSpPr>
          <p:nvPr/>
        </p:nvCxnSpPr>
        <p:spPr>
          <a:xfrm flipV="1">
            <a:off x="8056467" y="4312029"/>
            <a:ext cx="654785" cy="156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20FAF0CE-2436-63C5-3E84-CD3BD43D1A73}"/>
              </a:ext>
            </a:extLst>
          </p:cNvPr>
          <p:cNvCxnSpPr>
            <a:cxnSpLocks/>
            <a:stCxn id="5" idx="3"/>
            <a:endCxn id="4" idx="1"/>
          </p:cNvCxnSpPr>
          <p:nvPr/>
        </p:nvCxnSpPr>
        <p:spPr>
          <a:xfrm>
            <a:off x="6212542" y="4319870"/>
            <a:ext cx="779928" cy="78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72471C30-30AB-42EE-2C20-0F049213711B}"/>
              </a:ext>
            </a:extLst>
          </p:cNvPr>
          <p:cNvSpPr txBox="1"/>
          <p:nvPr/>
        </p:nvSpPr>
        <p:spPr>
          <a:xfrm>
            <a:off x="179294" y="4135202"/>
            <a:ext cx="1560042" cy="369332"/>
          </a:xfrm>
          <a:prstGeom prst="rect">
            <a:avLst/>
          </a:prstGeom>
          <a:noFill/>
        </p:spPr>
        <p:txBody>
          <a:bodyPr wrap="none" rtlCol="0">
            <a:spAutoFit/>
          </a:bodyPr>
          <a:lstStyle/>
          <a:p>
            <a:r>
              <a:rPr lang="en-GB" dirty="0"/>
              <a:t>Video/x-raw</a:t>
            </a:r>
            <a:endParaRPr lang="lv-LV" dirty="0"/>
          </a:p>
        </p:txBody>
      </p:sp>
      <p:sp>
        <p:nvSpPr>
          <p:cNvPr id="94" name="TextBox 93">
            <a:extLst>
              <a:ext uri="{FF2B5EF4-FFF2-40B4-BE49-F238E27FC236}">
                <a16:creationId xmlns:a16="http://schemas.microsoft.com/office/drawing/2014/main" id="{D049AE4C-1FB4-8639-CC6D-BA1EED670F3F}"/>
              </a:ext>
            </a:extLst>
          </p:cNvPr>
          <p:cNvSpPr txBox="1"/>
          <p:nvPr/>
        </p:nvSpPr>
        <p:spPr>
          <a:xfrm>
            <a:off x="179294" y="3059668"/>
            <a:ext cx="1309974" cy="369332"/>
          </a:xfrm>
          <a:prstGeom prst="rect">
            <a:avLst/>
          </a:prstGeom>
          <a:noFill/>
        </p:spPr>
        <p:txBody>
          <a:bodyPr wrap="none" rtlCol="0">
            <a:spAutoFit/>
          </a:bodyPr>
          <a:lstStyle/>
          <a:p>
            <a:r>
              <a:rPr lang="en-GB" dirty="0"/>
              <a:t>text/x-raw</a:t>
            </a:r>
            <a:endParaRPr lang="lv-LV" dirty="0"/>
          </a:p>
        </p:txBody>
      </p:sp>
      <p:cxnSp>
        <p:nvCxnSpPr>
          <p:cNvPr id="96" name="Straight Arrow Connector 95">
            <a:extLst>
              <a:ext uri="{FF2B5EF4-FFF2-40B4-BE49-F238E27FC236}">
                <a16:creationId xmlns:a16="http://schemas.microsoft.com/office/drawing/2014/main" id="{01699827-29A4-4049-7CD9-A1CFCB9D10E3}"/>
              </a:ext>
            </a:extLst>
          </p:cNvPr>
          <p:cNvCxnSpPr>
            <a:cxnSpLocks/>
            <a:stCxn id="94" idx="3"/>
            <a:endCxn id="11" idx="1"/>
          </p:cNvCxnSpPr>
          <p:nvPr/>
        </p:nvCxnSpPr>
        <p:spPr>
          <a:xfrm flipV="1">
            <a:off x="1489268" y="3244333"/>
            <a:ext cx="160843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DC7396C-7EA4-9C0A-7A8F-2BB1E51F4368}"/>
              </a:ext>
            </a:extLst>
          </p:cNvPr>
          <p:cNvSpPr/>
          <p:nvPr/>
        </p:nvSpPr>
        <p:spPr>
          <a:xfrm>
            <a:off x="8711252" y="4009469"/>
            <a:ext cx="1063997" cy="60512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err="1"/>
              <a:t>hlssink</a:t>
            </a:r>
            <a:endParaRPr lang="lv-LV" dirty="0"/>
          </a:p>
        </p:txBody>
      </p:sp>
      <p:sp>
        <p:nvSpPr>
          <p:cNvPr id="11" name="Rectangle 10">
            <a:extLst>
              <a:ext uri="{FF2B5EF4-FFF2-40B4-BE49-F238E27FC236}">
                <a16:creationId xmlns:a16="http://schemas.microsoft.com/office/drawing/2014/main" id="{D882AB23-D63C-66E0-19C0-A641E94EEC84}"/>
              </a:ext>
            </a:extLst>
          </p:cNvPr>
          <p:cNvSpPr/>
          <p:nvPr/>
        </p:nvSpPr>
        <p:spPr>
          <a:xfrm>
            <a:off x="3097707" y="2949614"/>
            <a:ext cx="2554045" cy="58943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err="1"/>
              <a:t>vttSubtitleEncoder</a:t>
            </a:r>
            <a:endParaRPr lang="lv-LV" dirty="0"/>
          </a:p>
        </p:txBody>
      </p:sp>
      <p:sp>
        <p:nvSpPr>
          <p:cNvPr id="17" name="Rectangle 16">
            <a:extLst>
              <a:ext uri="{FF2B5EF4-FFF2-40B4-BE49-F238E27FC236}">
                <a16:creationId xmlns:a16="http://schemas.microsoft.com/office/drawing/2014/main" id="{279FF925-37D4-AE3D-415B-B0BD7A13E22B}"/>
              </a:ext>
            </a:extLst>
          </p:cNvPr>
          <p:cNvSpPr/>
          <p:nvPr/>
        </p:nvSpPr>
        <p:spPr>
          <a:xfrm>
            <a:off x="6992470" y="5310090"/>
            <a:ext cx="3437563" cy="58943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err="1"/>
              <a:t>HLSAdaptiveManifest</a:t>
            </a:r>
            <a:endParaRPr lang="lv-LV" dirty="0"/>
          </a:p>
        </p:txBody>
      </p:sp>
      <p:cxnSp>
        <p:nvCxnSpPr>
          <p:cNvPr id="19" name="Straight Arrow Connector 18">
            <a:extLst>
              <a:ext uri="{FF2B5EF4-FFF2-40B4-BE49-F238E27FC236}">
                <a16:creationId xmlns:a16="http://schemas.microsoft.com/office/drawing/2014/main" id="{DBF10146-6130-9CBD-B44C-5D9B92497367}"/>
              </a:ext>
            </a:extLst>
          </p:cNvPr>
          <p:cNvCxnSpPr>
            <a:cxnSpLocks/>
            <a:stCxn id="11" idx="3"/>
            <a:endCxn id="17" idx="1"/>
          </p:cNvCxnSpPr>
          <p:nvPr/>
        </p:nvCxnSpPr>
        <p:spPr>
          <a:xfrm>
            <a:off x="5651752" y="3244333"/>
            <a:ext cx="1340718" cy="2360476"/>
          </a:xfrm>
          <a:prstGeom prst="bentConnector3">
            <a:avLst>
              <a:gd name="adj1" fmla="val 6337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8627C6D-60FC-CBC1-F1B4-EC3B74691521}"/>
              </a:ext>
            </a:extLst>
          </p:cNvPr>
          <p:cNvCxnSpPr>
            <a:stCxn id="3" idx="3"/>
          </p:cNvCxnSpPr>
          <p:nvPr/>
        </p:nvCxnSpPr>
        <p:spPr>
          <a:xfrm>
            <a:off x="9775249" y="4312029"/>
            <a:ext cx="10580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8203E70-E526-65FE-5635-3B6D337F83B2}"/>
              </a:ext>
            </a:extLst>
          </p:cNvPr>
          <p:cNvCxnSpPr>
            <a:stCxn id="3" idx="2"/>
            <a:endCxn id="17" idx="0"/>
          </p:cNvCxnSpPr>
          <p:nvPr/>
        </p:nvCxnSpPr>
        <p:spPr>
          <a:xfrm rot="5400000">
            <a:off x="8629502" y="4696340"/>
            <a:ext cx="695501" cy="53199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67D9504-AE08-A0C6-4CE8-22540C2F6EB0}"/>
              </a:ext>
            </a:extLst>
          </p:cNvPr>
          <p:cNvCxnSpPr/>
          <p:nvPr/>
        </p:nvCxnSpPr>
        <p:spPr>
          <a:xfrm>
            <a:off x="10430033" y="5604809"/>
            <a:ext cx="10580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C18FC2CA-45FB-6232-F370-6D3A21F7B859}"/>
              </a:ext>
            </a:extLst>
          </p:cNvPr>
          <p:cNvSpPr txBox="1"/>
          <p:nvPr/>
        </p:nvSpPr>
        <p:spPr>
          <a:xfrm>
            <a:off x="5709526" y="2912308"/>
            <a:ext cx="2427268" cy="369332"/>
          </a:xfrm>
          <a:prstGeom prst="rect">
            <a:avLst/>
          </a:prstGeom>
          <a:noFill/>
        </p:spPr>
        <p:txBody>
          <a:bodyPr wrap="none" rtlCol="0">
            <a:spAutoFit/>
          </a:bodyPr>
          <a:lstStyle/>
          <a:p>
            <a:r>
              <a:rPr lang="en-GB" dirty="0">
                <a:solidFill>
                  <a:srgbClr val="FF0000"/>
                </a:solidFill>
              </a:rPr>
              <a:t>Subtitles in a .VTT file</a:t>
            </a:r>
            <a:endParaRPr lang="lv-LV" dirty="0">
              <a:solidFill>
                <a:srgbClr val="FF0000"/>
              </a:solidFill>
            </a:endParaRPr>
          </a:p>
        </p:txBody>
      </p:sp>
      <p:sp>
        <p:nvSpPr>
          <p:cNvPr id="40" name="TextBox 39">
            <a:extLst>
              <a:ext uri="{FF2B5EF4-FFF2-40B4-BE49-F238E27FC236}">
                <a16:creationId xmlns:a16="http://schemas.microsoft.com/office/drawing/2014/main" id="{EEDD93F8-4219-4A5B-1E86-5AE3D0AF8F90}"/>
              </a:ext>
            </a:extLst>
          </p:cNvPr>
          <p:cNvSpPr txBox="1"/>
          <p:nvPr/>
        </p:nvSpPr>
        <p:spPr>
          <a:xfrm>
            <a:off x="6500351" y="6225697"/>
            <a:ext cx="5485797" cy="369332"/>
          </a:xfrm>
          <a:prstGeom prst="rect">
            <a:avLst/>
          </a:prstGeom>
          <a:noFill/>
        </p:spPr>
        <p:txBody>
          <a:bodyPr wrap="none" rtlCol="0">
            <a:spAutoFit/>
          </a:bodyPr>
          <a:lstStyle/>
          <a:p>
            <a:r>
              <a:rPr lang="en-GB" dirty="0">
                <a:solidFill>
                  <a:srgbClr val="FF0000"/>
                </a:solidFill>
              </a:rPr>
              <a:t>Manifest refers to HLS fragments and to subtitles</a:t>
            </a:r>
            <a:endParaRPr lang="lv-LV" dirty="0">
              <a:solidFill>
                <a:srgbClr val="FF0000"/>
              </a:solidFill>
            </a:endParaRPr>
          </a:p>
        </p:txBody>
      </p:sp>
    </p:spTree>
    <p:extLst>
      <p:ext uri="{BB962C8B-B14F-4D97-AF65-F5344CB8AC3E}">
        <p14:creationId xmlns:p14="http://schemas.microsoft.com/office/powerpoint/2010/main" val="108222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AF8D3-5FAF-BE16-87A4-C5568AACD4EA}"/>
              </a:ext>
            </a:extLst>
          </p:cNvPr>
          <p:cNvSpPr>
            <a:spLocks noGrp="1"/>
          </p:cNvSpPr>
          <p:nvPr>
            <p:ph type="title"/>
          </p:nvPr>
        </p:nvSpPr>
        <p:spPr/>
        <p:txBody>
          <a:bodyPr/>
          <a:lstStyle/>
          <a:p>
            <a:r>
              <a:rPr lang="en-GB" dirty="0"/>
              <a:t>Subtitles – Closed captions (CEA-608)</a:t>
            </a:r>
            <a:endParaRPr lang="lv-LV" dirty="0"/>
          </a:p>
        </p:txBody>
      </p:sp>
      <p:sp>
        <p:nvSpPr>
          <p:cNvPr id="4" name="Rectangle 3">
            <a:extLst>
              <a:ext uri="{FF2B5EF4-FFF2-40B4-BE49-F238E27FC236}">
                <a16:creationId xmlns:a16="http://schemas.microsoft.com/office/drawing/2014/main" id="{4710FCCA-0A4C-9602-728B-6D9FEAEF70FA}"/>
              </a:ext>
            </a:extLst>
          </p:cNvPr>
          <p:cNvSpPr/>
          <p:nvPr/>
        </p:nvSpPr>
        <p:spPr>
          <a:xfrm>
            <a:off x="8390965" y="4025150"/>
            <a:ext cx="1063997" cy="60512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err="1"/>
              <a:t>muxer</a:t>
            </a:r>
            <a:endParaRPr lang="lv-LV" dirty="0"/>
          </a:p>
        </p:txBody>
      </p:sp>
      <p:sp>
        <p:nvSpPr>
          <p:cNvPr id="5" name="Rectangle 4">
            <a:extLst>
              <a:ext uri="{FF2B5EF4-FFF2-40B4-BE49-F238E27FC236}">
                <a16:creationId xmlns:a16="http://schemas.microsoft.com/office/drawing/2014/main" id="{CFFA65BC-91BF-8DC3-663E-538A6C9FBA9C}"/>
              </a:ext>
            </a:extLst>
          </p:cNvPr>
          <p:cNvSpPr/>
          <p:nvPr/>
        </p:nvSpPr>
        <p:spPr>
          <a:xfrm>
            <a:off x="4858872" y="4025150"/>
            <a:ext cx="1353670" cy="58943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a:t>x264enc</a:t>
            </a:r>
            <a:endParaRPr lang="lv-LV" dirty="0"/>
          </a:p>
        </p:txBody>
      </p:sp>
      <p:cxnSp>
        <p:nvCxnSpPr>
          <p:cNvPr id="8" name="Straight Arrow Connector 7">
            <a:extLst>
              <a:ext uri="{FF2B5EF4-FFF2-40B4-BE49-F238E27FC236}">
                <a16:creationId xmlns:a16="http://schemas.microsoft.com/office/drawing/2014/main" id="{9480E81D-DDD1-00BF-E28D-8F08A5B4D9BE}"/>
              </a:ext>
            </a:extLst>
          </p:cNvPr>
          <p:cNvCxnSpPr>
            <a:cxnSpLocks/>
            <a:stCxn id="93" idx="3"/>
            <a:endCxn id="3" idx="1"/>
          </p:cNvCxnSpPr>
          <p:nvPr/>
        </p:nvCxnSpPr>
        <p:spPr>
          <a:xfrm flipV="1">
            <a:off x="1739336" y="4319865"/>
            <a:ext cx="880135" cy="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909A6DC-7736-84CF-4CDE-81A1DD551059}"/>
              </a:ext>
            </a:extLst>
          </p:cNvPr>
          <p:cNvCxnSpPr>
            <a:cxnSpLocks/>
            <a:stCxn id="4" idx="3"/>
          </p:cNvCxnSpPr>
          <p:nvPr/>
        </p:nvCxnSpPr>
        <p:spPr>
          <a:xfrm>
            <a:off x="9454962" y="4327710"/>
            <a:ext cx="53761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20FAF0CE-2436-63C5-3E84-CD3BD43D1A73}"/>
              </a:ext>
            </a:extLst>
          </p:cNvPr>
          <p:cNvCxnSpPr>
            <a:cxnSpLocks/>
            <a:stCxn id="5" idx="3"/>
            <a:endCxn id="4" idx="1"/>
          </p:cNvCxnSpPr>
          <p:nvPr/>
        </p:nvCxnSpPr>
        <p:spPr>
          <a:xfrm>
            <a:off x="6212542" y="4319870"/>
            <a:ext cx="2178423" cy="78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72471C30-30AB-42EE-2C20-0F049213711B}"/>
              </a:ext>
            </a:extLst>
          </p:cNvPr>
          <p:cNvSpPr txBox="1"/>
          <p:nvPr/>
        </p:nvSpPr>
        <p:spPr>
          <a:xfrm>
            <a:off x="179294" y="4135202"/>
            <a:ext cx="1560042" cy="369332"/>
          </a:xfrm>
          <a:prstGeom prst="rect">
            <a:avLst/>
          </a:prstGeom>
          <a:noFill/>
        </p:spPr>
        <p:txBody>
          <a:bodyPr wrap="none" rtlCol="0">
            <a:spAutoFit/>
          </a:bodyPr>
          <a:lstStyle/>
          <a:p>
            <a:r>
              <a:rPr lang="en-GB" dirty="0"/>
              <a:t>Video/x-raw</a:t>
            </a:r>
            <a:endParaRPr lang="lv-LV" dirty="0"/>
          </a:p>
        </p:txBody>
      </p:sp>
      <p:sp>
        <p:nvSpPr>
          <p:cNvPr id="94" name="TextBox 93">
            <a:extLst>
              <a:ext uri="{FF2B5EF4-FFF2-40B4-BE49-F238E27FC236}">
                <a16:creationId xmlns:a16="http://schemas.microsoft.com/office/drawing/2014/main" id="{D049AE4C-1FB4-8639-CC6D-BA1EED670F3F}"/>
              </a:ext>
            </a:extLst>
          </p:cNvPr>
          <p:cNvSpPr txBox="1"/>
          <p:nvPr/>
        </p:nvSpPr>
        <p:spPr>
          <a:xfrm>
            <a:off x="179294" y="3059668"/>
            <a:ext cx="1309974" cy="369332"/>
          </a:xfrm>
          <a:prstGeom prst="rect">
            <a:avLst/>
          </a:prstGeom>
          <a:noFill/>
        </p:spPr>
        <p:txBody>
          <a:bodyPr wrap="none" rtlCol="0">
            <a:spAutoFit/>
          </a:bodyPr>
          <a:lstStyle/>
          <a:p>
            <a:r>
              <a:rPr lang="en-GB" dirty="0"/>
              <a:t>text/x-raw</a:t>
            </a:r>
            <a:endParaRPr lang="lv-LV" dirty="0"/>
          </a:p>
        </p:txBody>
      </p:sp>
      <p:cxnSp>
        <p:nvCxnSpPr>
          <p:cNvPr id="96" name="Straight Arrow Connector 95">
            <a:extLst>
              <a:ext uri="{FF2B5EF4-FFF2-40B4-BE49-F238E27FC236}">
                <a16:creationId xmlns:a16="http://schemas.microsoft.com/office/drawing/2014/main" id="{01699827-29A4-4049-7CD9-A1CFCB9D10E3}"/>
              </a:ext>
            </a:extLst>
          </p:cNvPr>
          <p:cNvCxnSpPr>
            <a:cxnSpLocks/>
            <a:stCxn id="94" idx="3"/>
            <a:endCxn id="12" idx="1"/>
          </p:cNvCxnSpPr>
          <p:nvPr/>
        </p:nvCxnSpPr>
        <p:spPr>
          <a:xfrm>
            <a:off x="1489268" y="3244334"/>
            <a:ext cx="6367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09377988-826F-6672-A24D-D94461C1AF5C}"/>
              </a:ext>
            </a:extLst>
          </p:cNvPr>
          <p:cNvSpPr/>
          <p:nvPr/>
        </p:nvSpPr>
        <p:spPr>
          <a:xfrm>
            <a:off x="2619471" y="4025146"/>
            <a:ext cx="1669240" cy="58943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err="1"/>
              <a:t>cccombiner</a:t>
            </a:r>
            <a:endParaRPr lang="lv-LV" dirty="0"/>
          </a:p>
        </p:txBody>
      </p:sp>
      <p:cxnSp>
        <p:nvCxnSpPr>
          <p:cNvPr id="6" name="Straight Arrow Connector 5">
            <a:extLst>
              <a:ext uri="{FF2B5EF4-FFF2-40B4-BE49-F238E27FC236}">
                <a16:creationId xmlns:a16="http://schemas.microsoft.com/office/drawing/2014/main" id="{A206BCAF-8F2F-EFAB-8F87-AE5B51022CBE}"/>
              </a:ext>
            </a:extLst>
          </p:cNvPr>
          <p:cNvCxnSpPr>
            <a:cxnSpLocks/>
            <a:stCxn id="3" idx="3"/>
            <a:endCxn id="5" idx="1"/>
          </p:cNvCxnSpPr>
          <p:nvPr/>
        </p:nvCxnSpPr>
        <p:spPr>
          <a:xfrm>
            <a:off x="4288711" y="4319865"/>
            <a:ext cx="570161" cy="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073891F-1663-2265-837D-CF97E411A91E}"/>
              </a:ext>
            </a:extLst>
          </p:cNvPr>
          <p:cNvSpPr/>
          <p:nvPr/>
        </p:nvSpPr>
        <p:spPr>
          <a:xfrm>
            <a:off x="2126066" y="2949615"/>
            <a:ext cx="1101228" cy="58943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subs2cc</a:t>
            </a:r>
            <a:endParaRPr lang="lv-LV" dirty="0"/>
          </a:p>
        </p:txBody>
      </p:sp>
      <p:cxnSp>
        <p:nvCxnSpPr>
          <p:cNvPr id="16" name="Straight Arrow Connector 15">
            <a:extLst>
              <a:ext uri="{FF2B5EF4-FFF2-40B4-BE49-F238E27FC236}">
                <a16:creationId xmlns:a16="http://schemas.microsoft.com/office/drawing/2014/main" id="{DB02BCDA-28EC-5A7F-FDCF-2FA6FE2D2F57}"/>
              </a:ext>
            </a:extLst>
          </p:cNvPr>
          <p:cNvCxnSpPr>
            <a:cxnSpLocks/>
            <a:stCxn id="12" idx="3"/>
            <a:endCxn id="3" idx="0"/>
          </p:cNvCxnSpPr>
          <p:nvPr/>
        </p:nvCxnSpPr>
        <p:spPr>
          <a:xfrm>
            <a:off x="3227294" y="3244334"/>
            <a:ext cx="226797" cy="78081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CEB2598-246E-096F-D9B0-E4967E48655E}"/>
              </a:ext>
            </a:extLst>
          </p:cNvPr>
          <p:cNvSpPr txBox="1"/>
          <p:nvPr/>
        </p:nvSpPr>
        <p:spPr>
          <a:xfrm>
            <a:off x="3436040" y="3059668"/>
            <a:ext cx="3017173" cy="369332"/>
          </a:xfrm>
          <a:prstGeom prst="rect">
            <a:avLst/>
          </a:prstGeom>
          <a:noFill/>
        </p:spPr>
        <p:txBody>
          <a:bodyPr wrap="none" rtlCol="0">
            <a:spAutoFit/>
          </a:bodyPr>
          <a:lstStyle/>
          <a:p>
            <a:r>
              <a:rPr lang="lv-LV" dirty="0" err="1"/>
              <a:t>closedcaption</a:t>
            </a:r>
            <a:r>
              <a:rPr lang="lv-LV" dirty="0"/>
              <a:t>/x-cea-708</a:t>
            </a:r>
          </a:p>
        </p:txBody>
      </p:sp>
      <p:cxnSp>
        <p:nvCxnSpPr>
          <p:cNvPr id="23" name="Straight Connector 22">
            <a:extLst>
              <a:ext uri="{FF2B5EF4-FFF2-40B4-BE49-F238E27FC236}">
                <a16:creationId xmlns:a16="http://schemas.microsoft.com/office/drawing/2014/main" id="{1073A4B3-5212-DFC2-B655-7C199443C6DE}"/>
              </a:ext>
            </a:extLst>
          </p:cNvPr>
          <p:cNvCxnSpPr/>
          <p:nvPr/>
        </p:nvCxnSpPr>
        <p:spPr>
          <a:xfrm flipV="1">
            <a:off x="4446494" y="4392706"/>
            <a:ext cx="0" cy="887506"/>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DF9E680-DBB6-1E75-A608-6C54C368F573}"/>
              </a:ext>
            </a:extLst>
          </p:cNvPr>
          <p:cNvSpPr txBox="1"/>
          <p:nvPr/>
        </p:nvSpPr>
        <p:spPr>
          <a:xfrm>
            <a:off x="2179404" y="5395396"/>
            <a:ext cx="2739852" cy="646331"/>
          </a:xfrm>
          <a:prstGeom prst="rect">
            <a:avLst/>
          </a:prstGeom>
          <a:noFill/>
        </p:spPr>
        <p:txBody>
          <a:bodyPr wrap="square" rtlCol="0">
            <a:spAutoFit/>
          </a:bodyPr>
          <a:lstStyle/>
          <a:p>
            <a:r>
              <a:rPr lang="en-GB" dirty="0">
                <a:solidFill>
                  <a:srgbClr val="FF0000"/>
                </a:solidFill>
              </a:rPr>
              <a:t>Text in</a:t>
            </a:r>
          </a:p>
          <a:p>
            <a:r>
              <a:rPr lang="lv-LV" dirty="0" err="1">
                <a:solidFill>
                  <a:srgbClr val="FF0000"/>
                </a:solidFill>
              </a:rPr>
              <a:t>GstVideoCaptionMeta</a:t>
            </a:r>
            <a:endParaRPr lang="lv-LV" dirty="0">
              <a:solidFill>
                <a:srgbClr val="FF0000"/>
              </a:solidFill>
            </a:endParaRPr>
          </a:p>
        </p:txBody>
      </p:sp>
      <p:cxnSp>
        <p:nvCxnSpPr>
          <p:cNvPr id="25" name="Straight Connector 24">
            <a:extLst>
              <a:ext uri="{FF2B5EF4-FFF2-40B4-BE49-F238E27FC236}">
                <a16:creationId xmlns:a16="http://schemas.microsoft.com/office/drawing/2014/main" id="{8A5F664D-915C-E88B-B421-04F8C3CA1D74}"/>
              </a:ext>
            </a:extLst>
          </p:cNvPr>
          <p:cNvCxnSpPr/>
          <p:nvPr/>
        </p:nvCxnSpPr>
        <p:spPr>
          <a:xfrm flipV="1">
            <a:off x="6406123" y="4392706"/>
            <a:ext cx="0" cy="887506"/>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7197779-9721-7853-EE7F-304A63902B75}"/>
              </a:ext>
            </a:extLst>
          </p:cNvPr>
          <p:cNvSpPr txBox="1"/>
          <p:nvPr/>
        </p:nvSpPr>
        <p:spPr>
          <a:xfrm>
            <a:off x="5251664" y="5171944"/>
            <a:ext cx="1146468" cy="646331"/>
          </a:xfrm>
          <a:prstGeom prst="rect">
            <a:avLst/>
          </a:prstGeom>
          <a:noFill/>
        </p:spPr>
        <p:txBody>
          <a:bodyPr wrap="none" rtlCol="0">
            <a:spAutoFit/>
          </a:bodyPr>
          <a:lstStyle/>
          <a:p>
            <a:r>
              <a:rPr lang="en-GB" dirty="0">
                <a:solidFill>
                  <a:srgbClr val="FF0000"/>
                </a:solidFill>
              </a:rPr>
              <a:t>Text in</a:t>
            </a:r>
          </a:p>
          <a:p>
            <a:r>
              <a:rPr lang="en-GB" dirty="0">
                <a:solidFill>
                  <a:srgbClr val="FF0000"/>
                </a:solidFill>
              </a:rPr>
              <a:t>H.264 SEI</a:t>
            </a:r>
            <a:endParaRPr lang="lv-LV" dirty="0">
              <a:solidFill>
                <a:srgbClr val="FF0000"/>
              </a:solidFill>
            </a:endParaRPr>
          </a:p>
        </p:txBody>
      </p:sp>
      <p:grpSp>
        <p:nvGrpSpPr>
          <p:cNvPr id="37" name="Group 36">
            <a:extLst>
              <a:ext uri="{FF2B5EF4-FFF2-40B4-BE49-F238E27FC236}">
                <a16:creationId xmlns:a16="http://schemas.microsoft.com/office/drawing/2014/main" id="{E4BE25E3-A677-164C-5579-C07433DFF7DA}"/>
              </a:ext>
            </a:extLst>
          </p:cNvPr>
          <p:cNvGrpSpPr/>
          <p:nvPr/>
        </p:nvGrpSpPr>
        <p:grpSpPr>
          <a:xfrm>
            <a:off x="3436040" y="2572442"/>
            <a:ext cx="3197842" cy="4091942"/>
            <a:chOff x="3436040" y="2572442"/>
            <a:chExt cx="3197842" cy="4091942"/>
          </a:xfrm>
        </p:grpSpPr>
        <p:sp>
          <p:nvSpPr>
            <p:cNvPr id="35" name="TextBox 34">
              <a:extLst>
                <a:ext uri="{FF2B5EF4-FFF2-40B4-BE49-F238E27FC236}">
                  <a16:creationId xmlns:a16="http://schemas.microsoft.com/office/drawing/2014/main" id="{32E0BAF7-6F14-1622-D636-0E3F603B98FA}"/>
                </a:ext>
              </a:extLst>
            </p:cNvPr>
            <p:cNvSpPr txBox="1"/>
            <p:nvPr/>
          </p:nvSpPr>
          <p:spPr>
            <a:xfrm>
              <a:off x="3454091" y="6295052"/>
              <a:ext cx="3179791" cy="369332"/>
            </a:xfrm>
            <a:prstGeom prst="rect">
              <a:avLst/>
            </a:prstGeom>
            <a:noFill/>
          </p:spPr>
          <p:txBody>
            <a:bodyPr wrap="square">
              <a:spAutoFit/>
            </a:bodyPr>
            <a:lstStyle/>
            <a:p>
              <a:r>
                <a:rPr lang="en-GB" dirty="0">
                  <a:solidFill>
                    <a:srgbClr val="FF0000"/>
                  </a:solidFill>
                </a:rPr>
                <a:t>(2 characters per frame!)</a:t>
              </a:r>
              <a:endParaRPr lang="lv-LV" dirty="0">
                <a:solidFill>
                  <a:srgbClr val="FF0000"/>
                </a:solidFill>
              </a:endParaRPr>
            </a:p>
          </p:txBody>
        </p:sp>
        <p:sp>
          <p:nvSpPr>
            <p:cNvPr id="36" name="TextBox 35">
              <a:extLst>
                <a:ext uri="{FF2B5EF4-FFF2-40B4-BE49-F238E27FC236}">
                  <a16:creationId xmlns:a16="http://schemas.microsoft.com/office/drawing/2014/main" id="{8FE58649-E320-B9AB-B9E4-26708A0E6628}"/>
                </a:ext>
              </a:extLst>
            </p:cNvPr>
            <p:cNvSpPr txBox="1"/>
            <p:nvPr/>
          </p:nvSpPr>
          <p:spPr>
            <a:xfrm>
              <a:off x="3436040" y="2572442"/>
              <a:ext cx="3179791" cy="369332"/>
            </a:xfrm>
            <a:prstGeom prst="rect">
              <a:avLst/>
            </a:prstGeom>
            <a:noFill/>
          </p:spPr>
          <p:txBody>
            <a:bodyPr wrap="square">
              <a:spAutoFit/>
            </a:bodyPr>
            <a:lstStyle/>
            <a:p>
              <a:r>
                <a:rPr lang="en-GB" dirty="0">
                  <a:solidFill>
                    <a:srgbClr val="FF0000"/>
                  </a:solidFill>
                </a:rPr>
                <a:t>(2 characters per buffer!)</a:t>
              </a:r>
              <a:endParaRPr lang="lv-LV" dirty="0">
                <a:solidFill>
                  <a:srgbClr val="FF0000"/>
                </a:solidFill>
              </a:endParaRPr>
            </a:p>
          </p:txBody>
        </p:sp>
      </p:grpSp>
      <p:grpSp>
        <p:nvGrpSpPr>
          <p:cNvPr id="65" name="Group 64">
            <a:extLst>
              <a:ext uri="{FF2B5EF4-FFF2-40B4-BE49-F238E27FC236}">
                <a16:creationId xmlns:a16="http://schemas.microsoft.com/office/drawing/2014/main" id="{F5F6FF21-40A9-6FF5-EAC3-092B6835C4D2}"/>
              </a:ext>
            </a:extLst>
          </p:cNvPr>
          <p:cNvGrpSpPr/>
          <p:nvPr/>
        </p:nvGrpSpPr>
        <p:grpSpPr>
          <a:xfrm>
            <a:off x="6297659" y="2397789"/>
            <a:ext cx="4762500" cy="3867150"/>
            <a:chOff x="6297659" y="2397789"/>
            <a:chExt cx="4762500" cy="3867150"/>
          </a:xfrm>
        </p:grpSpPr>
        <p:pic>
          <p:nvPicPr>
            <p:cNvPr id="38" name="Picture 37">
              <a:extLst>
                <a:ext uri="{FF2B5EF4-FFF2-40B4-BE49-F238E27FC236}">
                  <a16:creationId xmlns:a16="http://schemas.microsoft.com/office/drawing/2014/main" id="{C7D03F0A-B9D8-0292-E02B-9CF2857BA08B}"/>
                </a:ext>
              </a:extLst>
            </p:cNvPr>
            <p:cNvPicPr>
              <a:picLocks noChangeAspect="1"/>
            </p:cNvPicPr>
            <p:nvPr/>
          </p:nvPicPr>
          <p:blipFill>
            <a:blip r:embed="rId3"/>
            <a:stretch>
              <a:fillRect/>
            </a:stretch>
          </p:blipFill>
          <p:spPr>
            <a:xfrm>
              <a:off x="6297659" y="2397789"/>
              <a:ext cx="4762500" cy="3867150"/>
            </a:xfrm>
            <a:prstGeom prst="rect">
              <a:avLst/>
            </a:prstGeom>
          </p:spPr>
        </p:pic>
        <p:cxnSp>
          <p:nvCxnSpPr>
            <p:cNvPr id="39" name="Straight Connector 38">
              <a:extLst>
                <a:ext uri="{FF2B5EF4-FFF2-40B4-BE49-F238E27FC236}">
                  <a16:creationId xmlns:a16="http://schemas.microsoft.com/office/drawing/2014/main" id="{96B55D87-CAF5-389A-5DDA-1A29E570716E}"/>
                </a:ext>
              </a:extLst>
            </p:cNvPr>
            <p:cNvCxnSpPr>
              <a:cxnSpLocks/>
            </p:cNvCxnSpPr>
            <p:nvPr/>
          </p:nvCxnSpPr>
          <p:spPr>
            <a:xfrm>
              <a:off x="7064188" y="3272118"/>
              <a:ext cx="312868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41B09E6-ED40-C590-1855-AE6BE69CE280}"/>
                </a:ext>
              </a:extLst>
            </p:cNvPr>
            <p:cNvCxnSpPr>
              <a:cxnSpLocks/>
            </p:cNvCxnSpPr>
            <p:nvPr/>
          </p:nvCxnSpPr>
          <p:spPr>
            <a:xfrm flipH="1">
              <a:off x="7064188" y="3272118"/>
              <a:ext cx="3137647" cy="1568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7193B27-580B-28C7-D46C-F12F069BC5CD}"/>
                </a:ext>
              </a:extLst>
            </p:cNvPr>
            <p:cNvCxnSpPr>
              <a:cxnSpLocks/>
            </p:cNvCxnSpPr>
            <p:nvPr/>
          </p:nvCxnSpPr>
          <p:spPr>
            <a:xfrm>
              <a:off x="7073152" y="3429000"/>
              <a:ext cx="312868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F7E4E7B-6A3C-EAD7-3AAE-3A607B605B51}"/>
                </a:ext>
              </a:extLst>
            </p:cNvPr>
            <p:cNvCxnSpPr>
              <a:cxnSpLocks/>
            </p:cNvCxnSpPr>
            <p:nvPr/>
          </p:nvCxnSpPr>
          <p:spPr>
            <a:xfrm flipH="1">
              <a:off x="7073152" y="3429000"/>
              <a:ext cx="3137647" cy="1568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B7122D6-8CB4-BECD-6F98-5BA302804BA2}"/>
                </a:ext>
              </a:extLst>
            </p:cNvPr>
            <p:cNvCxnSpPr>
              <a:cxnSpLocks/>
            </p:cNvCxnSpPr>
            <p:nvPr/>
          </p:nvCxnSpPr>
          <p:spPr>
            <a:xfrm>
              <a:off x="7073152" y="3599328"/>
              <a:ext cx="312868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D798593-A377-7B99-D9A5-FC0B24C5EFA3}"/>
                </a:ext>
              </a:extLst>
            </p:cNvPr>
            <p:cNvCxnSpPr>
              <a:cxnSpLocks/>
            </p:cNvCxnSpPr>
            <p:nvPr/>
          </p:nvCxnSpPr>
          <p:spPr>
            <a:xfrm flipH="1">
              <a:off x="7073152" y="3599328"/>
              <a:ext cx="3137647" cy="1568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7757A46-E041-FDCD-2D19-CAC05D6B116F}"/>
                </a:ext>
              </a:extLst>
            </p:cNvPr>
            <p:cNvCxnSpPr>
              <a:cxnSpLocks/>
            </p:cNvCxnSpPr>
            <p:nvPr/>
          </p:nvCxnSpPr>
          <p:spPr>
            <a:xfrm>
              <a:off x="7082116" y="3771897"/>
              <a:ext cx="312868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060A9E0-897C-0A48-9207-D386FD60BB57}"/>
                </a:ext>
              </a:extLst>
            </p:cNvPr>
            <p:cNvCxnSpPr>
              <a:cxnSpLocks/>
            </p:cNvCxnSpPr>
            <p:nvPr/>
          </p:nvCxnSpPr>
          <p:spPr>
            <a:xfrm flipH="1">
              <a:off x="7082116" y="3771897"/>
              <a:ext cx="3137647" cy="1568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9534C19-1D3C-5B85-5601-398EAD9415E1}"/>
                </a:ext>
              </a:extLst>
            </p:cNvPr>
            <p:cNvCxnSpPr>
              <a:cxnSpLocks/>
            </p:cNvCxnSpPr>
            <p:nvPr/>
          </p:nvCxnSpPr>
          <p:spPr>
            <a:xfrm>
              <a:off x="7082116" y="3939299"/>
              <a:ext cx="312868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3DC07DA-4C4B-A083-9A83-2A5EFEB916D0}"/>
                </a:ext>
              </a:extLst>
            </p:cNvPr>
            <p:cNvCxnSpPr>
              <a:cxnSpLocks/>
            </p:cNvCxnSpPr>
            <p:nvPr/>
          </p:nvCxnSpPr>
          <p:spPr>
            <a:xfrm flipH="1">
              <a:off x="7082116" y="3939299"/>
              <a:ext cx="3137647" cy="1568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8623DE7-FE87-AB8C-AB5E-C0FC2B720B72}"/>
                </a:ext>
              </a:extLst>
            </p:cNvPr>
            <p:cNvCxnSpPr>
              <a:cxnSpLocks/>
            </p:cNvCxnSpPr>
            <p:nvPr/>
          </p:nvCxnSpPr>
          <p:spPr>
            <a:xfrm>
              <a:off x="7091080" y="4096181"/>
              <a:ext cx="312868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E382326-7D9A-96E8-B544-A1B9B5118A4B}"/>
                </a:ext>
              </a:extLst>
            </p:cNvPr>
            <p:cNvCxnSpPr>
              <a:cxnSpLocks/>
            </p:cNvCxnSpPr>
            <p:nvPr/>
          </p:nvCxnSpPr>
          <p:spPr>
            <a:xfrm flipH="1">
              <a:off x="7091080" y="4096181"/>
              <a:ext cx="3137647" cy="1568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C4ABD94-5F61-FB0C-BBD8-DCAF43C9B320}"/>
                </a:ext>
              </a:extLst>
            </p:cNvPr>
            <p:cNvCxnSpPr>
              <a:cxnSpLocks/>
            </p:cNvCxnSpPr>
            <p:nvPr/>
          </p:nvCxnSpPr>
          <p:spPr>
            <a:xfrm>
              <a:off x="7091080" y="4266509"/>
              <a:ext cx="312868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2081A08-78FE-5AEC-6A87-247CA2A233C9}"/>
                </a:ext>
              </a:extLst>
            </p:cNvPr>
            <p:cNvCxnSpPr>
              <a:cxnSpLocks/>
            </p:cNvCxnSpPr>
            <p:nvPr/>
          </p:nvCxnSpPr>
          <p:spPr>
            <a:xfrm flipH="1">
              <a:off x="7091080" y="4266509"/>
              <a:ext cx="3137647" cy="1568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5B29DF6-8C1F-A2CB-AC97-2A05ADB3E084}"/>
                </a:ext>
              </a:extLst>
            </p:cNvPr>
            <p:cNvCxnSpPr>
              <a:cxnSpLocks/>
            </p:cNvCxnSpPr>
            <p:nvPr/>
          </p:nvCxnSpPr>
          <p:spPr>
            <a:xfrm>
              <a:off x="7100044" y="4439078"/>
              <a:ext cx="312868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BD55716-3F1C-945F-56E0-55DCBFDD5B0F}"/>
                </a:ext>
              </a:extLst>
            </p:cNvPr>
            <p:cNvCxnSpPr>
              <a:cxnSpLocks/>
            </p:cNvCxnSpPr>
            <p:nvPr/>
          </p:nvCxnSpPr>
          <p:spPr>
            <a:xfrm flipH="1">
              <a:off x="7100044" y="4439078"/>
              <a:ext cx="3137647" cy="1568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FDBDD54-557E-3FB1-1406-E2591F6D105B}"/>
                </a:ext>
              </a:extLst>
            </p:cNvPr>
            <p:cNvCxnSpPr>
              <a:cxnSpLocks/>
            </p:cNvCxnSpPr>
            <p:nvPr/>
          </p:nvCxnSpPr>
          <p:spPr>
            <a:xfrm>
              <a:off x="7114546" y="4617526"/>
              <a:ext cx="312868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CF295FB-0A5D-2EA5-1443-0B24730008F3}"/>
                </a:ext>
              </a:extLst>
            </p:cNvPr>
            <p:cNvCxnSpPr>
              <a:cxnSpLocks/>
            </p:cNvCxnSpPr>
            <p:nvPr/>
          </p:nvCxnSpPr>
          <p:spPr>
            <a:xfrm flipH="1">
              <a:off x="7114546" y="4617526"/>
              <a:ext cx="3137647" cy="1568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B58A924-69A7-C5C2-6096-367209AFB54A}"/>
                </a:ext>
              </a:extLst>
            </p:cNvPr>
            <p:cNvCxnSpPr>
              <a:cxnSpLocks/>
            </p:cNvCxnSpPr>
            <p:nvPr/>
          </p:nvCxnSpPr>
          <p:spPr>
            <a:xfrm>
              <a:off x="7123510" y="4774408"/>
              <a:ext cx="312868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70AD749-BD8B-0C2E-176C-29353FD37A9F}"/>
                </a:ext>
              </a:extLst>
            </p:cNvPr>
            <p:cNvCxnSpPr>
              <a:cxnSpLocks/>
            </p:cNvCxnSpPr>
            <p:nvPr/>
          </p:nvCxnSpPr>
          <p:spPr>
            <a:xfrm flipH="1">
              <a:off x="7123510" y="4774408"/>
              <a:ext cx="3137647" cy="1568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BA4091F-1368-5E5F-7577-E3456D8E0C7D}"/>
                </a:ext>
              </a:extLst>
            </p:cNvPr>
            <p:cNvCxnSpPr>
              <a:cxnSpLocks/>
            </p:cNvCxnSpPr>
            <p:nvPr/>
          </p:nvCxnSpPr>
          <p:spPr>
            <a:xfrm>
              <a:off x="7123510" y="4944736"/>
              <a:ext cx="312868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7B33F89-3491-1974-32D0-D25A146C0759}"/>
                </a:ext>
              </a:extLst>
            </p:cNvPr>
            <p:cNvCxnSpPr>
              <a:cxnSpLocks/>
            </p:cNvCxnSpPr>
            <p:nvPr/>
          </p:nvCxnSpPr>
          <p:spPr>
            <a:xfrm flipH="1">
              <a:off x="7123510" y="4944736"/>
              <a:ext cx="3137647" cy="1568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B57BF4B-23DB-0130-7653-EC8BA0502D24}"/>
                </a:ext>
              </a:extLst>
            </p:cNvPr>
            <p:cNvCxnSpPr>
              <a:cxnSpLocks/>
            </p:cNvCxnSpPr>
            <p:nvPr/>
          </p:nvCxnSpPr>
          <p:spPr>
            <a:xfrm>
              <a:off x="7132474" y="5117305"/>
              <a:ext cx="312868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C5821A8-0FAB-7A3E-F795-7B251061AB76}"/>
                </a:ext>
              </a:extLst>
            </p:cNvPr>
            <p:cNvCxnSpPr>
              <a:cxnSpLocks/>
            </p:cNvCxnSpPr>
            <p:nvPr/>
          </p:nvCxnSpPr>
          <p:spPr>
            <a:xfrm flipH="1">
              <a:off x="7132474" y="5117305"/>
              <a:ext cx="3137647" cy="1568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FB6C079-4219-9D4A-D79F-005EFE965231}"/>
                </a:ext>
              </a:extLst>
            </p:cNvPr>
            <p:cNvCxnSpPr>
              <a:cxnSpLocks/>
            </p:cNvCxnSpPr>
            <p:nvPr/>
          </p:nvCxnSpPr>
          <p:spPr>
            <a:xfrm>
              <a:off x="7141438" y="5274187"/>
              <a:ext cx="312868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1F2C6D1-978F-0165-7C60-F03EB54598AE}"/>
                </a:ext>
              </a:extLst>
            </p:cNvPr>
            <p:cNvCxnSpPr/>
            <p:nvPr/>
          </p:nvCxnSpPr>
          <p:spPr>
            <a:xfrm flipH="1" flipV="1">
              <a:off x="7064188" y="3272118"/>
              <a:ext cx="3188005" cy="2002069"/>
            </a:xfrm>
            <a:prstGeom prst="line">
              <a:avLst/>
            </a:prstGeom>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214885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fill="hold"/>
                                        <p:tgtEl>
                                          <p:spTgt spid="37"/>
                                        </p:tgtEl>
                                        <p:attrNameLst>
                                          <p:attrName>ppt_x</p:attrName>
                                        </p:attrNameLst>
                                      </p:cBhvr>
                                      <p:tavLst>
                                        <p:tav tm="0">
                                          <p:val>
                                            <p:strVal val="#ppt_x"/>
                                          </p:val>
                                        </p:tav>
                                        <p:tav tm="100000">
                                          <p:val>
                                            <p:strVal val="#ppt_x"/>
                                          </p:val>
                                        </p:tav>
                                      </p:tavLst>
                                    </p:anim>
                                    <p:anim calcmode="lin" valueType="num">
                                      <p:cBhvr additive="base">
                                        <p:cTn id="8"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5"/>
                                        </p:tgtEl>
                                        <p:attrNameLst>
                                          <p:attrName>style.visibility</p:attrName>
                                        </p:attrNameLst>
                                      </p:cBhvr>
                                      <p:to>
                                        <p:strVal val="visible"/>
                                      </p:to>
                                    </p:set>
                                    <p:anim calcmode="lin" valueType="num">
                                      <p:cBhvr additive="base">
                                        <p:cTn id="13" dur="1000" fill="hold"/>
                                        <p:tgtEl>
                                          <p:spTgt spid="65"/>
                                        </p:tgtEl>
                                        <p:attrNameLst>
                                          <p:attrName>ppt_x</p:attrName>
                                        </p:attrNameLst>
                                      </p:cBhvr>
                                      <p:tavLst>
                                        <p:tav tm="0">
                                          <p:val>
                                            <p:strVal val="#ppt_x"/>
                                          </p:val>
                                        </p:tav>
                                        <p:tav tm="100000">
                                          <p:val>
                                            <p:strVal val="#ppt_x"/>
                                          </p:val>
                                        </p:tav>
                                      </p:tavLst>
                                    </p:anim>
                                    <p:anim calcmode="lin" valueType="num">
                                      <p:cBhvr additive="base">
                                        <p:cTn id="14" dur="10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AF8D3-5FAF-BE16-87A4-C5568AACD4EA}"/>
              </a:ext>
            </a:extLst>
          </p:cNvPr>
          <p:cNvSpPr>
            <a:spLocks noGrp="1"/>
          </p:cNvSpPr>
          <p:nvPr>
            <p:ph type="title"/>
          </p:nvPr>
        </p:nvSpPr>
        <p:spPr/>
        <p:txBody>
          <a:bodyPr/>
          <a:lstStyle/>
          <a:p>
            <a:r>
              <a:rPr lang="en-GB" dirty="0"/>
              <a:t>Subtitles – ARIB B24</a:t>
            </a:r>
            <a:endParaRPr lang="lv-LV" dirty="0"/>
          </a:p>
        </p:txBody>
      </p:sp>
      <p:sp>
        <p:nvSpPr>
          <p:cNvPr id="4" name="Rectangle 3">
            <a:extLst>
              <a:ext uri="{FF2B5EF4-FFF2-40B4-BE49-F238E27FC236}">
                <a16:creationId xmlns:a16="http://schemas.microsoft.com/office/drawing/2014/main" id="{4710FCCA-0A4C-9602-728B-6D9FEAEF70FA}"/>
              </a:ext>
            </a:extLst>
          </p:cNvPr>
          <p:cNvSpPr/>
          <p:nvPr/>
        </p:nvSpPr>
        <p:spPr>
          <a:xfrm>
            <a:off x="8390965" y="4025150"/>
            <a:ext cx="1063997" cy="60512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err="1"/>
              <a:t>muxer</a:t>
            </a:r>
            <a:endParaRPr lang="lv-LV" dirty="0"/>
          </a:p>
        </p:txBody>
      </p:sp>
      <p:sp>
        <p:nvSpPr>
          <p:cNvPr id="5" name="Rectangle 4">
            <a:extLst>
              <a:ext uri="{FF2B5EF4-FFF2-40B4-BE49-F238E27FC236}">
                <a16:creationId xmlns:a16="http://schemas.microsoft.com/office/drawing/2014/main" id="{CFFA65BC-91BF-8DC3-663E-538A6C9FBA9C}"/>
              </a:ext>
            </a:extLst>
          </p:cNvPr>
          <p:cNvSpPr/>
          <p:nvPr/>
        </p:nvSpPr>
        <p:spPr>
          <a:xfrm>
            <a:off x="4858872" y="4025150"/>
            <a:ext cx="1353670" cy="58943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a:t>x264enc</a:t>
            </a:r>
            <a:endParaRPr lang="lv-LV" dirty="0"/>
          </a:p>
        </p:txBody>
      </p:sp>
      <p:cxnSp>
        <p:nvCxnSpPr>
          <p:cNvPr id="8" name="Straight Arrow Connector 7">
            <a:extLst>
              <a:ext uri="{FF2B5EF4-FFF2-40B4-BE49-F238E27FC236}">
                <a16:creationId xmlns:a16="http://schemas.microsoft.com/office/drawing/2014/main" id="{9480E81D-DDD1-00BF-E28D-8F08A5B4D9BE}"/>
              </a:ext>
            </a:extLst>
          </p:cNvPr>
          <p:cNvCxnSpPr>
            <a:cxnSpLocks/>
            <a:stCxn id="93" idx="3"/>
            <a:endCxn id="5" idx="1"/>
          </p:cNvCxnSpPr>
          <p:nvPr/>
        </p:nvCxnSpPr>
        <p:spPr>
          <a:xfrm>
            <a:off x="1739336" y="4319868"/>
            <a:ext cx="3119536"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909A6DC-7736-84CF-4CDE-81A1DD551059}"/>
              </a:ext>
            </a:extLst>
          </p:cNvPr>
          <p:cNvCxnSpPr>
            <a:cxnSpLocks/>
            <a:stCxn id="4" idx="3"/>
          </p:cNvCxnSpPr>
          <p:nvPr/>
        </p:nvCxnSpPr>
        <p:spPr>
          <a:xfrm>
            <a:off x="9454962" y="4327710"/>
            <a:ext cx="53761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20FAF0CE-2436-63C5-3E84-CD3BD43D1A73}"/>
              </a:ext>
            </a:extLst>
          </p:cNvPr>
          <p:cNvCxnSpPr>
            <a:cxnSpLocks/>
            <a:stCxn id="5" idx="3"/>
            <a:endCxn id="4" idx="1"/>
          </p:cNvCxnSpPr>
          <p:nvPr/>
        </p:nvCxnSpPr>
        <p:spPr>
          <a:xfrm>
            <a:off x="6212542" y="4319870"/>
            <a:ext cx="2178423" cy="78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72471C30-30AB-42EE-2C20-0F049213711B}"/>
              </a:ext>
            </a:extLst>
          </p:cNvPr>
          <p:cNvSpPr txBox="1"/>
          <p:nvPr/>
        </p:nvSpPr>
        <p:spPr>
          <a:xfrm>
            <a:off x="179294" y="4135202"/>
            <a:ext cx="1560042" cy="369332"/>
          </a:xfrm>
          <a:prstGeom prst="rect">
            <a:avLst/>
          </a:prstGeom>
          <a:noFill/>
        </p:spPr>
        <p:txBody>
          <a:bodyPr wrap="none" rtlCol="0">
            <a:spAutoFit/>
          </a:bodyPr>
          <a:lstStyle/>
          <a:p>
            <a:r>
              <a:rPr lang="en-GB" dirty="0"/>
              <a:t>Video/x-raw</a:t>
            </a:r>
            <a:endParaRPr lang="lv-LV" dirty="0"/>
          </a:p>
        </p:txBody>
      </p:sp>
      <p:sp>
        <p:nvSpPr>
          <p:cNvPr id="3" name="Rectangle 2">
            <a:extLst>
              <a:ext uri="{FF2B5EF4-FFF2-40B4-BE49-F238E27FC236}">
                <a16:creationId xmlns:a16="http://schemas.microsoft.com/office/drawing/2014/main" id="{30D0261F-1F23-2BC0-2049-829FB7EEB778}"/>
              </a:ext>
            </a:extLst>
          </p:cNvPr>
          <p:cNvSpPr/>
          <p:nvPr/>
        </p:nvSpPr>
        <p:spPr>
          <a:xfrm>
            <a:off x="1637643" y="2823880"/>
            <a:ext cx="1284851" cy="60512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demuxer</a:t>
            </a:r>
            <a:endParaRPr lang="lv-LV" dirty="0"/>
          </a:p>
        </p:txBody>
      </p:sp>
      <p:cxnSp>
        <p:nvCxnSpPr>
          <p:cNvPr id="7" name="Straight Arrow Connector 6">
            <a:extLst>
              <a:ext uri="{FF2B5EF4-FFF2-40B4-BE49-F238E27FC236}">
                <a16:creationId xmlns:a16="http://schemas.microsoft.com/office/drawing/2014/main" id="{8C0CA76C-64E6-D757-51DF-0F8AD3FB0871}"/>
              </a:ext>
            </a:extLst>
          </p:cNvPr>
          <p:cNvCxnSpPr>
            <a:cxnSpLocks/>
            <a:endCxn id="3" idx="1"/>
          </p:cNvCxnSpPr>
          <p:nvPr/>
        </p:nvCxnSpPr>
        <p:spPr>
          <a:xfrm>
            <a:off x="352792" y="3126440"/>
            <a:ext cx="12848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CC5E6FA-4D21-EC21-7100-4E47685A0F8A}"/>
              </a:ext>
            </a:extLst>
          </p:cNvPr>
          <p:cNvSpPr txBox="1"/>
          <p:nvPr/>
        </p:nvSpPr>
        <p:spPr>
          <a:xfrm>
            <a:off x="208860" y="2480109"/>
            <a:ext cx="946093" cy="646331"/>
          </a:xfrm>
          <a:prstGeom prst="rect">
            <a:avLst/>
          </a:prstGeom>
          <a:noFill/>
        </p:spPr>
        <p:txBody>
          <a:bodyPr wrap="none" rtlCol="0">
            <a:spAutoFit/>
          </a:bodyPr>
          <a:lstStyle/>
          <a:p>
            <a:r>
              <a:rPr lang="en-GB" dirty="0"/>
              <a:t>Live </a:t>
            </a:r>
          </a:p>
          <a:p>
            <a:r>
              <a:rPr lang="en-GB" dirty="0"/>
              <a:t>stream</a:t>
            </a:r>
            <a:endParaRPr lang="lv-LV" dirty="0"/>
          </a:p>
        </p:txBody>
      </p:sp>
      <p:cxnSp>
        <p:nvCxnSpPr>
          <p:cNvPr id="13" name="Straight Arrow Connector 12">
            <a:extLst>
              <a:ext uri="{FF2B5EF4-FFF2-40B4-BE49-F238E27FC236}">
                <a16:creationId xmlns:a16="http://schemas.microsoft.com/office/drawing/2014/main" id="{E34C1C3A-71BC-A881-A54D-8C51B1CD3CF8}"/>
              </a:ext>
            </a:extLst>
          </p:cNvPr>
          <p:cNvCxnSpPr>
            <a:cxnSpLocks/>
            <a:stCxn id="3" idx="3"/>
            <a:endCxn id="4" idx="0"/>
          </p:cNvCxnSpPr>
          <p:nvPr/>
        </p:nvCxnSpPr>
        <p:spPr>
          <a:xfrm>
            <a:off x="2922494" y="3126440"/>
            <a:ext cx="6000470" cy="89871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6F6D23E-471D-88E2-BDD5-0514CDDE0F06}"/>
              </a:ext>
            </a:extLst>
          </p:cNvPr>
          <p:cNvSpPr txBox="1"/>
          <p:nvPr/>
        </p:nvSpPr>
        <p:spPr>
          <a:xfrm>
            <a:off x="3962952" y="2790494"/>
            <a:ext cx="3145413" cy="369332"/>
          </a:xfrm>
          <a:prstGeom prst="rect">
            <a:avLst/>
          </a:prstGeom>
          <a:noFill/>
        </p:spPr>
        <p:txBody>
          <a:bodyPr wrap="none" rtlCol="0">
            <a:spAutoFit/>
          </a:bodyPr>
          <a:lstStyle/>
          <a:p>
            <a:r>
              <a:rPr lang="lv-LV"/>
              <a:t>application/x-arib-subtitles</a:t>
            </a:r>
          </a:p>
        </p:txBody>
      </p:sp>
      <p:sp>
        <p:nvSpPr>
          <p:cNvPr id="17" name="TextBox 16">
            <a:extLst>
              <a:ext uri="{FF2B5EF4-FFF2-40B4-BE49-F238E27FC236}">
                <a16:creationId xmlns:a16="http://schemas.microsoft.com/office/drawing/2014/main" id="{1FA91B28-58E2-3401-B4B6-5ADE99109E47}"/>
              </a:ext>
            </a:extLst>
          </p:cNvPr>
          <p:cNvSpPr txBox="1"/>
          <p:nvPr/>
        </p:nvSpPr>
        <p:spPr>
          <a:xfrm>
            <a:off x="8748485" y="4882649"/>
            <a:ext cx="2488182" cy="646331"/>
          </a:xfrm>
          <a:prstGeom prst="rect">
            <a:avLst/>
          </a:prstGeom>
          <a:noFill/>
        </p:spPr>
        <p:txBody>
          <a:bodyPr wrap="none" rtlCol="0">
            <a:spAutoFit/>
          </a:bodyPr>
          <a:lstStyle/>
          <a:p>
            <a:r>
              <a:rPr lang="en-GB" dirty="0">
                <a:solidFill>
                  <a:srgbClr val="FF0000"/>
                </a:solidFill>
              </a:rPr>
              <a:t>Subtitles unchanged</a:t>
            </a:r>
          </a:p>
          <a:p>
            <a:r>
              <a:rPr lang="en-GB" dirty="0">
                <a:solidFill>
                  <a:srgbClr val="FF0000"/>
                </a:solidFill>
              </a:rPr>
              <a:t>from live input </a:t>
            </a:r>
            <a:endParaRPr lang="lv-LV" dirty="0">
              <a:solidFill>
                <a:srgbClr val="FF0000"/>
              </a:solidFill>
            </a:endParaRPr>
          </a:p>
        </p:txBody>
      </p:sp>
    </p:spTree>
    <p:extLst>
      <p:ext uri="{BB962C8B-B14F-4D97-AF65-F5344CB8AC3E}">
        <p14:creationId xmlns:p14="http://schemas.microsoft.com/office/powerpoint/2010/main" val="1469676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1DD2F-FC00-B824-F414-8EF0993A1BC5}"/>
              </a:ext>
            </a:extLst>
          </p:cNvPr>
          <p:cNvSpPr>
            <a:spLocks noGrp="1"/>
          </p:cNvSpPr>
          <p:nvPr>
            <p:ph type="title"/>
          </p:nvPr>
        </p:nvSpPr>
        <p:spPr/>
        <p:txBody>
          <a:bodyPr/>
          <a:lstStyle/>
          <a:p>
            <a:r>
              <a:rPr lang="lv-LV" dirty="0" err="1"/>
              <a:t>Veset</a:t>
            </a:r>
            <a:r>
              <a:rPr lang="lv-LV" dirty="0"/>
              <a:t> </a:t>
            </a:r>
            <a:r>
              <a:rPr lang="lv-LV" dirty="0" err="1"/>
              <a:t>background</a:t>
            </a:r>
            <a:endParaRPr lang="lv-LV" dirty="0"/>
          </a:p>
        </p:txBody>
      </p:sp>
      <p:pic>
        <p:nvPicPr>
          <p:cNvPr id="4" name="Picture 3">
            <a:extLst>
              <a:ext uri="{FF2B5EF4-FFF2-40B4-BE49-F238E27FC236}">
                <a16:creationId xmlns:a16="http://schemas.microsoft.com/office/drawing/2014/main" id="{AE2F5C95-4B31-8827-9935-EE6AF710AAA2}"/>
              </a:ext>
            </a:extLst>
          </p:cNvPr>
          <p:cNvPicPr>
            <a:picLocks noChangeAspect="1"/>
          </p:cNvPicPr>
          <p:nvPr/>
        </p:nvPicPr>
        <p:blipFill>
          <a:blip r:embed="rId3"/>
          <a:stretch>
            <a:fillRect/>
          </a:stretch>
        </p:blipFill>
        <p:spPr>
          <a:xfrm>
            <a:off x="1536986" y="4260062"/>
            <a:ext cx="1971950" cy="1914792"/>
          </a:xfrm>
          <a:prstGeom prst="rect">
            <a:avLst/>
          </a:prstGeom>
        </p:spPr>
      </p:pic>
      <p:pic>
        <p:nvPicPr>
          <p:cNvPr id="6" name="Picture 5">
            <a:extLst>
              <a:ext uri="{FF2B5EF4-FFF2-40B4-BE49-F238E27FC236}">
                <a16:creationId xmlns:a16="http://schemas.microsoft.com/office/drawing/2014/main" id="{EBA578DB-F79E-1F4A-EB9A-0A428D5421A0}"/>
              </a:ext>
            </a:extLst>
          </p:cNvPr>
          <p:cNvPicPr>
            <a:picLocks noChangeAspect="1"/>
          </p:cNvPicPr>
          <p:nvPr/>
        </p:nvPicPr>
        <p:blipFill>
          <a:blip r:embed="rId4"/>
          <a:stretch>
            <a:fillRect/>
          </a:stretch>
        </p:blipFill>
        <p:spPr>
          <a:xfrm>
            <a:off x="3923500" y="4260062"/>
            <a:ext cx="1991003" cy="1991003"/>
          </a:xfrm>
          <a:prstGeom prst="rect">
            <a:avLst/>
          </a:prstGeom>
        </p:spPr>
      </p:pic>
      <p:pic>
        <p:nvPicPr>
          <p:cNvPr id="7" name="Screenshot 2021-12-07 at 16.35.03.png" descr="Screenshot 2021-12-07 at 16.35.03.png">
            <a:extLst>
              <a:ext uri="{FF2B5EF4-FFF2-40B4-BE49-F238E27FC236}">
                <a16:creationId xmlns:a16="http://schemas.microsoft.com/office/drawing/2014/main" id="{F1B0D5EF-0390-0944-398D-B3814F96D3FD}"/>
              </a:ext>
            </a:extLst>
          </p:cNvPr>
          <p:cNvPicPr>
            <a:picLocks noChangeAspect="1"/>
          </p:cNvPicPr>
          <p:nvPr/>
        </p:nvPicPr>
        <p:blipFill>
          <a:blip r:embed="rId5"/>
          <a:stretch>
            <a:fillRect/>
          </a:stretch>
        </p:blipFill>
        <p:spPr>
          <a:xfrm>
            <a:off x="6667882" y="4051869"/>
            <a:ext cx="3987132" cy="2038115"/>
          </a:xfrm>
          <a:prstGeom prst="rect">
            <a:avLst/>
          </a:prstGeom>
          <a:ln w="12700">
            <a:miter lim="400000"/>
          </a:ln>
        </p:spPr>
      </p:pic>
      <p:sp>
        <p:nvSpPr>
          <p:cNvPr id="8" name="TextBox 7">
            <a:extLst>
              <a:ext uri="{FF2B5EF4-FFF2-40B4-BE49-F238E27FC236}">
                <a16:creationId xmlns:a16="http://schemas.microsoft.com/office/drawing/2014/main" id="{D63257A8-3FC9-642E-276C-C5E1CB4B0034}"/>
              </a:ext>
            </a:extLst>
          </p:cNvPr>
          <p:cNvSpPr txBox="1"/>
          <p:nvPr/>
        </p:nvSpPr>
        <p:spPr>
          <a:xfrm>
            <a:off x="8021689" y="6159590"/>
            <a:ext cx="1279517" cy="461665"/>
          </a:xfrm>
          <a:prstGeom prst="rect">
            <a:avLst/>
          </a:prstGeom>
          <a:noFill/>
        </p:spPr>
        <p:txBody>
          <a:bodyPr wrap="none" rtlCol="0">
            <a:spAutoFit/>
          </a:bodyPr>
          <a:lstStyle/>
          <a:p>
            <a:r>
              <a:rPr lang="en-GB" sz="2400" dirty="0"/>
              <a:t>Nimbus</a:t>
            </a:r>
            <a:endParaRPr lang="lv-LV" sz="2400" dirty="0"/>
          </a:p>
        </p:txBody>
      </p:sp>
      <p:sp>
        <p:nvSpPr>
          <p:cNvPr id="11" name="Content Placeholder 2">
            <a:extLst>
              <a:ext uri="{FF2B5EF4-FFF2-40B4-BE49-F238E27FC236}">
                <a16:creationId xmlns:a16="http://schemas.microsoft.com/office/drawing/2014/main" id="{548A2BD6-697B-2C7C-22D2-C8954845612B}"/>
              </a:ext>
            </a:extLst>
          </p:cNvPr>
          <p:cNvSpPr txBox="1">
            <a:spLocks/>
          </p:cNvSpPr>
          <p:nvPr/>
        </p:nvSpPr>
        <p:spPr>
          <a:xfrm>
            <a:off x="1154955" y="2603500"/>
            <a:ext cx="6214033" cy="132304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lv-LV"/>
              <a:t>Gstreamer playout </a:t>
            </a:r>
            <a:r>
              <a:rPr lang="en-GB"/>
              <a:t>in production </a:t>
            </a:r>
            <a:r>
              <a:rPr lang="lv-LV"/>
              <a:t>since 2017</a:t>
            </a:r>
          </a:p>
          <a:p>
            <a:r>
              <a:rPr lang="en-GB"/>
              <a:t>Company owned</a:t>
            </a:r>
            <a:r>
              <a:rPr lang="lv-LV"/>
              <a:t> by Play </a:t>
            </a:r>
            <a:r>
              <a:rPr lang="en-GB"/>
              <a:t>TV </a:t>
            </a:r>
            <a:r>
              <a:rPr lang="lv-LV"/>
              <a:t>(Japan) </a:t>
            </a:r>
            <a:r>
              <a:rPr lang="en-GB"/>
              <a:t>since</a:t>
            </a:r>
            <a:r>
              <a:rPr lang="lv-LV"/>
              <a:t> 2023</a:t>
            </a:r>
          </a:p>
          <a:p>
            <a:r>
              <a:rPr lang="lv-LV"/>
              <a:t>1</a:t>
            </a:r>
            <a:r>
              <a:rPr lang="en-GB"/>
              <a:t>5</a:t>
            </a:r>
            <a:r>
              <a:rPr lang="lv-LV"/>
              <a:t>0 channels</a:t>
            </a:r>
            <a:endParaRPr lang="lv-LV" dirty="0"/>
          </a:p>
        </p:txBody>
      </p:sp>
    </p:spTree>
    <p:extLst>
      <p:ext uri="{BB962C8B-B14F-4D97-AF65-F5344CB8AC3E}">
        <p14:creationId xmlns:p14="http://schemas.microsoft.com/office/powerpoint/2010/main" val="17090957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80F09-EA97-926A-4C0B-DFBE03266C89}"/>
              </a:ext>
            </a:extLst>
          </p:cNvPr>
          <p:cNvSpPr>
            <a:spLocks noGrp="1"/>
          </p:cNvSpPr>
          <p:nvPr>
            <p:ph type="title"/>
          </p:nvPr>
        </p:nvSpPr>
        <p:spPr/>
        <p:txBody>
          <a:bodyPr/>
          <a:lstStyle/>
          <a:p>
            <a:r>
              <a:rPr lang="lv-LV" dirty="0"/>
              <a:t>C++ </a:t>
            </a:r>
            <a:r>
              <a:rPr lang="lv-LV" dirty="0" err="1"/>
              <a:t>integration</a:t>
            </a:r>
            <a:r>
              <a:rPr lang="lv-LV" dirty="0"/>
              <a:t> - </a:t>
            </a:r>
            <a:r>
              <a:rPr lang="lv-LV" dirty="0" err="1"/>
              <a:t>wrappers</a:t>
            </a:r>
            <a:endParaRPr lang="lv-LV" dirty="0"/>
          </a:p>
        </p:txBody>
      </p:sp>
      <p:sp>
        <p:nvSpPr>
          <p:cNvPr id="3" name="Content Placeholder 2">
            <a:extLst>
              <a:ext uri="{FF2B5EF4-FFF2-40B4-BE49-F238E27FC236}">
                <a16:creationId xmlns:a16="http://schemas.microsoft.com/office/drawing/2014/main" id="{36B2BAE2-CD4A-EFFB-E551-BB3093FDBA52}"/>
              </a:ext>
            </a:extLst>
          </p:cNvPr>
          <p:cNvSpPr>
            <a:spLocks noGrp="1"/>
          </p:cNvSpPr>
          <p:nvPr>
            <p:ph idx="1"/>
          </p:nvPr>
        </p:nvSpPr>
        <p:spPr>
          <a:xfrm>
            <a:off x="1145990" y="2603500"/>
            <a:ext cx="8761412" cy="3416300"/>
          </a:xfrm>
        </p:spPr>
        <p:txBody>
          <a:bodyPr>
            <a:normAutofit/>
          </a:bodyPr>
          <a:lstStyle/>
          <a:p>
            <a:r>
              <a:rPr lang="en-GB" dirty="0"/>
              <a:t>Replace</a:t>
            </a:r>
            <a:r>
              <a:rPr lang="lv-LV" dirty="0"/>
              <a:t> </a:t>
            </a:r>
            <a:r>
              <a:rPr lang="lv-LV" dirty="0" err="1"/>
              <a:t>ref-counting</a:t>
            </a:r>
            <a:r>
              <a:rPr lang="lv-LV" dirty="0"/>
              <a:t> </a:t>
            </a:r>
            <a:r>
              <a:rPr lang="lv-LV" dirty="0" err="1"/>
              <a:t>with</a:t>
            </a:r>
            <a:r>
              <a:rPr lang="lv-LV" dirty="0"/>
              <a:t> C++ </a:t>
            </a:r>
            <a:r>
              <a:rPr lang="lv-LV" dirty="0" err="1"/>
              <a:t>destructors</a:t>
            </a:r>
            <a:r>
              <a:rPr lang="lv-LV" dirty="0"/>
              <a:t> </a:t>
            </a:r>
            <a:r>
              <a:rPr lang="lv-LV" dirty="0" err="1"/>
              <a:t>and</a:t>
            </a:r>
            <a:r>
              <a:rPr lang="lv-LV" dirty="0"/>
              <a:t> </a:t>
            </a:r>
            <a:r>
              <a:rPr lang="lv-LV" dirty="0" err="1"/>
              <a:t>copy</a:t>
            </a:r>
            <a:r>
              <a:rPr lang="lv-LV" dirty="0"/>
              <a:t> </a:t>
            </a:r>
            <a:r>
              <a:rPr lang="lv-LV" dirty="0" err="1"/>
              <a:t>constructors</a:t>
            </a:r>
            <a:endParaRPr lang="lv-LV" dirty="0"/>
          </a:p>
          <a:p>
            <a:pPr marL="0" indent="0">
              <a:buNone/>
            </a:pPr>
            <a:r>
              <a:rPr lang="lv-LV" sz="2200" b="1" dirty="0">
                <a:latin typeface="Courier New" panose="02070309020205020404" pitchFamily="49" charset="0"/>
                <a:cs typeface="Courier New" panose="02070309020205020404" pitchFamily="49" charset="0"/>
              </a:rPr>
              <a:t>{</a:t>
            </a:r>
            <a:br>
              <a:rPr lang="lv-LV" sz="2200" b="1" dirty="0">
                <a:latin typeface="Courier New" panose="02070309020205020404" pitchFamily="49" charset="0"/>
                <a:cs typeface="Courier New" panose="02070309020205020404" pitchFamily="49" charset="0"/>
              </a:rPr>
            </a:br>
            <a:r>
              <a:rPr lang="lv-LV" sz="2200" b="1" dirty="0">
                <a:solidFill>
                  <a:srgbClr val="00B050"/>
                </a:solidFill>
                <a:latin typeface="Courier New" panose="02070309020205020404" pitchFamily="49" charset="0"/>
                <a:cs typeface="Courier New" panose="02070309020205020404" pitchFamily="49" charset="0"/>
              </a:rPr>
              <a:t>   // </a:t>
            </a:r>
            <a:r>
              <a:rPr lang="lv-LV" sz="2200" b="1" dirty="0" err="1">
                <a:solidFill>
                  <a:srgbClr val="00B050"/>
                </a:solidFill>
                <a:latin typeface="Courier New" panose="02070309020205020404" pitchFamily="49" charset="0"/>
                <a:cs typeface="Courier New" panose="02070309020205020404" pitchFamily="49" charset="0"/>
              </a:rPr>
              <a:t>wrap</a:t>
            </a:r>
            <a:r>
              <a:rPr lang="lv-LV" sz="2200" b="1" dirty="0">
                <a:solidFill>
                  <a:srgbClr val="00B050"/>
                </a:solidFill>
                <a:latin typeface="Courier New" panose="02070309020205020404" pitchFamily="49" charset="0"/>
                <a:cs typeface="Courier New" panose="02070309020205020404" pitchFamily="49" charset="0"/>
              </a:rPr>
              <a:t> «</a:t>
            </a:r>
            <a:r>
              <a:rPr lang="lv-LV" sz="2200" b="1" dirty="0" err="1">
                <a:solidFill>
                  <a:srgbClr val="00B050"/>
                </a:solidFill>
                <a:latin typeface="Courier New" panose="02070309020205020404" pitchFamily="49" charset="0"/>
                <a:cs typeface="Courier New" panose="02070309020205020404" pitchFamily="49" charset="0"/>
              </a:rPr>
              <a:t>transfer</a:t>
            </a:r>
            <a:r>
              <a:rPr lang="lv-LV" sz="2200" b="1" dirty="0">
                <a:solidFill>
                  <a:srgbClr val="00B050"/>
                </a:solidFill>
                <a:latin typeface="Courier New" panose="02070309020205020404" pitchFamily="49" charset="0"/>
                <a:cs typeface="Courier New" panose="02070309020205020404" pitchFamily="49" charset="0"/>
              </a:rPr>
              <a:t> </a:t>
            </a:r>
            <a:r>
              <a:rPr lang="lv-LV" sz="2200" b="1" dirty="0" err="1">
                <a:solidFill>
                  <a:srgbClr val="00B050"/>
                </a:solidFill>
                <a:latin typeface="Courier New" panose="02070309020205020404" pitchFamily="49" charset="0"/>
                <a:cs typeface="Courier New" panose="02070309020205020404" pitchFamily="49" charset="0"/>
              </a:rPr>
              <a:t>floating</a:t>
            </a:r>
            <a:r>
              <a:rPr lang="lv-LV" sz="2200" b="1" dirty="0">
                <a:solidFill>
                  <a:srgbClr val="00B050"/>
                </a:solidFill>
                <a:latin typeface="Courier New" panose="02070309020205020404" pitchFamily="49" charset="0"/>
                <a:cs typeface="Courier New" panose="02070309020205020404" pitchFamily="49" charset="0"/>
              </a:rPr>
              <a:t>» reference</a:t>
            </a:r>
            <a:br>
              <a:rPr lang="lv-LV" sz="2200" b="1" dirty="0">
                <a:solidFill>
                  <a:srgbClr val="00B050"/>
                </a:solidFill>
                <a:latin typeface="Courier New" panose="02070309020205020404" pitchFamily="49" charset="0"/>
                <a:cs typeface="Courier New" panose="02070309020205020404" pitchFamily="49" charset="0"/>
              </a:rPr>
            </a:br>
            <a:r>
              <a:rPr lang="lv-LV" sz="2200" b="1" dirty="0">
                <a:latin typeface="Courier New" panose="02070309020205020404" pitchFamily="49" charset="0"/>
                <a:cs typeface="Courier New" panose="02070309020205020404" pitchFamily="49" charset="0"/>
              </a:rPr>
              <a:t>   </a:t>
            </a:r>
            <a:r>
              <a:rPr lang="lv-LV" sz="2200" b="1" dirty="0" err="1">
                <a:solidFill>
                  <a:schemeClr val="accent3">
                    <a:lumMod val="50000"/>
                  </a:schemeClr>
                </a:solidFill>
                <a:latin typeface="Courier New" panose="02070309020205020404" pitchFamily="49" charset="0"/>
                <a:cs typeface="Courier New" panose="02070309020205020404" pitchFamily="49" charset="0"/>
              </a:rPr>
              <a:t>ElementWrapper</a:t>
            </a:r>
            <a:r>
              <a:rPr lang="lv-LV" sz="2200" b="1" dirty="0">
                <a:latin typeface="Courier New" panose="02070309020205020404" pitchFamily="49" charset="0"/>
                <a:cs typeface="Courier New" panose="02070309020205020404" pitchFamily="49" charset="0"/>
              </a:rPr>
              <a:t> </a:t>
            </a:r>
            <a:r>
              <a:rPr lang="en-GB" sz="2200" b="1" dirty="0">
                <a:latin typeface="Courier New" panose="02070309020205020404" pitchFamily="49" charset="0"/>
                <a:cs typeface="Courier New" panose="02070309020205020404" pitchFamily="49" charset="0"/>
              </a:rPr>
              <a:t>enc</a:t>
            </a:r>
            <a:r>
              <a:rPr lang="lv-LV" sz="2200" b="1" dirty="0">
                <a:latin typeface="Courier New" panose="02070309020205020404" pitchFamily="49" charset="0"/>
                <a:cs typeface="Courier New" panose="02070309020205020404" pitchFamily="49" charset="0"/>
              </a:rPr>
              <a:t> = </a:t>
            </a:r>
            <a:r>
              <a:rPr lang="lv-LV" sz="2200" b="1" dirty="0" err="1">
                <a:solidFill>
                  <a:schemeClr val="accent4">
                    <a:lumMod val="75000"/>
                  </a:schemeClr>
                </a:solidFill>
                <a:latin typeface="Courier New" panose="02070309020205020404" pitchFamily="49" charset="0"/>
                <a:cs typeface="Courier New" panose="02070309020205020404" pitchFamily="49" charset="0"/>
              </a:rPr>
              <a:t>gst_bin_get_by_name</a:t>
            </a:r>
            <a:br>
              <a:rPr lang="en-GB" sz="2200" b="1" dirty="0">
                <a:latin typeface="Courier New" panose="02070309020205020404" pitchFamily="49" charset="0"/>
                <a:cs typeface="Courier New" panose="02070309020205020404" pitchFamily="49" charset="0"/>
              </a:rPr>
            </a:br>
            <a:r>
              <a:rPr lang="en-GB" sz="2200" b="1" dirty="0">
                <a:latin typeface="Courier New" panose="02070309020205020404" pitchFamily="49" charset="0"/>
                <a:cs typeface="Courier New" panose="02070309020205020404" pitchFamily="49" charset="0"/>
              </a:rPr>
              <a:t>                          </a:t>
            </a:r>
            <a:r>
              <a:rPr lang="lv-LV" sz="2200" b="1" dirty="0">
                <a:latin typeface="Courier New" panose="02070309020205020404" pitchFamily="49" charset="0"/>
                <a:cs typeface="Courier New" panose="02070309020205020404" pitchFamily="49" charset="0"/>
              </a:rPr>
              <a:t>(</a:t>
            </a:r>
            <a:r>
              <a:rPr lang="lv-LV" sz="2200" b="1" dirty="0" err="1">
                <a:latin typeface="Courier New" panose="02070309020205020404" pitchFamily="49" charset="0"/>
                <a:cs typeface="Courier New" panose="02070309020205020404" pitchFamily="49" charset="0"/>
              </a:rPr>
              <a:t>bin</a:t>
            </a:r>
            <a:r>
              <a:rPr lang="lv-LV" sz="2200" b="1" dirty="0">
                <a:latin typeface="Courier New" panose="02070309020205020404" pitchFamily="49" charset="0"/>
                <a:cs typeface="Courier New" panose="02070309020205020404" pitchFamily="49" charset="0"/>
              </a:rPr>
              <a:t>, «</a:t>
            </a:r>
            <a:r>
              <a:rPr lang="lv-LV" sz="2200" b="1" dirty="0" err="1">
                <a:latin typeface="Courier New" panose="02070309020205020404" pitchFamily="49" charset="0"/>
                <a:cs typeface="Courier New" panose="02070309020205020404" pitchFamily="49" charset="0"/>
              </a:rPr>
              <a:t>enc</a:t>
            </a:r>
            <a:r>
              <a:rPr lang="lv-LV" sz="2200" b="1" dirty="0">
                <a:latin typeface="Courier New" panose="02070309020205020404" pitchFamily="49" charset="0"/>
                <a:cs typeface="Courier New" panose="02070309020205020404" pitchFamily="49" charset="0"/>
              </a:rPr>
              <a:t>»);</a:t>
            </a:r>
            <a:br>
              <a:rPr lang="en-GB" sz="2200" b="1" dirty="0">
                <a:latin typeface="Courier New" panose="02070309020205020404" pitchFamily="49" charset="0"/>
                <a:cs typeface="Courier New" panose="02070309020205020404" pitchFamily="49" charset="0"/>
              </a:rPr>
            </a:br>
            <a:r>
              <a:rPr lang="en-GB" sz="2200" b="1" dirty="0">
                <a:latin typeface="Courier New" panose="02070309020205020404" pitchFamily="49" charset="0"/>
                <a:cs typeface="Courier New" panose="02070309020205020404" pitchFamily="49" charset="0"/>
              </a:rPr>
              <a:t>   </a:t>
            </a:r>
            <a:r>
              <a:rPr lang="en-GB" sz="2200" b="1" dirty="0" err="1">
                <a:solidFill>
                  <a:schemeClr val="accent4">
                    <a:lumMod val="75000"/>
                  </a:schemeClr>
                </a:solidFill>
                <a:latin typeface="Courier New" panose="02070309020205020404" pitchFamily="49" charset="0"/>
                <a:cs typeface="Courier New" panose="02070309020205020404" pitchFamily="49" charset="0"/>
              </a:rPr>
              <a:t>doSomething</a:t>
            </a:r>
            <a:r>
              <a:rPr lang="en-GB" sz="2200" b="1" dirty="0">
                <a:latin typeface="Courier New" panose="02070309020205020404" pitchFamily="49" charset="0"/>
                <a:cs typeface="Courier New" panose="02070309020205020404" pitchFamily="49" charset="0"/>
              </a:rPr>
              <a:t>(enc);   </a:t>
            </a:r>
            <a:br>
              <a:rPr lang="en-GB" sz="2200" b="1" dirty="0">
                <a:latin typeface="Courier New" panose="02070309020205020404" pitchFamily="49" charset="0"/>
                <a:cs typeface="Courier New" panose="02070309020205020404" pitchFamily="49" charset="0"/>
              </a:rPr>
            </a:br>
            <a:r>
              <a:rPr lang="en-GB" sz="2200" b="1" dirty="0">
                <a:latin typeface="Courier New" panose="02070309020205020404" pitchFamily="49" charset="0"/>
                <a:cs typeface="Courier New" panose="02070309020205020404" pitchFamily="49" charset="0"/>
              </a:rPr>
              <a:t>   </a:t>
            </a:r>
            <a:r>
              <a:rPr lang="en-GB" sz="2200" b="1" dirty="0" err="1">
                <a:solidFill>
                  <a:srgbClr val="002060"/>
                </a:solidFill>
                <a:latin typeface="Courier New" panose="02070309020205020404" pitchFamily="49" charset="0"/>
                <a:cs typeface="Courier New" panose="02070309020205020404" pitchFamily="49" charset="0"/>
              </a:rPr>
              <a:t>this</a:t>
            </a:r>
            <a:r>
              <a:rPr lang="en-GB" sz="2200" b="1" dirty="0" err="1">
                <a:latin typeface="Courier New" panose="02070309020205020404" pitchFamily="49" charset="0"/>
                <a:cs typeface="Courier New" panose="02070309020205020404" pitchFamily="49" charset="0"/>
              </a:rPr>
              <a:t>.enc</a:t>
            </a:r>
            <a:r>
              <a:rPr lang="en-GB" sz="2200" b="1" dirty="0">
                <a:latin typeface="Courier New" panose="02070309020205020404" pitchFamily="49" charset="0"/>
                <a:cs typeface="Courier New" panose="02070309020205020404" pitchFamily="49" charset="0"/>
              </a:rPr>
              <a:t> = enc;</a:t>
            </a:r>
            <a:br>
              <a:rPr lang="en-GB" sz="2200" b="1" dirty="0">
                <a:latin typeface="Courier New" panose="02070309020205020404" pitchFamily="49" charset="0"/>
                <a:cs typeface="Courier New" panose="02070309020205020404" pitchFamily="49" charset="0"/>
              </a:rPr>
            </a:br>
            <a:r>
              <a:rPr lang="lv-LV" sz="2200" b="1" dirty="0">
                <a:latin typeface="Courier New" panose="02070309020205020404" pitchFamily="49" charset="0"/>
                <a:cs typeface="Courier New" panose="02070309020205020404" pitchFamily="49" charset="0"/>
              </a:rPr>
              <a:t>} </a:t>
            </a:r>
            <a:r>
              <a:rPr lang="lv-LV" sz="2200" b="1" dirty="0" err="1">
                <a:solidFill>
                  <a:srgbClr val="00B050"/>
                </a:solidFill>
                <a:latin typeface="Courier New" panose="02070309020205020404" pitchFamily="49" charset="0"/>
                <a:cs typeface="Courier New" panose="02070309020205020404" pitchFamily="49" charset="0"/>
              </a:rPr>
              <a:t>unref</a:t>
            </a:r>
            <a:r>
              <a:rPr lang="lv-LV" sz="2200" b="1" dirty="0">
                <a:solidFill>
                  <a:srgbClr val="00B050"/>
                </a:solidFill>
                <a:latin typeface="Courier New" panose="02070309020205020404" pitchFamily="49" charset="0"/>
                <a:cs typeface="Courier New" panose="02070309020205020404" pitchFamily="49" charset="0"/>
              </a:rPr>
              <a:t> </a:t>
            </a:r>
            <a:r>
              <a:rPr lang="lv-LV" sz="2200" b="1" dirty="0" err="1">
                <a:solidFill>
                  <a:srgbClr val="00B050"/>
                </a:solidFill>
                <a:latin typeface="Courier New" panose="02070309020205020404" pitchFamily="49" charset="0"/>
                <a:cs typeface="Courier New" panose="02070309020205020404" pitchFamily="49" charset="0"/>
              </a:rPr>
              <a:t>here</a:t>
            </a:r>
            <a:endParaRPr lang="lv-LV" sz="2200" b="1" dirty="0">
              <a:solidFill>
                <a:srgbClr val="00B050"/>
              </a:solidFill>
              <a:latin typeface="Courier New" panose="02070309020205020404" pitchFamily="49" charset="0"/>
              <a:cs typeface="Courier New" panose="02070309020205020404" pitchFamily="49" charset="0"/>
            </a:endParaRPr>
          </a:p>
          <a:p>
            <a:pPr marL="0" indent="0">
              <a:buNone/>
            </a:pPr>
            <a:endParaRPr lang="lv-LV" dirty="0">
              <a:latin typeface="Courier New" panose="02070309020205020404" pitchFamily="49" charset="0"/>
              <a:cs typeface="Courier New" panose="02070309020205020404" pitchFamily="49" charset="0"/>
            </a:endParaRPr>
          </a:p>
          <a:p>
            <a:pPr marL="0" indent="0">
              <a:buNone/>
            </a:pPr>
            <a:endParaRPr lang="lv-LV" dirty="0">
              <a:latin typeface="Courier New" panose="02070309020205020404" pitchFamily="49" charset="0"/>
              <a:cs typeface="Courier New" panose="02070309020205020404" pitchFamily="49" charset="0"/>
            </a:endParaRPr>
          </a:p>
          <a:p>
            <a:pPr marL="0" indent="0">
              <a:buNone/>
            </a:pPr>
            <a:endParaRPr lang="lv-LV" dirty="0">
              <a:latin typeface="Courier New" panose="02070309020205020404" pitchFamily="49" charset="0"/>
              <a:cs typeface="Courier New" panose="02070309020205020404" pitchFamily="49" charset="0"/>
            </a:endParaRPr>
          </a:p>
          <a:p>
            <a:pPr marL="0" indent="0">
              <a:buNone/>
            </a:pPr>
            <a:endParaRPr lang="lv-LV"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5231981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80F09-EA97-926A-4C0B-DFBE03266C89}"/>
              </a:ext>
            </a:extLst>
          </p:cNvPr>
          <p:cNvSpPr>
            <a:spLocks noGrp="1"/>
          </p:cNvSpPr>
          <p:nvPr>
            <p:ph type="title"/>
          </p:nvPr>
        </p:nvSpPr>
        <p:spPr>
          <a:xfrm>
            <a:off x="1154953" y="973668"/>
            <a:ext cx="10382623" cy="706964"/>
          </a:xfrm>
        </p:spPr>
        <p:txBody>
          <a:bodyPr/>
          <a:lstStyle/>
          <a:p>
            <a:r>
              <a:rPr lang="lv-LV" dirty="0"/>
              <a:t>C++ </a:t>
            </a:r>
            <a:r>
              <a:rPr lang="lv-LV" dirty="0" err="1"/>
              <a:t>integration</a:t>
            </a:r>
            <a:r>
              <a:rPr lang="lv-LV" dirty="0"/>
              <a:t> – </a:t>
            </a:r>
            <a:r>
              <a:rPr lang="lv-LV" dirty="0" err="1"/>
              <a:t>wrapper</a:t>
            </a:r>
            <a:r>
              <a:rPr lang="lv-LV" dirty="0"/>
              <a:t> </a:t>
            </a:r>
            <a:r>
              <a:rPr lang="lv-LV" dirty="0" err="1"/>
              <a:t>implementation</a:t>
            </a:r>
            <a:endParaRPr lang="lv-LV" dirty="0"/>
          </a:p>
        </p:txBody>
      </p:sp>
      <p:sp>
        <p:nvSpPr>
          <p:cNvPr id="3" name="Content Placeholder 2">
            <a:extLst>
              <a:ext uri="{FF2B5EF4-FFF2-40B4-BE49-F238E27FC236}">
                <a16:creationId xmlns:a16="http://schemas.microsoft.com/office/drawing/2014/main" id="{36B2BAE2-CD4A-EFFB-E551-BB3093FDBA52}"/>
              </a:ext>
            </a:extLst>
          </p:cNvPr>
          <p:cNvSpPr>
            <a:spLocks noGrp="1"/>
          </p:cNvSpPr>
          <p:nvPr>
            <p:ph idx="1"/>
          </p:nvPr>
        </p:nvSpPr>
        <p:spPr>
          <a:xfrm>
            <a:off x="797859" y="2223247"/>
            <a:ext cx="10470775" cy="4195482"/>
          </a:xfrm>
        </p:spPr>
        <p:txBody>
          <a:bodyPr>
            <a:normAutofit fontScale="92500" lnSpcReduction="20000"/>
          </a:bodyPr>
          <a:lstStyle/>
          <a:p>
            <a:pPr marL="0" indent="0">
              <a:buNone/>
            </a:pPr>
            <a:r>
              <a:rPr lang="en-US" sz="2200" b="1" dirty="0">
                <a:solidFill>
                  <a:schemeClr val="bg1">
                    <a:lumMod val="50000"/>
                  </a:schemeClr>
                </a:solidFill>
                <a:latin typeface="Courier New" panose="02070309020205020404" pitchFamily="49" charset="0"/>
                <a:cs typeface="Courier New" panose="02070309020205020404" pitchFamily="49" charset="0"/>
              </a:rPr>
              <a:t>template &lt;class </a:t>
            </a:r>
            <a:r>
              <a:rPr lang="en-US" sz="2200" b="1" dirty="0" err="1">
                <a:solidFill>
                  <a:schemeClr val="accent3">
                    <a:lumMod val="50000"/>
                  </a:schemeClr>
                </a:solidFill>
                <a:latin typeface="Courier New" panose="02070309020205020404" pitchFamily="49" charset="0"/>
                <a:cs typeface="Courier New" panose="02070309020205020404" pitchFamily="49" charset="0"/>
              </a:rPr>
              <a:t>ObjectType</a:t>
            </a:r>
            <a:r>
              <a:rPr lang="en-US" sz="2200" b="1" dirty="0">
                <a:latin typeface="Courier New" panose="02070309020205020404" pitchFamily="49" charset="0"/>
                <a:cs typeface="Courier New" panose="02070309020205020404" pitchFamily="49" charset="0"/>
              </a:rPr>
              <a:t>&gt;</a:t>
            </a:r>
            <a:r>
              <a:rPr lang="lv-LV" sz="2200" b="1" dirty="0">
                <a:latin typeface="Courier New" panose="02070309020205020404" pitchFamily="49" charset="0"/>
                <a:cs typeface="Courier New" panose="02070309020205020404" pitchFamily="49" charset="0"/>
              </a:rPr>
              <a:t> </a:t>
            </a:r>
            <a:r>
              <a:rPr lang="en-US" sz="2200" b="1" dirty="0">
                <a:solidFill>
                  <a:schemeClr val="bg1">
                    <a:lumMod val="50000"/>
                  </a:schemeClr>
                </a:solidFill>
                <a:latin typeface="Courier New" panose="02070309020205020404" pitchFamily="49" charset="0"/>
                <a:cs typeface="Courier New" panose="02070309020205020404" pitchFamily="49" charset="0"/>
              </a:rPr>
              <a:t>class</a:t>
            </a:r>
            <a:r>
              <a:rPr lang="en-US" sz="2200" b="1" dirty="0">
                <a:latin typeface="Courier New" panose="02070309020205020404" pitchFamily="49" charset="0"/>
                <a:cs typeface="Courier New" panose="02070309020205020404" pitchFamily="49" charset="0"/>
              </a:rPr>
              <a:t> </a:t>
            </a:r>
            <a:r>
              <a:rPr lang="en-US" sz="2200" b="1" dirty="0" err="1">
                <a:solidFill>
                  <a:schemeClr val="accent3">
                    <a:lumMod val="50000"/>
                  </a:schemeClr>
                </a:solidFill>
                <a:latin typeface="Courier New" panose="02070309020205020404" pitchFamily="49" charset="0"/>
                <a:cs typeface="Courier New" panose="02070309020205020404" pitchFamily="49" charset="0"/>
              </a:rPr>
              <a:t>GstWrapper</a:t>
            </a:r>
            <a:r>
              <a:rPr lang="lv-LV" sz="2200" b="1" dirty="0">
                <a:latin typeface="Courier New" panose="02070309020205020404" pitchFamily="49" charset="0"/>
                <a:cs typeface="Courier New" panose="02070309020205020404" pitchFamily="49" charset="0"/>
              </a:rPr>
              <a:t> {</a:t>
            </a:r>
            <a:br>
              <a:rPr lang="lv-LV" sz="2200" b="1" dirty="0">
                <a:latin typeface="Courier New" panose="02070309020205020404" pitchFamily="49" charset="0"/>
                <a:cs typeface="Courier New" panose="02070309020205020404" pitchFamily="49" charset="0"/>
              </a:rPr>
            </a:br>
            <a:br>
              <a:rPr lang="en-GB" sz="2200" b="1" dirty="0">
                <a:latin typeface="Courier New" panose="02070309020205020404" pitchFamily="49" charset="0"/>
                <a:cs typeface="Courier New" panose="02070309020205020404" pitchFamily="49" charset="0"/>
              </a:rPr>
            </a:br>
            <a:r>
              <a:rPr lang="lv-LV" sz="2200" b="1" dirty="0">
                <a:solidFill>
                  <a:srgbClr val="00B050"/>
                </a:solidFill>
                <a:latin typeface="Courier New" panose="02070309020205020404" pitchFamily="49" charset="0"/>
                <a:cs typeface="Courier New" panose="02070309020205020404" pitchFamily="49" charset="0"/>
              </a:rPr>
              <a:t> // </a:t>
            </a:r>
            <a:r>
              <a:rPr lang="lv-LV" sz="2200" b="1" dirty="0" err="1">
                <a:solidFill>
                  <a:srgbClr val="00B050"/>
                </a:solidFill>
                <a:latin typeface="Courier New" panose="02070309020205020404" pitchFamily="49" charset="0"/>
                <a:cs typeface="Courier New" panose="02070309020205020404" pitchFamily="49" charset="0"/>
              </a:rPr>
              <a:t>construct</a:t>
            </a:r>
            <a:r>
              <a:rPr lang="lv-LV" sz="2200" b="1" dirty="0">
                <a:solidFill>
                  <a:srgbClr val="00B050"/>
                </a:solidFill>
                <a:latin typeface="Courier New" panose="02070309020205020404" pitchFamily="49" charset="0"/>
                <a:cs typeface="Courier New" panose="02070309020205020404" pitchFamily="49" charset="0"/>
              </a:rPr>
              <a:t> </a:t>
            </a:r>
            <a:r>
              <a:rPr lang="lv-LV" sz="2200" b="1" dirty="0" err="1">
                <a:solidFill>
                  <a:srgbClr val="00B050"/>
                </a:solidFill>
                <a:latin typeface="Courier New" panose="02070309020205020404" pitchFamily="49" charset="0"/>
                <a:cs typeface="Courier New" panose="02070309020205020404" pitchFamily="49" charset="0"/>
              </a:rPr>
              <a:t>with</a:t>
            </a:r>
            <a:r>
              <a:rPr lang="lv-LV" sz="2200" b="1" dirty="0">
                <a:solidFill>
                  <a:srgbClr val="00B050"/>
                </a:solidFill>
                <a:latin typeface="Courier New" panose="02070309020205020404" pitchFamily="49" charset="0"/>
                <a:cs typeface="Courier New" panose="02070309020205020404" pitchFamily="49" charset="0"/>
              </a:rPr>
              <a:t> </a:t>
            </a:r>
            <a:r>
              <a:rPr lang="lv-LV" sz="2200" b="1" dirty="0" err="1">
                <a:solidFill>
                  <a:srgbClr val="00B050"/>
                </a:solidFill>
                <a:latin typeface="Courier New" panose="02070309020205020404" pitchFamily="49" charset="0"/>
                <a:cs typeface="Courier New" panose="02070309020205020404" pitchFamily="49" charset="0"/>
              </a:rPr>
              <a:t>transfer</a:t>
            </a:r>
            <a:r>
              <a:rPr lang="lv-LV" sz="2200" b="1" dirty="0">
                <a:solidFill>
                  <a:srgbClr val="00B050"/>
                </a:solidFill>
                <a:latin typeface="Courier New" panose="02070309020205020404" pitchFamily="49" charset="0"/>
                <a:cs typeface="Courier New" panose="02070309020205020404" pitchFamily="49" charset="0"/>
              </a:rPr>
              <a:t> </a:t>
            </a:r>
            <a:r>
              <a:rPr lang="lv-LV" sz="2200" b="1" dirty="0" err="1">
                <a:solidFill>
                  <a:srgbClr val="00B050"/>
                </a:solidFill>
                <a:latin typeface="Courier New" panose="02070309020205020404" pitchFamily="49" charset="0"/>
                <a:cs typeface="Courier New" panose="02070309020205020404" pitchFamily="49" charset="0"/>
              </a:rPr>
              <a:t>floating</a:t>
            </a:r>
            <a:r>
              <a:rPr lang="lv-LV" sz="2200" b="1" dirty="0">
                <a:solidFill>
                  <a:srgbClr val="00B050"/>
                </a:solidFill>
                <a:latin typeface="Courier New" panose="02070309020205020404" pitchFamily="49" charset="0"/>
                <a:cs typeface="Courier New" panose="02070309020205020404" pitchFamily="49" charset="0"/>
              </a:rPr>
              <a:t> </a:t>
            </a:r>
            <a:r>
              <a:rPr lang="lv-LV" sz="2200" b="1" dirty="0" err="1">
                <a:solidFill>
                  <a:srgbClr val="00B050"/>
                </a:solidFill>
                <a:latin typeface="Courier New" panose="02070309020205020404" pitchFamily="49" charset="0"/>
                <a:cs typeface="Courier New" panose="02070309020205020404" pitchFamily="49" charset="0"/>
              </a:rPr>
              <a:t>or</a:t>
            </a:r>
            <a:r>
              <a:rPr lang="lv-LV" sz="2200" b="1" dirty="0">
                <a:solidFill>
                  <a:srgbClr val="00B050"/>
                </a:solidFill>
                <a:latin typeface="Courier New" panose="02070309020205020404" pitchFamily="49" charset="0"/>
                <a:cs typeface="Courier New" panose="02070309020205020404" pitchFamily="49" charset="0"/>
              </a:rPr>
              <a:t> </a:t>
            </a:r>
            <a:r>
              <a:rPr lang="lv-LV" sz="2200" b="1" dirty="0" err="1">
                <a:solidFill>
                  <a:srgbClr val="00B050"/>
                </a:solidFill>
                <a:latin typeface="Courier New" panose="02070309020205020404" pitchFamily="49" charset="0"/>
                <a:cs typeface="Courier New" panose="02070309020205020404" pitchFamily="49" charset="0"/>
              </a:rPr>
              <a:t>full</a:t>
            </a:r>
            <a:br>
              <a:rPr lang="lv-LV" sz="2200" b="1" dirty="0">
                <a:solidFill>
                  <a:srgbClr val="00B050"/>
                </a:solidFill>
                <a:latin typeface="Courier New" panose="02070309020205020404" pitchFamily="49" charset="0"/>
                <a:cs typeface="Courier New" panose="02070309020205020404" pitchFamily="49" charset="0"/>
              </a:rPr>
            </a:br>
            <a:r>
              <a:rPr lang="lv-LV" sz="2200" b="1" dirty="0">
                <a:latin typeface="Courier New" panose="02070309020205020404" pitchFamily="49" charset="0"/>
                <a:cs typeface="Courier New" panose="02070309020205020404" pitchFamily="49" charset="0"/>
              </a:rPr>
              <a:t> </a:t>
            </a:r>
            <a:r>
              <a:rPr lang="lv-LV" sz="2200" b="1" dirty="0" err="1">
                <a:solidFill>
                  <a:schemeClr val="accent3">
                    <a:lumMod val="50000"/>
                  </a:schemeClr>
                </a:solidFill>
                <a:latin typeface="Courier New" panose="02070309020205020404" pitchFamily="49" charset="0"/>
                <a:cs typeface="Courier New" panose="02070309020205020404" pitchFamily="49" charset="0"/>
              </a:rPr>
              <a:t>GstWrapper</a:t>
            </a:r>
            <a:r>
              <a:rPr lang="lv-LV" sz="2200" b="1" dirty="0">
                <a:latin typeface="Courier New" panose="02070309020205020404" pitchFamily="49" charset="0"/>
                <a:cs typeface="Courier New" panose="02070309020205020404" pitchFamily="49" charset="0"/>
              </a:rPr>
              <a:t>(</a:t>
            </a:r>
            <a:r>
              <a:rPr lang="lv-LV" sz="2200" b="1" dirty="0" err="1">
                <a:solidFill>
                  <a:schemeClr val="accent3">
                    <a:lumMod val="50000"/>
                  </a:schemeClr>
                </a:solidFill>
                <a:latin typeface="Courier New" panose="02070309020205020404" pitchFamily="49" charset="0"/>
                <a:cs typeface="Courier New" panose="02070309020205020404" pitchFamily="49" charset="0"/>
              </a:rPr>
              <a:t>ObjectType</a:t>
            </a:r>
            <a:r>
              <a:rPr lang="lv-LV" sz="2200" b="1" dirty="0">
                <a:latin typeface="Courier New" panose="02070309020205020404" pitchFamily="49" charset="0"/>
                <a:cs typeface="Courier New" panose="02070309020205020404" pitchFamily="49" charset="0"/>
              </a:rPr>
              <a:t> *</a:t>
            </a:r>
            <a:r>
              <a:rPr lang="lv-LV" sz="2200" b="1" dirty="0" err="1">
                <a:latin typeface="Courier New" panose="02070309020205020404" pitchFamily="49" charset="0"/>
                <a:cs typeface="Courier New" panose="02070309020205020404" pitchFamily="49" charset="0"/>
              </a:rPr>
              <a:t>obj</a:t>
            </a:r>
            <a:r>
              <a:rPr lang="lv-LV" sz="2200" b="1" dirty="0">
                <a:latin typeface="Courier New" panose="02070309020205020404" pitchFamily="49" charset="0"/>
                <a:cs typeface="Courier New" panose="02070309020205020404" pitchFamily="49" charset="0"/>
              </a:rPr>
              <a:t>) : </a:t>
            </a:r>
            <a:r>
              <a:rPr lang="lv-LV" sz="2200" b="1" dirty="0" err="1">
                <a:solidFill>
                  <a:schemeClr val="tx1"/>
                </a:solidFill>
                <a:latin typeface="Courier New" panose="02070309020205020404" pitchFamily="49" charset="0"/>
                <a:cs typeface="Courier New" panose="02070309020205020404" pitchFamily="49" charset="0"/>
              </a:rPr>
              <a:t>obj</a:t>
            </a:r>
            <a:r>
              <a:rPr lang="lv-LV" sz="2200" b="1" dirty="0">
                <a:latin typeface="Courier New" panose="02070309020205020404" pitchFamily="49" charset="0"/>
                <a:cs typeface="Courier New" panose="02070309020205020404" pitchFamily="49" charset="0"/>
              </a:rPr>
              <a:t>(</a:t>
            </a:r>
            <a:r>
              <a:rPr lang="lv-LV" sz="2200" b="1" dirty="0" err="1">
                <a:latin typeface="Courier New" panose="02070309020205020404" pitchFamily="49" charset="0"/>
                <a:cs typeface="Courier New" panose="02070309020205020404" pitchFamily="49" charset="0"/>
              </a:rPr>
              <a:t>obj</a:t>
            </a:r>
            <a:r>
              <a:rPr lang="lv-LV" sz="2200" b="1" dirty="0">
                <a:latin typeface="Courier New" panose="02070309020205020404" pitchFamily="49" charset="0"/>
                <a:cs typeface="Courier New" panose="02070309020205020404" pitchFamily="49" charset="0"/>
              </a:rPr>
              <a:t>) {}</a:t>
            </a:r>
            <a:br>
              <a:rPr lang="lv-LV" sz="2200" b="1" dirty="0">
                <a:latin typeface="Courier New" panose="02070309020205020404" pitchFamily="49" charset="0"/>
                <a:cs typeface="Courier New" panose="02070309020205020404" pitchFamily="49" charset="0"/>
              </a:rPr>
            </a:br>
            <a:br>
              <a:rPr lang="lv-LV" sz="2200" b="1" dirty="0">
                <a:latin typeface="Courier New" panose="02070309020205020404" pitchFamily="49" charset="0"/>
                <a:cs typeface="Courier New" panose="02070309020205020404" pitchFamily="49" charset="0"/>
              </a:rPr>
            </a:br>
            <a:br>
              <a:rPr lang="lv-LV" sz="2200" b="1" dirty="0">
                <a:latin typeface="Courier New" panose="02070309020205020404" pitchFamily="49" charset="0"/>
                <a:cs typeface="Courier New" panose="02070309020205020404" pitchFamily="49" charset="0"/>
              </a:rPr>
            </a:br>
            <a:r>
              <a:rPr lang="lv-LV" sz="2200" b="1" dirty="0">
                <a:solidFill>
                  <a:srgbClr val="00B050"/>
                </a:solidFill>
                <a:latin typeface="Courier New" panose="02070309020205020404" pitchFamily="49" charset="0"/>
                <a:cs typeface="Courier New" panose="02070309020205020404" pitchFamily="49" charset="0"/>
              </a:rPr>
              <a:t> // </a:t>
            </a:r>
            <a:r>
              <a:rPr lang="lv-LV" sz="2200" b="1" dirty="0" err="1">
                <a:solidFill>
                  <a:srgbClr val="00B050"/>
                </a:solidFill>
                <a:latin typeface="Courier New" panose="02070309020205020404" pitchFamily="49" charset="0"/>
                <a:cs typeface="Courier New" panose="02070309020205020404" pitchFamily="49" charset="0"/>
              </a:rPr>
              <a:t>construct</a:t>
            </a:r>
            <a:r>
              <a:rPr lang="lv-LV" sz="2200" b="1" dirty="0">
                <a:solidFill>
                  <a:srgbClr val="00B050"/>
                </a:solidFill>
                <a:latin typeface="Courier New" panose="02070309020205020404" pitchFamily="49" charset="0"/>
                <a:cs typeface="Courier New" panose="02070309020205020404" pitchFamily="49" charset="0"/>
              </a:rPr>
              <a:t> </a:t>
            </a:r>
            <a:r>
              <a:rPr lang="lv-LV" sz="2200" b="1" dirty="0" err="1">
                <a:solidFill>
                  <a:srgbClr val="00B050"/>
                </a:solidFill>
                <a:latin typeface="Courier New" panose="02070309020205020404" pitchFamily="49" charset="0"/>
                <a:cs typeface="Courier New" panose="02070309020205020404" pitchFamily="49" charset="0"/>
              </a:rPr>
              <a:t>with</a:t>
            </a:r>
            <a:r>
              <a:rPr lang="lv-LV" sz="2200" b="1" dirty="0">
                <a:solidFill>
                  <a:srgbClr val="00B050"/>
                </a:solidFill>
                <a:latin typeface="Courier New" panose="02070309020205020404" pitchFamily="49" charset="0"/>
                <a:cs typeface="Courier New" panose="02070309020205020404" pitchFamily="49" charset="0"/>
              </a:rPr>
              <a:t> </a:t>
            </a:r>
            <a:r>
              <a:rPr lang="lv-LV" sz="2200" b="1" dirty="0" err="1">
                <a:solidFill>
                  <a:srgbClr val="00B050"/>
                </a:solidFill>
                <a:latin typeface="Courier New" panose="02070309020205020404" pitchFamily="49" charset="0"/>
                <a:cs typeface="Courier New" panose="02070309020205020404" pitchFamily="49" charset="0"/>
              </a:rPr>
              <a:t>transfer</a:t>
            </a:r>
            <a:r>
              <a:rPr lang="lv-LV" sz="2200" b="1" dirty="0">
                <a:solidFill>
                  <a:srgbClr val="00B050"/>
                </a:solidFill>
                <a:latin typeface="Courier New" panose="02070309020205020404" pitchFamily="49" charset="0"/>
                <a:cs typeface="Courier New" panose="02070309020205020404" pitchFamily="49" charset="0"/>
              </a:rPr>
              <a:t> </a:t>
            </a:r>
            <a:r>
              <a:rPr lang="lv-LV" sz="2200" b="1" dirty="0" err="1">
                <a:solidFill>
                  <a:srgbClr val="00B050"/>
                </a:solidFill>
                <a:latin typeface="Courier New" panose="02070309020205020404" pitchFamily="49" charset="0"/>
                <a:cs typeface="Courier New" panose="02070309020205020404" pitchFamily="49" charset="0"/>
              </a:rPr>
              <a:t>none</a:t>
            </a:r>
            <a:r>
              <a:rPr lang="lv-LV" sz="2200" b="1" dirty="0">
                <a:solidFill>
                  <a:srgbClr val="00B050"/>
                </a:solidFill>
                <a:latin typeface="Courier New" panose="02070309020205020404" pitchFamily="49" charset="0"/>
                <a:cs typeface="Courier New" panose="02070309020205020404" pitchFamily="49" charset="0"/>
              </a:rPr>
              <a:t>, </a:t>
            </a:r>
            <a:r>
              <a:rPr lang="lv-LV" sz="2200" b="1" dirty="0" err="1">
                <a:solidFill>
                  <a:srgbClr val="00B050"/>
                </a:solidFill>
                <a:latin typeface="Courier New" panose="02070309020205020404" pitchFamily="49" charset="0"/>
                <a:cs typeface="Courier New" panose="02070309020205020404" pitchFamily="49" charset="0"/>
              </a:rPr>
              <a:t>add</a:t>
            </a:r>
            <a:r>
              <a:rPr lang="lv-LV" sz="2200" b="1" dirty="0">
                <a:solidFill>
                  <a:srgbClr val="00B050"/>
                </a:solidFill>
                <a:latin typeface="Courier New" panose="02070309020205020404" pitchFamily="49" charset="0"/>
                <a:cs typeface="Courier New" panose="02070309020205020404" pitchFamily="49" charset="0"/>
              </a:rPr>
              <a:t> </a:t>
            </a:r>
            <a:r>
              <a:rPr lang="lv-LV" sz="2200" b="1" dirty="0" err="1">
                <a:solidFill>
                  <a:srgbClr val="00B050"/>
                </a:solidFill>
                <a:latin typeface="Courier New" panose="02070309020205020404" pitchFamily="49" charset="0"/>
                <a:cs typeface="Courier New" panose="02070309020205020404" pitchFamily="49" charset="0"/>
              </a:rPr>
              <a:t>ref</a:t>
            </a:r>
            <a:br>
              <a:rPr lang="lv-LV" sz="2200" b="1" dirty="0">
                <a:solidFill>
                  <a:srgbClr val="00B050"/>
                </a:solidFill>
                <a:latin typeface="Courier New" panose="02070309020205020404" pitchFamily="49" charset="0"/>
                <a:cs typeface="Courier New" panose="02070309020205020404" pitchFamily="49" charset="0"/>
              </a:rPr>
            </a:br>
            <a:r>
              <a:rPr lang="lv-LV" sz="2200" b="1" dirty="0">
                <a:latin typeface="Courier New" panose="02070309020205020404" pitchFamily="49" charset="0"/>
                <a:cs typeface="Courier New" panose="02070309020205020404" pitchFamily="49" charset="0"/>
              </a:rPr>
              <a:t> </a:t>
            </a:r>
            <a:r>
              <a:rPr lang="lv-LV" sz="2200" b="1" dirty="0" err="1">
                <a:solidFill>
                  <a:schemeClr val="accent3">
                    <a:lumMod val="50000"/>
                  </a:schemeClr>
                </a:solidFill>
                <a:latin typeface="Courier New" panose="02070309020205020404" pitchFamily="49" charset="0"/>
                <a:cs typeface="Courier New" panose="02070309020205020404" pitchFamily="49" charset="0"/>
              </a:rPr>
              <a:t>GstWrapper</a:t>
            </a:r>
            <a:r>
              <a:rPr lang="lv-LV" sz="2200" b="1" dirty="0">
                <a:latin typeface="Courier New" panose="02070309020205020404" pitchFamily="49" charset="0"/>
                <a:cs typeface="Courier New" panose="02070309020205020404" pitchFamily="49" charset="0"/>
              </a:rPr>
              <a:t>(</a:t>
            </a:r>
            <a:r>
              <a:rPr lang="lv-LV" sz="2200" b="1" dirty="0" err="1">
                <a:solidFill>
                  <a:schemeClr val="accent3">
                    <a:lumMod val="50000"/>
                  </a:schemeClr>
                </a:solidFill>
                <a:latin typeface="Courier New" panose="02070309020205020404" pitchFamily="49" charset="0"/>
                <a:cs typeface="Courier New" panose="02070309020205020404" pitchFamily="49" charset="0"/>
              </a:rPr>
              <a:t>ObjectType</a:t>
            </a:r>
            <a:r>
              <a:rPr lang="lv-LV" sz="2200" b="1" dirty="0">
                <a:latin typeface="Courier New" panose="02070309020205020404" pitchFamily="49" charset="0"/>
                <a:cs typeface="Courier New" panose="02070309020205020404" pitchFamily="49" charset="0"/>
              </a:rPr>
              <a:t> *</a:t>
            </a:r>
            <a:r>
              <a:rPr lang="lv-LV" sz="2200" b="1" dirty="0" err="1">
                <a:latin typeface="Courier New" panose="02070309020205020404" pitchFamily="49" charset="0"/>
                <a:cs typeface="Courier New" panose="02070309020205020404" pitchFamily="49" charset="0"/>
              </a:rPr>
              <a:t>obj</a:t>
            </a:r>
            <a:r>
              <a:rPr lang="lv-LV" sz="2200" b="1" dirty="0">
                <a:latin typeface="Courier New" panose="02070309020205020404" pitchFamily="49" charset="0"/>
                <a:cs typeface="Courier New" panose="02070309020205020404" pitchFamily="49" charset="0"/>
              </a:rPr>
              <a:t>, </a:t>
            </a:r>
            <a:r>
              <a:rPr lang="lv-LV" sz="2200" b="1" dirty="0" err="1">
                <a:solidFill>
                  <a:schemeClr val="accent3">
                    <a:lumMod val="50000"/>
                  </a:schemeClr>
                </a:solidFill>
                <a:latin typeface="Courier New" panose="02070309020205020404" pitchFamily="49" charset="0"/>
                <a:cs typeface="Courier New" panose="02070309020205020404" pitchFamily="49" charset="0"/>
              </a:rPr>
              <a:t>bool</a:t>
            </a:r>
            <a:r>
              <a:rPr lang="lv-LV" sz="2200" b="1" dirty="0">
                <a:latin typeface="Courier New" panose="02070309020205020404" pitchFamily="49" charset="0"/>
                <a:cs typeface="Courier New" panose="02070309020205020404" pitchFamily="49" charset="0"/>
              </a:rPr>
              <a:t> </a:t>
            </a:r>
            <a:r>
              <a:rPr lang="lv-LV" sz="2200" b="1" dirty="0" err="1">
                <a:latin typeface="Courier New" panose="02070309020205020404" pitchFamily="49" charset="0"/>
                <a:cs typeface="Courier New" panose="02070309020205020404" pitchFamily="49" charset="0"/>
              </a:rPr>
              <a:t>addRef</a:t>
            </a:r>
            <a:r>
              <a:rPr lang="lv-LV" sz="2200" b="1" dirty="0">
                <a:latin typeface="Courier New" panose="02070309020205020404" pitchFamily="49" charset="0"/>
                <a:cs typeface="Courier New" panose="02070309020205020404" pitchFamily="49" charset="0"/>
              </a:rPr>
              <a:t>) : </a:t>
            </a:r>
            <a:r>
              <a:rPr lang="lv-LV" sz="2200" b="1" dirty="0" err="1">
                <a:latin typeface="Courier New" panose="02070309020205020404" pitchFamily="49" charset="0"/>
                <a:cs typeface="Courier New" panose="02070309020205020404" pitchFamily="49" charset="0"/>
              </a:rPr>
              <a:t>obj</a:t>
            </a:r>
            <a:r>
              <a:rPr lang="lv-LV" sz="2200" b="1" dirty="0">
                <a:latin typeface="Courier New" panose="02070309020205020404" pitchFamily="49" charset="0"/>
                <a:cs typeface="Courier New" panose="02070309020205020404" pitchFamily="49" charset="0"/>
              </a:rPr>
              <a:t>(</a:t>
            </a:r>
            <a:r>
              <a:rPr lang="lv-LV" sz="2200" b="1" dirty="0" err="1">
                <a:latin typeface="Courier New" panose="02070309020205020404" pitchFamily="49" charset="0"/>
                <a:cs typeface="Courier New" panose="02070309020205020404" pitchFamily="49" charset="0"/>
              </a:rPr>
              <a:t>obj</a:t>
            </a:r>
            <a:r>
              <a:rPr lang="lv-LV" sz="2200" b="1" dirty="0">
                <a:latin typeface="Courier New" panose="02070309020205020404" pitchFamily="49" charset="0"/>
                <a:cs typeface="Courier New" panose="02070309020205020404" pitchFamily="49" charset="0"/>
              </a:rPr>
              <a:t>)</a:t>
            </a:r>
            <a:r>
              <a:rPr lang="en-GB" sz="2200" b="1" dirty="0">
                <a:latin typeface="Courier New" panose="02070309020205020404" pitchFamily="49" charset="0"/>
                <a:cs typeface="Courier New" panose="02070309020205020404" pitchFamily="49" charset="0"/>
              </a:rPr>
              <a:t> </a:t>
            </a:r>
            <a:r>
              <a:rPr lang="lv-LV" sz="2200" b="1" dirty="0">
                <a:latin typeface="Courier New" panose="02070309020205020404" pitchFamily="49" charset="0"/>
                <a:cs typeface="Courier New" panose="02070309020205020404" pitchFamily="49" charset="0"/>
              </a:rPr>
              <a:t>{</a:t>
            </a:r>
            <a:br>
              <a:rPr lang="lv-LV" sz="2200" b="1" dirty="0">
                <a:latin typeface="Courier New" panose="02070309020205020404" pitchFamily="49" charset="0"/>
                <a:cs typeface="Courier New" panose="02070309020205020404" pitchFamily="49" charset="0"/>
              </a:rPr>
            </a:br>
            <a:r>
              <a:rPr lang="lv-LV" sz="2200" b="1" dirty="0">
                <a:latin typeface="Courier New" panose="02070309020205020404" pitchFamily="49" charset="0"/>
                <a:cs typeface="Courier New" panose="02070309020205020404" pitchFamily="49" charset="0"/>
              </a:rPr>
              <a:t>    </a:t>
            </a:r>
            <a:r>
              <a:rPr lang="lv-LV" sz="2200" b="1" dirty="0" err="1">
                <a:solidFill>
                  <a:schemeClr val="bg1">
                    <a:lumMod val="50000"/>
                  </a:schemeClr>
                </a:solidFill>
                <a:latin typeface="Courier New" panose="02070309020205020404" pitchFamily="49" charset="0"/>
                <a:cs typeface="Courier New" panose="02070309020205020404" pitchFamily="49" charset="0"/>
              </a:rPr>
              <a:t>if</a:t>
            </a:r>
            <a:r>
              <a:rPr lang="lv-LV" sz="2200" b="1" dirty="0">
                <a:latin typeface="Courier New" panose="02070309020205020404" pitchFamily="49" charset="0"/>
                <a:cs typeface="Courier New" panose="02070309020205020404" pitchFamily="49" charset="0"/>
              </a:rPr>
              <a:t> (</a:t>
            </a:r>
            <a:r>
              <a:rPr lang="lv-LV" sz="2200" b="1" dirty="0" err="1">
                <a:latin typeface="Courier New" panose="02070309020205020404" pitchFamily="49" charset="0"/>
                <a:cs typeface="Courier New" panose="02070309020205020404" pitchFamily="49" charset="0"/>
              </a:rPr>
              <a:t>addRef</a:t>
            </a:r>
            <a:r>
              <a:rPr lang="lv-LV" sz="2200" b="1" dirty="0">
                <a:latin typeface="Courier New" panose="02070309020205020404" pitchFamily="49" charset="0"/>
                <a:cs typeface="Courier New" panose="02070309020205020404" pitchFamily="49" charset="0"/>
              </a:rPr>
              <a:t>) </a:t>
            </a:r>
            <a:r>
              <a:rPr lang="lv-LV" sz="2200" b="1" dirty="0" err="1">
                <a:solidFill>
                  <a:schemeClr val="accent4">
                    <a:lumMod val="75000"/>
                  </a:schemeClr>
                </a:solidFill>
                <a:latin typeface="Courier New" panose="02070309020205020404" pitchFamily="49" charset="0"/>
                <a:cs typeface="Courier New" panose="02070309020205020404" pitchFamily="49" charset="0"/>
              </a:rPr>
              <a:t>inc_ref</a:t>
            </a:r>
            <a:r>
              <a:rPr lang="lv-LV" sz="2200" b="1" dirty="0">
                <a:latin typeface="Courier New" panose="02070309020205020404" pitchFamily="49" charset="0"/>
                <a:cs typeface="Courier New" panose="02070309020205020404" pitchFamily="49" charset="0"/>
              </a:rPr>
              <a:t>();</a:t>
            </a:r>
            <a:br>
              <a:rPr lang="lv-LV" sz="2200" b="1" dirty="0">
                <a:latin typeface="Courier New" panose="02070309020205020404" pitchFamily="49" charset="0"/>
                <a:cs typeface="Courier New" panose="02070309020205020404" pitchFamily="49" charset="0"/>
              </a:rPr>
            </a:br>
            <a:r>
              <a:rPr lang="lv-LV" sz="2200" b="1" dirty="0">
                <a:latin typeface="Courier New" panose="02070309020205020404" pitchFamily="49" charset="0"/>
                <a:cs typeface="Courier New" panose="02070309020205020404" pitchFamily="49" charset="0"/>
              </a:rPr>
              <a:t> }</a:t>
            </a:r>
            <a:br>
              <a:rPr lang="lv-LV" sz="2200" b="1" dirty="0">
                <a:latin typeface="Courier New" panose="02070309020205020404" pitchFamily="49" charset="0"/>
                <a:cs typeface="Courier New" panose="02070309020205020404" pitchFamily="49" charset="0"/>
              </a:rPr>
            </a:br>
            <a:endParaRPr lang="lv-LV" sz="2200" b="1" dirty="0">
              <a:latin typeface="Courier New" panose="02070309020205020404" pitchFamily="49" charset="0"/>
              <a:cs typeface="Courier New" panose="02070309020205020404" pitchFamily="49" charset="0"/>
            </a:endParaRPr>
          </a:p>
          <a:p>
            <a:pPr marL="0" indent="0">
              <a:buNone/>
            </a:pPr>
            <a:r>
              <a:rPr lang="lv-LV" sz="2200" b="1" dirty="0">
                <a:solidFill>
                  <a:srgbClr val="00B050"/>
                </a:solidFill>
                <a:latin typeface="Courier New" panose="02070309020205020404" pitchFamily="49" charset="0"/>
                <a:cs typeface="Courier New" panose="02070309020205020404" pitchFamily="49" charset="0"/>
              </a:rPr>
              <a:t> // </a:t>
            </a:r>
            <a:r>
              <a:rPr lang="lv-LV" sz="2200" b="1" dirty="0" err="1">
                <a:solidFill>
                  <a:srgbClr val="00B050"/>
                </a:solidFill>
                <a:latin typeface="Courier New" panose="02070309020205020404" pitchFamily="49" charset="0"/>
                <a:cs typeface="Courier New" panose="02070309020205020404" pitchFamily="49" charset="0"/>
              </a:rPr>
              <a:t>copy</a:t>
            </a:r>
            <a:r>
              <a:rPr lang="lv-LV" sz="2200" b="1" dirty="0">
                <a:solidFill>
                  <a:srgbClr val="00B050"/>
                </a:solidFill>
                <a:latin typeface="Courier New" panose="02070309020205020404" pitchFamily="49" charset="0"/>
                <a:cs typeface="Courier New" panose="02070309020205020404" pitchFamily="49" charset="0"/>
              </a:rPr>
              <a:t> from </a:t>
            </a:r>
            <a:r>
              <a:rPr lang="lv-LV" sz="2200" b="1" dirty="0" err="1">
                <a:solidFill>
                  <a:srgbClr val="00B050"/>
                </a:solidFill>
                <a:latin typeface="Courier New" panose="02070309020205020404" pitchFamily="49" charset="0"/>
                <a:cs typeface="Courier New" panose="02070309020205020404" pitchFamily="49" charset="0"/>
              </a:rPr>
              <a:t>another</a:t>
            </a:r>
            <a:r>
              <a:rPr lang="lv-LV" sz="2200" b="1" dirty="0">
                <a:solidFill>
                  <a:srgbClr val="00B050"/>
                </a:solidFill>
                <a:latin typeface="Courier New" panose="02070309020205020404" pitchFamily="49" charset="0"/>
                <a:cs typeface="Courier New" panose="02070309020205020404" pitchFamily="49" charset="0"/>
              </a:rPr>
              <a:t> </a:t>
            </a:r>
            <a:r>
              <a:rPr lang="lv-LV" sz="2200" b="1" dirty="0" err="1">
                <a:solidFill>
                  <a:srgbClr val="00B050"/>
                </a:solidFill>
                <a:latin typeface="Courier New" panose="02070309020205020404" pitchFamily="49" charset="0"/>
                <a:cs typeface="Courier New" panose="02070309020205020404" pitchFamily="49" charset="0"/>
              </a:rPr>
              <a:t>wrapper</a:t>
            </a:r>
            <a:r>
              <a:rPr lang="lv-LV" sz="2200" b="1" dirty="0">
                <a:solidFill>
                  <a:srgbClr val="00B050"/>
                </a:solidFill>
                <a:latin typeface="Courier New" panose="02070309020205020404" pitchFamily="49" charset="0"/>
                <a:cs typeface="Courier New" panose="02070309020205020404" pitchFamily="49" charset="0"/>
              </a:rPr>
              <a:t>, </a:t>
            </a:r>
            <a:r>
              <a:rPr lang="lv-LV" sz="2200" b="1" dirty="0" err="1">
                <a:solidFill>
                  <a:srgbClr val="00B050"/>
                </a:solidFill>
                <a:latin typeface="Courier New" panose="02070309020205020404" pitchFamily="49" charset="0"/>
                <a:cs typeface="Courier New" panose="02070309020205020404" pitchFamily="49" charset="0"/>
              </a:rPr>
              <a:t>add</a:t>
            </a:r>
            <a:r>
              <a:rPr lang="lv-LV" sz="2200" b="1" dirty="0">
                <a:solidFill>
                  <a:srgbClr val="00B050"/>
                </a:solidFill>
                <a:latin typeface="Courier New" panose="02070309020205020404" pitchFamily="49" charset="0"/>
                <a:cs typeface="Courier New" panose="02070309020205020404" pitchFamily="49" charset="0"/>
              </a:rPr>
              <a:t> </a:t>
            </a:r>
            <a:r>
              <a:rPr lang="lv-LV" sz="2200" b="1" dirty="0" err="1">
                <a:solidFill>
                  <a:srgbClr val="00B050"/>
                </a:solidFill>
                <a:latin typeface="Courier New" panose="02070309020205020404" pitchFamily="49" charset="0"/>
                <a:cs typeface="Courier New" panose="02070309020205020404" pitchFamily="49" charset="0"/>
              </a:rPr>
              <a:t>ref</a:t>
            </a:r>
            <a:br>
              <a:rPr lang="lv-LV" sz="2200" b="1" dirty="0">
                <a:solidFill>
                  <a:srgbClr val="00B050"/>
                </a:solidFill>
                <a:latin typeface="Courier New" panose="02070309020205020404" pitchFamily="49" charset="0"/>
                <a:cs typeface="Courier New" panose="02070309020205020404" pitchFamily="49" charset="0"/>
              </a:rPr>
            </a:br>
            <a:r>
              <a:rPr lang="lv-LV" sz="2200" b="1" dirty="0" err="1">
                <a:solidFill>
                  <a:schemeClr val="accent3">
                    <a:lumMod val="50000"/>
                  </a:schemeClr>
                </a:solidFill>
                <a:latin typeface="Courier New" panose="02070309020205020404" pitchFamily="49" charset="0"/>
                <a:cs typeface="Courier New" panose="02070309020205020404" pitchFamily="49" charset="0"/>
              </a:rPr>
              <a:t>GstWrapper</a:t>
            </a:r>
            <a:r>
              <a:rPr lang="lv-LV" sz="2200" b="1" dirty="0">
                <a:latin typeface="Courier New" panose="02070309020205020404" pitchFamily="49" charset="0"/>
                <a:cs typeface="Courier New" panose="02070309020205020404" pitchFamily="49" charset="0"/>
              </a:rPr>
              <a:t>(</a:t>
            </a:r>
            <a:r>
              <a:rPr lang="lv-LV" sz="2200" b="1" dirty="0" err="1">
                <a:solidFill>
                  <a:schemeClr val="bg1">
                    <a:lumMod val="50000"/>
                  </a:schemeClr>
                </a:solidFill>
                <a:latin typeface="Courier New" panose="02070309020205020404" pitchFamily="49" charset="0"/>
                <a:cs typeface="Courier New" panose="02070309020205020404" pitchFamily="49" charset="0"/>
              </a:rPr>
              <a:t>const</a:t>
            </a:r>
            <a:r>
              <a:rPr lang="lv-LV" sz="2200" b="1" dirty="0">
                <a:latin typeface="Courier New" panose="02070309020205020404" pitchFamily="49" charset="0"/>
                <a:cs typeface="Courier New" panose="02070309020205020404" pitchFamily="49" charset="0"/>
              </a:rPr>
              <a:t> </a:t>
            </a:r>
            <a:r>
              <a:rPr lang="lv-LV" sz="2200" b="1" dirty="0" err="1">
                <a:solidFill>
                  <a:schemeClr val="accent3">
                    <a:lumMod val="50000"/>
                  </a:schemeClr>
                </a:solidFill>
                <a:latin typeface="Courier New" panose="02070309020205020404" pitchFamily="49" charset="0"/>
                <a:cs typeface="Courier New" panose="02070309020205020404" pitchFamily="49" charset="0"/>
              </a:rPr>
              <a:t>GstWrapper</a:t>
            </a:r>
            <a:r>
              <a:rPr lang="lv-LV" sz="2200" b="1" dirty="0">
                <a:latin typeface="Courier New" panose="02070309020205020404" pitchFamily="49" charset="0"/>
                <a:cs typeface="Courier New" panose="02070309020205020404" pitchFamily="49" charset="0"/>
              </a:rPr>
              <a:t>&lt;</a:t>
            </a:r>
            <a:r>
              <a:rPr lang="lv-LV" sz="2200" b="1" dirty="0" err="1">
                <a:solidFill>
                  <a:schemeClr val="accent3">
                    <a:lumMod val="50000"/>
                  </a:schemeClr>
                </a:solidFill>
                <a:latin typeface="Courier New" panose="02070309020205020404" pitchFamily="49" charset="0"/>
                <a:cs typeface="Courier New" panose="02070309020205020404" pitchFamily="49" charset="0"/>
              </a:rPr>
              <a:t>ObjectType</a:t>
            </a:r>
            <a:r>
              <a:rPr lang="lv-LV" sz="2200" b="1" dirty="0">
                <a:latin typeface="Courier New" panose="02070309020205020404" pitchFamily="49" charset="0"/>
                <a:cs typeface="Courier New" panose="02070309020205020404" pitchFamily="49" charset="0"/>
              </a:rPr>
              <a:t>&gt; &amp;</a:t>
            </a:r>
            <a:r>
              <a:rPr lang="lv-LV" sz="2200" b="1" dirty="0" err="1">
                <a:latin typeface="Courier New" panose="02070309020205020404" pitchFamily="49" charset="0"/>
                <a:cs typeface="Courier New" panose="02070309020205020404" pitchFamily="49" charset="0"/>
              </a:rPr>
              <a:t>other</a:t>
            </a:r>
            <a:r>
              <a:rPr lang="lv-LV" sz="2200" b="1" dirty="0">
                <a:latin typeface="Courier New" panose="02070309020205020404" pitchFamily="49" charset="0"/>
                <a:cs typeface="Courier New" panose="02070309020205020404" pitchFamily="49" charset="0"/>
              </a:rPr>
              <a:t>) : </a:t>
            </a:r>
            <a:r>
              <a:rPr lang="lv-LV" sz="2200" b="1" dirty="0" err="1">
                <a:latin typeface="Courier New" panose="02070309020205020404" pitchFamily="49" charset="0"/>
                <a:cs typeface="Courier New" panose="02070309020205020404" pitchFamily="49" charset="0"/>
              </a:rPr>
              <a:t>obj</a:t>
            </a:r>
            <a:r>
              <a:rPr lang="lv-LV" sz="2200" b="1" dirty="0">
                <a:latin typeface="Courier New" panose="02070309020205020404" pitchFamily="49" charset="0"/>
                <a:cs typeface="Courier New" panose="02070309020205020404" pitchFamily="49" charset="0"/>
              </a:rPr>
              <a:t>(other.obj) { </a:t>
            </a:r>
            <a:br>
              <a:rPr lang="lv-LV" sz="2200" b="1" dirty="0">
                <a:latin typeface="Courier New" panose="02070309020205020404" pitchFamily="49" charset="0"/>
                <a:cs typeface="Courier New" panose="02070309020205020404" pitchFamily="49" charset="0"/>
              </a:rPr>
            </a:br>
            <a:r>
              <a:rPr lang="lv-LV" sz="2200" b="1" dirty="0">
                <a:latin typeface="Courier New" panose="02070309020205020404" pitchFamily="49" charset="0"/>
                <a:cs typeface="Courier New" panose="02070309020205020404" pitchFamily="49" charset="0"/>
              </a:rPr>
              <a:t>    </a:t>
            </a:r>
            <a:r>
              <a:rPr lang="lv-LV" sz="2200" b="1" dirty="0" err="1">
                <a:solidFill>
                  <a:schemeClr val="accent4">
                    <a:lumMod val="75000"/>
                  </a:schemeClr>
                </a:solidFill>
                <a:latin typeface="Courier New" panose="02070309020205020404" pitchFamily="49" charset="0"/>
                <a:cs typeface="Courier New" panose="02070309020205020404" pitchFamily="49" charset="0"/>
              </a:rPr>
              <a:t>inc_ref</a:t>
            </a:r>
            <a:r>
              <a:rPr lang="lv-LV" sz="2200" b="1" dirty="0">
                <a:latin typeface="Courier New" panose="02070309020205020404" pitchFamily="49" charset="0"/>
                <a:cs typeface="Courier New" panose="02070309020205020404" pitchFamily="49" charset="0"/>
              </a:rPr>
              <a:t>(); </a:t>
            </a:r>
            <a:br>
              <a:rPr lang="en-GB" sz="2200" b="1" dirty="0">
                <a:latin typeface="Courier New" panose="02070309020205020404" pitchFamily="49" charset="0"/>
                <a:cs typeface="Courier New" panose="02070309020205020404" pitchFamily="49" charset="0"/>
              </a:rPr>
            </a:br>
            <a:r>
              <a:rPr lang="lv-LV" sz="2200" b="1" dirty="0">
                <a:latin typeface="Courier New" panose="02070309020205020404" pitchFamily="49" charset="0"/>
                <a:cs typeface="Courier New" panose="02070309020205020404" pitchFamily="49" charset="0"/>
              </a:rPr>
              <a:t>}</a:t>
            </a:r>
            <a:br>
              <a:rPr lang="lv-LV" sz="2200" b="1" dirty="0">
                <a:latin typeface="Courier New" panose="02070309020205020404" pitchFamily="49" charset="0"/>
                <a:cs typeface="Courier New" panose="02070309020205020404" pitchFamily="49" charset="0"/>
              </a:rPr>
            </a:br>
            <a:r>
              <a:rPr lang="lv-LV" sz="2200" b="1" dirty="0">
                <a:latin typeface="Courier New" panose="02070309020205020404" pitchFamily="49" charset="0"/>
                <a:cs typeface="Courier New" panose="02070309020205020404" pitchFamily="49" charset="0"/>
              </a:rPr>
              <a:t> </a:t>
            </a:r>
            <a:endParaRPr lang="lv-LV" b="1" dirty="0">
              <a:latin typeface="Courier New" panose="02070309020205020404" pitchFamily="49" charset="0"/>
              <a:cs typeface="Courier New" panose="02070309020205020404" pitchFamily="49" charset="0"/>
            </a:endParaRPr>
          </a:p>
          <a:p>
            <a:pPr marL="0" indent="0">
              <a:buNone/>
            </a:pPr>
            <a:endParaRPr lang="lv-LV" dirty="0">
              <a:latin typeface="Courier New" panose="02070309020205020404" pitchFamily="49" charset="0"/>
              <a:cs typeface="Courier New" panose="02070309020205020404" pitchFamily="49" charset="0"/>
            </a:endParaRPr>
          </a:p>
          <a:p>
            <a:pPr marL="0" indent="0">
              <a:buNone/>
            </a:pPr>
            <a:endParaRPr lang="lv-LV"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5688651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394D1-75E3-A930-D315-27CA3134655F}"/>
              </a:ext>
            </a:extLst>
          </p:cNvPr>
          <p:cNvSpPr>
            <a:spLocks noGrp="1"/>
          </p:cNvSpPr>
          <p:nvPr>
            <p:ph type="title"/>
          </p:nvPr>
        </p:nvSpPr>
        <p:spPr/>
        <p:txBody>
          <a:bodyPr/>
          <a:lstStyle/>
          <a:p>
            <a:r>
              <a:rPr lang="en-GB" dirty="0"/>
              <a:t>C++ integration – functional probes </a:t>
            </a:r>
            <a:endParaRPr lang="lv-LV" dirty="0"/>
          </a:p>
        </p:txBody>
      </p:sp>
      <p:sp>
        <p:nvSpPr>
          <p:cNvPr id="3" name="Content Placeholder 2">
            <a:extLst>
              <a:ext uri="{FF2B5EF4-FFF2-40B4-BE49-F238E27FC236}">
                <a16:creationId xmlns:a16="http://schemas.microsoft.com/office/drawing/2014/main" id="{851350C1-7B57-F888-366D-F62D806B80AC}"/>
              </a:ext>
            </a:extLst>
          </p:cNvPr>
          <p:cNvSpPr>
            <a:spLocks noGrp="1"/>
          </p:cNvSpPr>
          <p:nvPr>
            <p:ph idx="1"/>
          </p:nvPr>
        </p:nvSpPr>
        <p:spPr>
          <a:xfrm>
            <a:off x="1468720" y="2465294"/>
            <a:ext cx="8761412" cy="3944471"/>
          </a:xfrm>
        </p:spPr>
        <p:txBody>
          <a:bodyPr>
            <a:normAutofit/>
          </a:bodyPr>
          <a:lstStyle/>
          <a:p>
            <a:pPr marL="0" indent="0">
              <a:buNone/>
            </a:pPr>
            <a:r>
              <a:rPr lang="en-GB" sz="2000" b="1" dirty="0" err="1">
                <a:latin typeface="Courier New" panose="02070309020205020404" pitchFamily="49" charset="0"/>
                <a:cs typeface="Courier New" panose="02070309020205020404" pitchFamily="49" charset="0"/>
              </a:rPr>
              <a:t>srcPad.</a:t>
            </a:r>
            <a:r>
              <a:rPr lang="en-GB" sz="2000" b="1" dirty="0" err="1">
                <a:solidFill>
                  <a:schemeClr val="accent4">
                    <a:lumMod val="75000"/>
                  </a:schemeClr>
                </a:solidFill>
                <a:latin typeface="Courier New" panose="02070309020205020404" pitchFamily="49" charset="0"/>
                <a:cs typeface="Courier New" panose="02070309020205020404" pitchFamily="49" charset="0"/>
              </a:rPr>
              <a:t>addBufferProbe</a:t>
            </a:r>
            <a:r>
              <a:rPr lang="en-GB" sz="2000" b="1" dirty="0">
                <a:latin typeface="Courier New" panose="02070309020205020404" pitchFamily="49" charset="0"/>
                <a:cs typeface="Courier New" panose="02070309020205020404" pitchFamily="49" charset="0"/>
              </a:rPr>
              <a:t>( [</a:t>
            </a:r>
            <a:r>
              <a:rPr lang="en-GB" sz="2000" b="1" dirty="0">
                <a:solidFill>
                  <a:schemeClr val="bg1">
                    <a:lumMod val="50000"/>
                  </a:schemeClr>
                </a:solidFill>
                <a:latin typeface="Courier New" panose="02070309020205020404" pitchFamily="49" charset="0"/>
                <a:cs typeface="Courier New" panose="02070309020205020404" pitchFamily="49" charset="0"/>
              </a:rPr>
              <a:t>this</a:t>
            </a:r>
            <a:r>
              <a:rPr lang="en-GB" sz="2000" b="1" dirty="0">
                <a:latin typeface="Courier New" panose="02070309020205020404" pitchFamily="49" charset="0"/>
                <a:cs typeface="Courier New" panose="02070309020205020404" pitchFamily="49" charset="0"/>
              </a:rPr>
              <a:t> ] (</a:t>
            </a:r>
            <a:r>
              <a:rPr lang="en-GB" sz="2000" b="1" dirty="0" err="1">
                <a:solidFill>
                  <a:schemeClr val="accent3">
                    <a:lumMod val="50000"/>
                  </a:schemeClr>
                </a:solidFill>
                <a:latin typeface="Courier New" panose="02070309020205020404" pitchFamily="49" charset="0"/>
                <a:cs typeface="Courier New" panose="02070309020205020404" pitchFamily="49" charset="0"/>
              </a:rPr>
              <a:t>GstBuffer</a:t>
            </a:r>
            <a:r>
              <a:rPr lang="en-GB" sz="2000" b="1" dirty="0">
                <a:latin typeface="Courier New" panose="02070309020205020404" pitchFamily="49" charset="0"/>
                <a:cs typeface="Courier New" panose="02070309020205020404" pitchFamily="49" charset="0"/>
              </a:rPr>
              <a:t> * </a:t>
            </a:r>
            <a:r>
              <a:rPr lang="en-GB" sz="2000" b="1" dirty="0" err="1">
                <a:latin typeface="Courier New" panose="02070309020205020404" pitchFamily="49" charset="0"/>
                <a:cs typeface="Courier New" panose="02070309020205020404" pitchFamily="49" charset="0"/>
              </a:rPr>
              <a:t>buf</a:t>
            </a:r>
            <a:r>
              <a:rPr lang="en-GB" sz="2000" b="1" dirty="0">
                <a:latin typeface="Courier New" panose="02070309020205020404" pitchFamily="49" charset="0"/>
                <a:cs typeface="Courier New" panose="02070309020205020404" pitchFamily="49" charset="0"/>
              </a:rPr>
              <a:t>) {</a:t>
            </a:r>
            <a:br>
              <a:rPr lang="en-GB" sz="2000" b="1" dirty="0">
                <a:latin typeface="Courier New" panose="02070309020205020404" pitchFamily="49" charset="0"/>
                <a:cs typeface="Courier New" panose="02070309020205020404" pitchFamily="49" charset="0"/>
              </a:rPr>
            </a:br>
            <a:r>
              <a:rPr lang="en-GB" sz="2000" b="1" dirty="0">
                <a:latin typeface="Courier New" panose="02070309020205020404" pitchFamily="49" charset="0"/>
                <a:cs typeface="Courier New" panose="02070309020205020404" pitchFamily="49" charset="0"/>
              </a:rPr>
              <a:t>    </a:t>
            </a:r>
            <a:r>
              <a:rPr lang="en-GB" sz="2000" b="1" dirty="0">
                <a:solidFill>
                  <a:schemeClr val="bg1">
                    <a:lumMod val="50000"/>
                  </a:schemeClr>
                </a:solidFill>
                <a:latin typeface="Courier New" panose="02070309020205020404" pitchFamily="49" charset="0"/>
                <a:cs typeface="Courier New" panose="02070309020205020404" pitchFamily="49" charset="0"/>
              </a:rPr>
              <a:t>this</a:t>
            </a:r>
            <a:r>
              <a:rPr lang="en-GB" sz="2000" b="1" dirty="0">
                <a:latin typeface="Courier New" panose="02070309020205020404" pitchFamily="49" charset="0"/>
                <a:cs typeface="Courier New" panose="02070309020205020404" pitchFamily="49" charset="0"/>
              </a:rPr>
              <a:t>-&gt;pts = </a:t>
            </a:r>
            <a:r>
              <a:rPr lang="en-GB" sz="2000" b="1" dirty="0" err="1">
                <a:latin typeface="Courier New" panose="02070309020205020404" pitchFamily="49" charset="0"/>
                <a:cs typeface="Courier New" panose="02070309020205020404" pitchFamily="49" charset="0"/>
              </a:rPr>
              <a:t>buf</a:t>
            </a:r>
            <a:r>
              <a:rPr lang="en-GB" sz="2000" b="1" dirty="0">
                <a:latin typeface="Courier New" panose="02070309020205020404" pitchFamily="49" charset="0"/>
                <a:cs typeface="Courier New" panose="02070309020205020404" pitchFamily="49" charset="0"/>
              </a:rPr>
              <a:t>-&gt;pts;</a:t>
            </a:r>
            <a:br>
              <a:rPr lang="en-GB" sz="2000" b="1" dirty="0">
                <a:latin typeface="Courier New" panose="02070309020205020404" pitchFamily="49" charset="0"/>
                <a:cs typeface="Courier New" panose="02070309020205020404" pitchFamily="49" charset="0"/>
              </a:rPr>
            </a:br>
            <a:r>
              <a:rPr lang="en-GB" sz="2000" b="1" dirty="0">
                <a:latin typeface="Courier New" panose="02070309020205020404" pitchFamily="49" charset="0"/>
                <a:cs typeface="Courier New" panose="02070309020205020404" pitchFamily="49" charset="0"/>
              </a:rPr>
              <a:t>    </a:t>
            </a:r>
            <a:r>
              <a:rPr lang="en-GB" sz="2000" b="1" dirty="0">
                <a:solidFill>
                  <a:schemeClr val="bg1">
                    <a:lumMod val="50000"/>
                  </a:schemeClr>
                </a:solidFill>
                <a:latin typeface="Courier New" panose="02070309020205020404" pitchFamily="49" charset="0"/>
                <a:cs typeface="Courier New" panose="02070309020205020404" pitchFamily="49" charset="0"/>
              </a:rPr>
              <a:t>return</a:t>
            </a:r>
            <a:r>
              <a:rPr lang="en-GB" sz="2000" b="1" dirty="0">
                <a:latin typeface="Courier New" panose="02070309020205020404" pitchFamily="49" charset="0"/>
                <a:cs typeface="Courier New" panose="02070309020205020404" pitchFamily="49" charset="0"/>
              </a:rPr>
              <a:t> </a:t>
            </a:r>
            <a:r>
              <a:rPr lang="en-GB" sz="2000" b="1" dirty="0">
                <a:solidFill>
                  <a:schemeClr val="accent2">
                    <a:lumMod val="50000"/>
                  </a:schemeClr>
                </a:solidFill>
                <a:latin typeface="Courier New" panose="02070309020205020404" pitchFamily="49" charset="0"/>
                <a:cs typeface="Courier New" panose="02070309020205020404" pitchFamily="49" charset="0"/>
              </a:rPr>
              <a:t>GST_PAD_PROBE_PASS</a:t>
            </a:r>
            <a:r>
              <a:rPr lang="en-GB" sz="2000" b="1" dirty="0">
                <a:latin typeface="Courier New" panose="02070309020205020404" pitchFamily="49" charset="0"/>
                <a:cs typeface="Courier New" panose="02070309020205020404" pitchFamily="49" charset="0"/>
              </a:rPr>
              <a:t>;</a:t>
            </a:r>
            <a:br>
              <a:rPr lang="en-GB" sz="2000" b="1" dirty="0">
                <a:latin typeface="Courier New" panose="02070309020205020404" pitchFamily="49" charset="0"/>
                <a:cs typeface="Courier New" panose="02070309020205020404" pitchFamily="49" charset="0"/>
              </a:rPr>
            </a:br>
            <a:r>
              <a:rPr lang="en-GB" sz="2000" b="1" dirty="0">
                <a:latin typeface="Courier New" panose="02070309020205020404" pitchFamily="49" charset="0"/>
                <a:cs typeface="Courier New" panose="02070309020205020404" pitchFamily="49" charset="0"/>
              </a:rPr>
              <a:t>  });</a:t>
            </a:r>
            <a:br>
              <a:rPr lang="en-GB" sz="2000" b="1" dirty="0">
                <a:latin typeface="Courier New" panose="02070309020205020404" pitchFamily="49" charset="0"/>
                <a:cs typeface="Courier New" panose="02070309020205020404" pitchFamily="49" charset="0"/>
              </a:rPr>
            </a:br>
            <a:br>
              <a:rPr lang="en-GB" sz="2000" b="1" dirty="0">
                <a:latin typeface="Courier New" panose="02070309020205020404" pitchFamily="49" charset="0"/>
                <a:cs typeface="Courier New" panose="02070309020205020404" pitchFamily="49" charset="0"/>
              </a:rPr>
            </a:br>
            <a:r>
              <a:rPr lang="en-GB" sz="2000" b="1" dirty="0" err="1">
                <a:latin typeface="Courier New" panose="02070309020205020404" pitchFamily="49" charset="0"/>
                <a:cs typeface="Courier New" panose="02070309020205020404" pitchFamily="49" charset="0"/>
              </a:rPr>
              <a:t>srcPad.</a:t>
            </a:r>
            <a:r>
              <a:rPr lang="en-GB" sz="2000" b="1" dirty="0" err="1">
                <a:solidFill>
                  <a:schemeClr val="accent4">
                    <a:lumMod val="75000"/>
                  </a:schemeClr>
                </a:solidFill>
                <a:latin typeface="Courier New" panose="02070309020205020404" pitchFamily="49" charset="0"/>
                <a:cs typeface="Courier New" panose="02070309020205020404" pitchFamily="49" charset="0"/>
              </a:rPr>
              <a:t>addEventProbe</a:t>
            </a:r>
            <a:r>
              <a:rPr lang="en-GB" sz="2000" b="1" dirty="0">
                <a:latin typeface="Courier New" panose="02070309020205020404" pitchFamily="49" charset="0"/>
                <a:cs typeface="Courier New" panose="02070309020205020404" pitchFamily="49" charset="0"/>
              </a:rPr>
              <a:t>(</a:t>
            </a:r>
            <a:r>
              <a:rPr lang="en-GB" sz="2000" b="1" dirty="0">
                <a:solidFill>
                  <a:schemeClr val="accent2">
                    <a:lumMod val="50000"/>
                  </a:schemeClr>
                </a:solidFill>
                <a:latin typeface="Courier New" panose="02070309020205020404" pitchFamily="49" charset="0"/>
                <a:cs typeface="Courier New" panose="02070309020205020404" pitchFamily="49" charset="0"/>
              </a:rPr>
              <a:t>GST_EVENT_CAPS</a:t>
            </a:r>
            <a:r>
              <a:rPr lang="en-GB" sz="2000" b="1" dirty="0">
                <a:latin typeface="Courier New" panose="02070309020205020404" pitchFamily="49" charset="0"/>
                <a:cs typeface="Courier New" panose="02070309020205020404" pitchFamily="49" charset="0"/>
              </a:rPr>
              <a:t>, </a:t>
            </a:r>
            <a:br>
              <a:rPr lang="en-GB" sz="2000" b="1" dirty="0">
                <a:latin typeface="Courier New" panose="02070309020205020404" pitchFamily="49" charset="0"/>
                <a:cs typeface="Courier New" panose="02070309020205020404" pitchFamily="49" charset="0"/>
              </a:rPr>
            </a:br>
            <a:r>
              <a:rPr lang="en-GB" sz="2000" b="1" dirty="0">
                <a:latin typeface="Courier New" panose="02070309020205020404" pitchFamily="49" charset="0"/>
                <a:cs typeface="Courier New" panose="02070309020205020404" pitchFamily="49" charset="0"/>
              </a:rPr>
              <a:t>  [ </a:t>
            </a:r>
            <a:r>
              <a:rPr lang="en-GB" sz="2000" b="1" dirty="0">
                <a:solidFill>
                  <a:schemeClr val="bg1">
                    <a:lumMod val="50000"/>
                  </a:schemeClr>
                </a:solidFill>
                <a:latin typeface="Courier New" panose="02070309020205020404" pitchFamily="49" charset="0"/>
                <a:cs typeface="Courier New" panose="02070309020205020404" pitchFamily="49" charset="0"/>
              </a:rPr>
              <a:t>this</a:t>
            </a:r>
            <a:r>
              <a:rPr lang="en-GB" sz="2000" b="1" dirty="0">
                <a:latin typeface="Courier New" panose="02070309020205020404" pitchFamily="49" charset="0"/>
                <a:cs typeface="Courier New" panose="02070309020205020404" pitchFamily="49" charset="0"/>
              </a:rPr>
              <a:t> ] (</a:t>
            </a:r>
            <a:r>
              <a:rPr lang="en-GB" sz="2000" b="1" dirty="0" err="1">
                <a:solidFill>
                  <a:schemeClr val="accent3">
                    <a:lumMod val="50000"/>
                  </a:schemeClr>
                </a:solidFill>
                <a:latin typeface="Courier New" panose="02070309020205020404" pitchFamily="49" charset="0"/>
                <a:cs typeface="Courier New" panose="02070309020205020404" pitchFamily="49" charset="0"/>
              </a:rPr>
              <a:t>GstEvent</a:t>
            </a:r>
            <a:r>
              <a:rPr lang="en-GB" sz="2000" b="1" dirty="0">
                <a:latin typeface="Courier New" panose="02070309020205020404" pitchFamily="49" charset="0"/>
                <a:cs typeface="Courier New" panose="02070309020205020404" pitchFamily="49" charset="0"/>
              </a:rPr>
              <a:t> * e) {</a:t>
            </a:r>
            <a:br>
              <a:rPr lang="en-GB" sz="2000" b="1" dirty="0">
                <a:latin typeface="Courier New" panose="02070309020205020404" pitchFamily="49" charset="0"/>
                <a:cs typeface="Courier New" panose="02070309020205020404" pitchFamily="49" charset="0"/>
              </a:rPr>
            </a:br>
            <a:r>
              <a:rPr lang="en-GB" sz="2000" b="1" dirty="0">
                <a:latin typeface="Courier New" panose="02070309020205020404" pitchFamily="49" charset="0"/>
                <a:cs typeface="Courier New" panose="02070309020205020404" pitchFamily="49" charset="0"/>
              </a:rPr>
              <a:t>     </a:t>
            </a:r>
            <a:r>
              <a:rPr lang="en-GB" sz="2000" b="1" dirty="0" err="1">
                <a:solidFill>
                  <a:schemeClr val="accent4">
                    <a:lumMod val="75000"/>
                  </a:schemeClr>
                </a:solidFill>
                <a:latin typeface="Courier New" panose="02070309020205020404" pitchFamily="49" charset="0"/>
                <a:cs typeface="Courier New" panose="02070309020205020404" pitchFamily="49" charset="0"/>
              </a:rPr>
              <a:t>gst_event_parse_caps</a:t>
            </a:r>
            <a:r>
              <a:rPr lang="en-GB" sz="2000" b="1" dirty="0">
                <a:latin typeface="Courier New" panose="02070309020205020404" pitchFamily="49" charset="0"/>
                <a:cs typeface="Courier New" panose="02070309020205020404" pitchFamily="49" charset="0"/>
              </a:rPr>
              <a:t>(e, &amp;</a:t>
            </a:r>
            <a:r>
              <a:rPr lang="en-GB" sz="2000" b="1" dirty="0">
                <a:solidFill>
                  <a:schemeClr val="bg1">
                    <a:lumMod val="50000"/>
                  </a:schemeClr>
                </a:solidFill>
                <a:latin typeface="Courier New" panose="02070309020205020404" pitchFamily="49" charset="0"/>
                <a:cs typeface="Courier New" panose="02070309020205020404" pitchFamily="49" charset="0"/>
              </a:rPr>
              <a:t>this</a:t>
            </a:r>
            <a:r>
              <a:rPr lang="en-GB" sz="2000" b="1" dirty="0">
                <a:latin typeface="Courier New" panose="02070309020205020404" pitchFamily="49" charset="0"/>
                <a:cs typeface="Courier New" panose="02070309020205020404" pitchFamily="49" charset="0"/>
              </a:rPr>
              <a:t>-&gt;caps);</a:t>
            </a:r>
            <a:br>
              <a:rPr lang="en-GB" sz="2000" b="1" dirty="0">
                <a:latin typeface="Courier New" panose="02070309020205020404" pitchFamily="49" charset="0"/>
                <a:cs typeface="Courier New" panose="02070309020205020404" pitchFamily="49" charset="0"/>
              </a:rPr>
            </a:br>
            <a:r>
              <a:rPr lang="en-GB" sz="2000" b="1" dirty="0">
                <a:latin typeface="Courier New" panose="02070309020205020404" pitchFamily="49" charset="0"/>
                <a:cs typeface="Courier New" panose="02070309020205020404" pitchFamily="49" charset="0"/>
              </a:rPr>
              <a:t>     </a:t>
            </a:r>
            <a:r>
              <a:rPr lang="en-GB" sz="2000" b="1" dirty="0" err="1">
                <a:solidFill>
                  <a:schemeClr val="accent4">
                    <a:lumMod val="75000"/>
                  </a:schemeClr>
                </a:solidFill>
                <a:latin typeface="Courier New" panose="02070309020205020404" pitchFamily="49" charset="0"/>
                <a:cs typeface="Courier New" panose="02070309020205020404" pitchFamily="49" charset="0"/>
              </a:rPr>
              <a:t>gst_caps_ref</a:t>
            </a:r>
            <a:r>
              <a:rPr lang="en-GB" sz="2000" b="1" dirty="0">
                <a:latin typeface="Courier New" panose="02070309020205020404" pitchFamily="49" charset="0"/>
                <a:cs typeface="Courier New" panose="02070309020205020404" pitchFamily="49" charset="0"/>
              </a:rPr>
              <a:t>(</a:t>
            </a:r>
            <a:r>
              <a:rPr lang="en-GB" sz="2000" b="1" dirty="0">
                <a:solidFill>
                  <a:schemeClr val="bg1">
                    <a:lumMod val="50000"/>
                  </a:schemeClr>
                </a:solidFill>
                <a:latin typeface="Courier New" panose="02070309020205020404" pitchFamily="49" charset="0"/>
                <a:cs typeface="Courier New" panose="02070309020205020404" pitchFamily="49" charset="0"/>
              </a:rPr>
              <a:t>this</a:t>
            </a:r>
            <a:r>
              <a:rPr lang="en-GB" sz="2000" b="1" dirty="0">
                <a:latin typeface="Courier New" panose="02070309020205020404" pitchFamily="49" charset="0"/>
                <a:cs typeface="Courier New" panose="02070309020205020404" pitchFamily="49" charset="0"/>
              </a:rPr>
              <a:t>-&gt;caps);</a:t>
            </a:r>
            <a:br>
              <a:rPr lang="en-GB" sz="2000" b="1" dirty="0">
                <a:latin typeface="Courier New" panose="02070309020205020404" pitchFamily="49" charset="0"/>
                <a:cs typeface="Courier New" panose="02070309020205020404" pitchFamily="49" charset="0"/>
              </a:rPr>
            </a:br>
            <a:r>
              <a:rPr lang="en-GB" sz="2000" b="1" dirty="0">
                <a:latin typeface="Courier New" panose="02070309020205020404" pitchFamily="49" charset="0"/>
                <a:cs typeface="Courier New" panose="02070309020205020404" pitchFamily="49" charset="0"/>
              </a:rPr>
              <a:t>     </a:t>
            </a:r>
            <a:r>
              <a:rPr lang="en-GB" sz="2000" b="1" dirty="0">
                <a:solidFill>
                  <a:schemeClr val="bg1">
                    <a:lumMod val="50000"/>
                  </a:schemeClr>
                </a:solidFill>
                <a:latin typeface="Courier New" panose="02070309020205020404" pitchFamily="49" charset="0"/>
                <a:cs typeface="Courier New" panose="02070309020205020404" pitchFamily="49" charset="0"/>
              </a:rPr>
              <a:t>return</a:t>
            </a:r>
            <a:r>
              <a:rPr lang="en-GB" sz="2000" b="1" dirty="0">
                <a:latin typeface="Courier New" panose="02070309020205020404" pitchFamily="49" charset="0"/>
                <a:cs typeface="Courier New" panose="02070309020205020404" pitchFamily="49" charset="0"/>
              </a:rPr>
              <a:t> </a:t>
            </a:r>
            <a:r>
              <a:rPr lang="en-GB" sz="2000" b="1" dirty="0">
                <a:solidFill>
                  <a:schemeClr val="accent2">
                    <a:lumMod val="50000"/>
                  </a:schemeClr>
                </a:solidFill>
                <a:latin typeface="Courier New" panose="02070309020205020404" pitchFamily="49" charset="0"/>
                <a:cs typeface="Courier New" panose="02070309020205020404" pitchFamily="49" charset="0"/>
              </a:rPr>
              <a:t>GST_PAD_PROBE_PASS</a:t>
            </a:r>
            <a:r>
              <a:rPr lang="en-GB" sz="2000" b="1" dirty="0">
                <a:latin typeface="Courier New" panose="02070309020205020404" pitchFamily="49" charset="0"/>
                <a:cs typeface="Courier New" panose="02070309020205020404" pitchFamily="49" charset="0"/>
              </a:rPr>
              <a:t>;</a:t>
            </a:r>
            <a:br>
              <a:rPr lang="en-GB" sz="2000" b="1" dirty="0">
                <a:latin typeface="Courier New" panose="02070309020205020404" pitchFamily="49" charset="0"/>
                <a:cs typeface="Courier New" panose="02070309020205020404" pitchFamily="49" charset="0"/>
              </a:rPr>
            </a:br>
            <a:r>
              <a:rPr lang="en-GB" sz="2000" b="1" dirty="0">
                <a:latin typeface="Courier New" panose="02070309020205020404" pitchFamily="49" charset="0"/>
                <a:cs typeface="Courier New" panose="02070309020205020404" pitchFamily="49" charset="0"/>
              </a:rPr>
              <a:t>  });</a:t>
            </a:r>
          </a:p>
          <a:p>
            <a:pPr marL="0" indent="0">
              <a:buNone/>
            </a:pPr>
            <a:endParaRPr lang="en-GB" sz="20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980906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F4B5-4BCC-29D4-3675-B692E420E6F8}"/>
              </a:ext>
            </a:extLst>
          </p:cNvPr>
          <p:cNvSpPr>
            <a:spLocks noGrp="1"/>
          </p:cNvSpPr>
          <p:nvPr>
            <p:ph type="title"/>
          </p:nvPr>
        </p:nvSpPr>
        <p:spPr/>
        <p:txBody>
          <a:bodyPr/>
          <a:lstStyle/>
          <a:p>
            <a:r>
              <a:rPr lang="en-GB" dirty="0"/>
              <a:t>C+ integration: message bus</a:t>
            </a:r>
            <a:endParaRPr lang="lv-LV" dirty="0"/>
          </a:p>
        </p:txBody>
      </p:sp>
      <p:sp>
        <p:nvSpPr>
          <p:cNvPr id="5" name="Rectangle 4">
            <a:extLst>
              <a:ext uri="{FF2B5EF4-FFF2-40B4-BE49-F238E27FC236}">
                <a16:creationId xmlns:a16="http://schemas.microsoft.com/office/drawing/2014/main" id="{CF0D5231-58F8-0B4E-8F29-72C8B08A1B75}"/>
              </a:ext>
            </a:extLst>
          </p:cNvPr>
          <p:cNvSpPr/>
          <p:nvPr/>
        </p:nvSpPr>
        <p:spPr>
          <a:xfrm>
            <a:off x="993590" y="2471020"/>
            <a:ext cx="8464175" cy="392081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lv-LV" dirty="0"/>
          </a:p>
        </p:txBody>
      </p:sp>
      <p:sp>
        <p:nvSpPr>
          <p:cNvPr id="6" name="Rectangle 5">
            <a:extLst>
              <a:ext uri="{FF2B5EF4-FFF2-40B4-BE49-F238E27FC236}">
                <a16:creationId xmlns:a16="http://schemas.microsoft.com/office/drawing/2014/main" id="{527F4FCF-C44A-5FA6-5049-ABEE466E20E8}"/>
              </a:ext>
            </a:extLst>
          </p:cNvPr>
          <p:cNvSpPr/>
          <p:nvPr/>
        </p:nvSpPr>
        <p:spPr>
          <a:xfrm>
            <a:off x="1479175" y="3254188"/>
            <a:ext cx="5746377" cy="1228165"/>
          </a:xfrm>
          <a:prstGeom prst="rect">
            <a:avLst/>
          </a:prstGeom>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indent="0">
              <a:buNone/>
            </a:pPr>
            <a:r>
              <a:rPr lang="lv-LV" dirty="0" err="1">
                <a:solidFill>
                  <a:schemeClr val="accent4">
                    <a:lumMod val="60000"/>
                    <a:lumOff val="40000"/>
                  </a:schemeClr>
                </a:solidFill>
                <a:latin typeface="Courier New" panose="02070309020205020404" pitchFamily="49" charset="0"/>
                <a:cs typeface="Courier New" panose="02070309020205020404" pitchFamily="49" charset="0"/>
              </a:rPr>
              <a:t>guint</a:t>
            </a:r>
            <a:endParaRPr lang="lv-LV" dirty="0">
              <a:solidFill>
                <a:schemeClr val="accent4">
                  <a:lumMod val="60000"/>
                  <a:lumOff val="40000"/>
                </a:schemeClr>
              </a:solidFill>
              <a:latin typeface="Courier New" panose="02070309020205020404" pitchFamily="49" charset="0"/>
              <a:cs typeface="Courier New" panose="02070309020205020404" pitchFamily="49" charset="0"/>
            </a:endParaRPr>
          </a:p>
          <a:p>
            <a:pPr marL="0" indent="0">
              <a:buNone/>
            </a:pPr>
            <a:r>
              <a:rPr lang="lv-LV" dirty="0" err="1">
                <a:latin typeface="Courier New" panose="02070309020205020404" pitchFamily="49" charset="0"/>
                <a:cs typeface="Courier New" panose="02070309020205020404" pitchFamily="49" charset="0"/>
              </a:rPr>
              <a:t>gst_bus_add_watch</a:t>
            </a:r>
            <a:r>
              <a:rPr lang="lv-LV" dirty="0">
                <a:latin typeface="Courier New" panose="02070309020205020404" pitchFamily="49" charset="0"/>
                <a:cs typeface="Courier New" panose="02070309020205020404" pitchFamily="49" charset="0"/>
              </a:rPr>
              <a:t> (</a:t>
            </a:r>
            <a:r>
              <a:rPr lang="lv-LV" dirty="0" err="1">
                <a:solidFill>
                  <a:schemeClr val="accent4">
                    <a:lumMod val="60000"/>
                    <a:lumOff val="40000"/>
                  </a:schemeClr>
                </a:solidFill>
                <a:latin typeface="Courier New" panose="02070309020205020404" pitchFamily="49" charset="0"/>
                <a:cs typeface="Courier New" panose="02070309020205020404" pitchFamily="49" charset="0"/>
              </a:rPr>
              <a:t>GstBus</a:t>
            </a:r>
            <a:r>
              <a:rPr lang="lv-LV" dirty="0">
                <a:latin typeface="Courier New" panose="02070309020205020404" pitchFamily="49" charset="0"/>
                <a:cs typeface="Courier New" panose="02070309020205020404" pitchFamily="49" charset="0"/>
              </a:rPr>
              <a:t> * </a:t>
            </a:r>
            <a:r>
              <a:rPr lang="lv-LV" dirty="0" err="1">
                <a:latin typeface="Courier New" panose="02070309020205020404" pitchFamily="49" charset="0"/>
                <a:cs typeface="Courier New" panose="02070309020205020404" pitchFamily="49" charset="0"/>
              </a:rPr>
              <a:t>bus</a:t>
            </a:r>
            <a:r>
              <a:rPr lang="lv-LV" dirty="0">
                <a:latin typeface="Courier New" panose="02070309020205020404" pitchFamily="49" charset="0"/>
                <a:cs typeface="Courier New" panose="02070309020205020404" pitchFamily="49" charset="0"/>
              </a:rPr>
              <a:t>,</a:t>
            </a:r>
          </a:p>
          <a:p>
            <a:pPr marL="0" indent="0">
              <a:buNone/>
            </a:pPr>
            <a:r>
              <a:rPr lang="lv-LV" dirty="0">
                <a:latin typeface="Courier New" panose="02070309020205020404" pitchFamily="49" charset="0"/>
                <a:cs typeface="Courier New" panose="02070309020205020404" pitchFamily="49" charset="0"/>
              </a:rPr>
              <a:t>                   </a:t>
            </a:r>
            <a:r>
              <a:rPr lang="lv-LV" dirty="0" err="1">
                <a:solidFill>
                  <a:schemeClr val="accent4">
                    <a:lumMod val="60000"/>
                    <a:lumOff val="40000"/>
                  </a:schemeClr>
                </a:solidFill>
                <a:latin typeface="Courier New" panose="02070309020205020404" pitchFamily="49" charset="0"/>
                <a:cs typeface="Courier New" panose="02070309020205020404" pitchFamily="49" charset="0"/>
              </a:rPr>
              <a:t>GstBusFunc</a:t>
            </a:r>
            <a:r>
              <a:rPr lang="lv-LV" dirty="0">
                <a:latin typeface="Courier New" panose="02070309020205020404" pitchFamily="49" charset="0"/>
                <a:cs typeface="Courier New" panose="02070309020205020404" pitchFamily="49" charset="0"/>
              </a:rPr>
              <a:t> </a:t>
            </a:r>
            <a:r>
              <a:rPr lang="lv-LV" dirty="0" err="1">
                <a:latin typeface="Courier New" panose="02070309020205020404" pitchFamily="49" charset="0"/>
                <a:cs typeface="Courier New" panose="02070309020205020404" pitchFamily="49" charset="0"/>
              </a:rPr>
              <a:t>func</a:t>
            </a:r>
            <a:r>
              <a:rPr lang="lv-LV" dirty="0">
                <a:latin typeface="Courier New" panose="02070309020205020404" pitchFamily="49" charset="0"/>
                <a:cs typeface="Courier New" panose="02070309020205020404" pitchFamily="49" charset="0"/>
              </a:rPr>
              <a:t>,</a:t>
            </a:r>
          </a:p>
          <a:p>
            <a:pPr marL="0" indent="0">
              <a:buNone/>
            </a:pPr>
            <a:r>
              <a:rPr lang="lv-LV" dirty="0">
                <a:latin typeface="Courier New" panose="02070309020205020404" pitchFamily="49" charset="0"/>
                <a:cs typeface="Courier New" panose="02070309020205020404" pitchFamily="49" charset="0"/>
              </a:rPr>
              <a:t>                   </a:t>
            </a:r>
            <a:r>
              <a:rPr lang="lv-LV" dirty="0" err="1">
                <a:solidFill>
                  <a:schemeClr val="accent4">
                    <a:lumMod val="60000"/>
                    <a:lumOff val="40000"/>
                  </a:schemeClr>
                </a:solidFill>
                <a:latin typeface="Courier New" panose="02070309020205020404" pitchFamily="49" charset="0"/>
                <a:cs typeface="Courier New" panose="02070309020205020404" pitchFamily="49" charset="0"/>
              </a:rPr>
              <a:t>gpointer</a:t>
            </a:r>
            <a:r>
              <a:rPr lang="lv-LV" dirty="0">
                <a:latin typeface="Courier New" panose="02070309020205020404" pitchFamily="49" charset="0"/>
                <a:cs typeface="Courier New" panose="02070309020205020404" pitchFamily="49" charset="0"/>
              </a:rPr>
              <a:t> </a:t>
            </a:r>
            <a:r>
              <a:rPr lang="lv-LV" dirty="0" err="1">
                <a:latin typeface="Courier New" panose="02070309020205020404" pitchFamily="49" charset="0"/>
                <a:cs typeface="Courier New" panose="02070309020205020404" pitchFamily="49" charset="0"/>
              </a:rPr>
              <a:t>user_data</a:t>
            </a:r>
            <a:r>
              <a:rPr lang="lv-LV" dirty="0">
                <a:latin typeface="Courier New" panose="02070309020205020404" pitchFamily="49" charset="0"/>
                <a:cs typeface="Courier New" panose="02070309020205020404" pitchFamily="49" charset="0"/>
              </a:rPr>
              <a:t>)</a:t>
            </a:r>
          </a:p>
        </p:txBody>
      </p:sp>
      <p:sp>
        <p:nvSpPr>
          <p:cNvPr id="7" name="Rectangle 6">
            <a:extLst>
              <a:ext uri="{FF2B5EF4-FFF2-40B4-BE49-F238E27FC236}">
                <a16:creationId xmlns:a16="http://schemas.microsoft.com/office/drawing/2014/main" id="{39AAAE0F-6F77-312B-285E-B9EBBBA1DA80}"/>
              </a:ext>
            </a:extLst>
          </p:cNvPr>
          <p:cNvSpPr/>
          <p:nvPr/>
        </p:nvSpPr>
        <p:spPr>
          <a:xfrm>
            <a:off x="1479175" y="2743200"/>
            <a:ext cx="4464425" cy="4303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lv-LV" i="1" dirty="0" err="1"/>
              <a:t>gst_bus_add_watch</a:t>
            </a:r>
            <a:endParaRPr lang="lv-LV" i="1" dirty="0"/>
          </a:p>
        </p:txBody>
      </p:sp>
      <p:sp>
        <p:nvSpPr>
          <p:cNvPr id="8" name="Rectangle 7">
            <a:extLst>
              <a:ext uri="{FF2B5EF4-FFF2-40B4-BE49-F238E27FC236}">
                <a16:creationId xmlns:a16="http://schemas.microsoft.com/office/drawing/2014/main" id="{7E855606-F705-E90D-78CF-0CFC50F92069}"/>
              </a:ext>
            </a:extLst>
          </p:cNvPr>
          <p:cNvSpPr/>
          <p:nvPr/>
        </p:nvSpPr>
        <p:spPr>
          <a:xfrm>
            <a:off x="1479175" y="4937558"/>
            <a:ext cx="7467601" cy="9144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dirty="0"/>
              <a:t>There can only be a single bus watch per bus, you must remove it before you can set a new one.</a:t>
            </a:r>
            <a:endParaRPr lang="lv-LV" dirty="0"/>
          </a:p>
        </p:txBody>
      </p:sp>
    </p:spTree>
    <p:extLst>
      <p:ext uri="{BB962C8B-B14F-4D97-AF65-F5344CB8AC3E}">
        <p14:creationId xmlns:p14="http://schemas.microsoft.com/office/powerpoint/2010/main" val="21545983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9A8EA-FCC0-B9D6-43CC-8D54F7515293}"/>
              </a:ext>
            </a:extLst>
          </p:cNvPr>
          <p:cNvSpPr>
            <a:spLocks noGrp="1"/>
          </p:cNvSpPr>
          <p:nvPr>
            <p:ph type="title"/>
          </p:nvPr>
        </p:nvSpPr>
        <p:spPr/>
        <p:txBody>
          <a:bodyPr/>
          <a:lstStyle/>
          <a:p>
            <a:r>
              <a:rPr lang="en-GB" dirty="0"/>
              <a:t>C+ integration: message bus</a:t>
            </a:r>
            <a:endParaRPr lang="lv-LV" dirty="0"/>
          </a:p>
        </p:txBody>
      </p:sp>
      <p:sp>
        <p:nvSpPr>
          <p:cNvPr id="3" name="Content Placeholder 2">
            <a:extLst>
              <a:ext uri="{FF2B5EF4-FFF2-40B4-BE49-F238E27FC236}">
                <a16:creationId xmlns:a16="http://schemas.microsoft.com/office/drawing/2014/main" id="{9445D003-A7CF-68CF-D81E-AD25FB829660}"/>
              </a:ext>
            </a:extLst>
          </p:cNvPr>
          <p:cNvSpPr>
            <a:spLocks noGrp="1"/>
          </p:cNvSpPr>
          <p:nvPr>
            <p:ph idx="1"/>
          </p:nvPr>
        </p:nvSpPr>
        <p:spPr/>
        <p:txBody>
          <a:bodyPr>
            <a:normAutofit/>
          </a:bodyPr>
          <a:lstStyle/>
          <a:p>
            <a:pPr marL="0" indent="0">
              <a:buNone/>
            </a:pPr>
            <a:r>
              <a:rPr lang="en-GB" b="1" dirty="0">
                <a:solidFill>
                  <a:schemeClr val="bg1">
                    <a:lumMod val="50000"/>
                  </a:schemeClr>
                </a:solidFill>
                <a:latin typeface="Courier New" panose="02070309020205020404" pitchFamily="49" charset="0"/>
                <a:cs typeface="Courier New" panose="02070309020205020404" pitchFamily="49" charset="0"/>
              </a:rPr>
              <a:t>struct</a:t>
            </a:r>
            <a:r>
              <a:rPr lang="en-GB" b="1" dirty="0">
                <a:latin typeface="Courier New" panose="02070309020205020404" pitchFamily="49" charset="0"/>
                <a:cs typeface="Courier New" panose="02070309020205020404" pitchFamily="49" charset="0"/>
              </a:rPr>
              <a:t> </a:t>
            </a:r>
            <a:r>
              <a:rPr lang="en-GB" b="1" dirty="0" err="1">
                <a:solidFill>
                  <a:schemeClr val="accent3">
                    <a:lumMod val="50000"/>
                  </a:schemeClr>
                </a:solidFill>
                <a:latin typeface="Courier New" panose="02070309020205020404" pitchFamily="49" charset="0"/>
                <a:cs typeface="Courier New" panose="02070309020205020404" pitchFamily="49" charset="0"/>
              </a:rPr>
              <a:t>MessageFilter</a:t>
            </a:r>
            <a:r>
              <a:rPr lang="en-GB" b="1" dirty="0">
                <a:latin typeface="Courier New" panose="02070309020205020404" pitchFamily="49" charset="0"/>
                <a:cs typeface="Courier New" panose="02070309020205020404" pitchFamily="49" charset="0"/>
              </a:rPr>
              <a:t> {</a:t>
            </a:r>
            <a:br>
              <a:rPr lang="en-GB" b="1" dirty="0">
                <a:latin typeface="Courier New" panose="02070309020205020404" pitchFamily="49" charset="0"/>
                <a:cs typeface="Courier New" panose="02070309020205020404" pitchFamily="49" charset="0"/>
              </a:rPr>
            </a:br>
            <a:r>
              <a:rPr lang="en-GB" b="1" dirty="0">
                <a:latin typeface="Courier New" panose="02070309020205020404" pitchFamily="49" charset="0"/>
                <a:cs typeface="Courier New" panose="02070309020205020404" pitchFamily="49" charset="0"/>
              </a:rPr>
              <a:t>  </a:t>
            </a:r>
            <a:r>
              <a:rPr lang="lv-LV" b="1" dirty="0" err="1">
                <a:solidFill>
                  <a:schemeClr val="accent3">
                    <a:lumMod val="50000"/>
                  </a:schemeClr>
                </a:solidFill>
                <a:latin typeface="Courier New" panose="02070309020205020404" pitchFamily="49" charset="0"/>
                <a:cs typeface="Courier New" panose="02070309020205020404" pitchFamily="49" charset="0"/>
              </a:rPr>
              <a:t>GstMessageType</a:t>
            </a:r>
            <a:r>
              <a:rPr lang="lv-LV" b="1" dirty="0">
                <a:latin typeface="Courier New" panose="02070309020205020404" pitchFamily="49" charset="0"/>
                <a:cs typeface="Courier New" panose="02070309020205020404" pitchFamily="49" charset="0"/>
              </a:rPr>
              <a:t> </a:t>
            </a:r>
            <a:r>
              <a:rPr lang="lv-LV" b="1" dirty="0" err="1">
                <a:latin typeface="Courier New" panose="02070309020205020404" pitchFamily="49" charset="0"/>
                <a:cs typeface="Courier New" panose="02070309020205020404" pitchFamily="49" charset="0"/>
              </a:rPr>
              <a:t>messageType</a:t>
            </a:r>
            <a:r>
              <a:rPr lang="lv-LV" b="1" dirty="0">
                <a:latin typeface="Courier New" panose="02070309020205020404" pitchFamily="49" charset="0"/>
                <a:cs typeface="Courier New" panose="02070309020205020404" pitchFamily="49" charset="0"/>
              </a:rPr>
              <a:t>, </a:t>
            </a:r>
            <a:br>
              <a:rPr lang="en-GB" b="1" dirty="0">
                <a:latin typeface="Courier New" panose="02070309020205020404" pitchFamily="49" charset="0"/>
                <a:cs typeface="Courier New" panose="02070309020205020404" pitchFamily="49" charset="0"/>
              </a:rPr>
            </a:br>
            <a:r>
              <a:rPr lang="en-GB" b="1" dirty="0">
                <a:latin typeface="Courier New" panose="02070309020205020404" pitchFamily="49" charset="0"/>
                <a:cs typeface="Courier New" panose="02070309020205020404" pitchFamily="49" charset="0"/>
              </a:rPr>
              <a:t>  </a:t>
            </a:r>
            <a:r>
              <a:rPr lang="lv-LV" b="1" dirty="0" err="1">
                <a:solidFill>
                  <a:schemeClr val="accent3">
                    <a:lumMod val="50000"/>
                  </a:schemeClr>
                </a:solidFill>
                <a:latin typeface="Courier New" panose="02070309020205020404" pitchFamily="49" charset="0"/>
                <a:cs typeface="Courier New" panose="02070309020205020404" pitchFamily="49" charset="0"/>
              </a:rPr>
              <a:t>GstObject</a:t>
            </a:r>
            <a:r>
              <a:rPr lang="lv-LV" b="1" dirty="0">
                <a:latin typeface="Courier New" panose="02070309020205020404" pitchFamily="49" charset="0"/>
                <a:cs typeface="Courier New" panose="02070309020205020404" pitchFamily="49" charset="0"/>
              </a:rPr>
              <a:t> * </a:t>
            </a:r>
            <a:r>
              <a:rPr lang="lv-LV" b="1" dirty="0" err="1">
                <a:latin typeface="Courier New" panose="02070309020205020404" pitchFamily="49" charset="0"/>
                <a:cs typeface="Courier New" panose="02070309020205020404" pitchFamily="49" charset="0"/>
              </a:rPr>
              <a:t>src</a:t>
            </a:r>
            <a:r>
              <a:rPr lang="lv-LV" b="1" dirty="0">
                <a:latin typeface="Courier New" panose="02070309020205020404" pitchFamily="49" charset="0"/>
                <a:cs typeface="Courier New" panose="02070309020205020404" pitchFamily="49" charset="0"/>
              </a:rPr>
              <a:t>,</a:t>
            </a:r>
            <a:r>
              <a:rPr lang="en-GB" b="1" dirty="0">
                <a:latin typeface="Courier New" panose="02070309020205020404" pitchFamily="49" charset="0"/>
                <a:cs typeface="Courier New" panose="02070309020205020404" pitchFamily="49" charset="0"/>
              </a:rPr>
              <a:t> </a:t>
            </a:r>
            <a:br>
              <a:rPr lang="en-GB" b="1" dirty="0">
                <a:latin typeface="Courier New" panose="02070309020205020404" pitchFamily="49" charset="0"/>
                <a:cs typeface="Courier New" panose="02070309020205020404" pitchFamily="49" charset="0"/>
              </a:rPr>
            </a:br>
            <a:r>
              <a:rPr lang="en-GB" b="1" dirty="0">
                <a:latin typeface="Courier New" panose="02070309020205020404" pitchFamily="49" charset="0"/>
                <a:cs typeface="Courier New" panose="02070309020205020404" pitchFamily="49" charset="0"/>
              </a:rPr>
              <a:t>  </a:t>
            </a:r>
            <a:r>
              <a:rPr lang="lv-LV" b="1" dirty="0" err="1">
                <a:solidFill>
                  <a:schemeClr val="bg1">
                    <a:lumMod val="50000"/>
                  </a:schemeClr>
                </a:solidFill>
                <a:latin typeface="Courier New" panose="02070309020205020404" pitchFamily="49" charset="0"/>
                <a:cs typeface="Courier New" panose="02070309020205020404" pitchFamily="49" charset="0"/>
              </a:rPr>
              <a:t>const</a:t>
            </a:r>
            <a:r>
              <a:rPr lang="lv-LV" b="1" dirty="0">
                <a:latin typeface="Courier New" panose="02070309020205020404" pitchFamily="49" charset="0"/>
                <a:cs typeface="Courier New" panose="02070309020205020404" pitchFamily="49" charset="0"/>
              </a:rPr>
              <a:t> </a:t>
            </a:r>
            <a:r>
              <a:rPr lang="lv-LV" b="1" dirty="0" err="1">
                <a:solidFill>
                  <a:schemeClr val="accent3">
                    <a:lumMod val="50000"/>
                  </a:schemeClr>
                </a:solidFill>
                <a:latin typeface="Courier New" panose="02070309020205020404" pitchFamily="49" charset="0"/>
                <a:cs typeface="Courier New" panose="02070309020205020404" pitchFamily="49" charset="0"/>
              </a:rPr>
              <a:t>std</a:t>
            </a:r>
            <a:r>
              <a:rPr lang="lv-LV" b="1" dirty="0">
                <a:latin typeface="Courier New" panose="02070309020205020404" pitchFamily="49" charset="0"/>
                <a:cs typeface="Courier New" panose="02070309020205020404" pitchFamily="49" charset="0"/>
              </a:rPr>
              <a:t>::</a:t>
            </a:r>
            <a:r>
              <a:rPr lang="lv-LV" b="1" dirty="0" err="1">
                <a:solidFill>
                  <a:schemeClr val="accent3">
                    <a:lumMod val="50000"/>
                  </a:schemeClr>
                </a:solidFill>
                <a:latin typeface="Courier New" panose="02070309020205020404" pitchFamily="49" charset="0"/>
                <a:cs typeface="Courier New" panose="02070309020205020404" pitchFamily="49" charset="0"/>
              </a:rPr>
              <a:t>string</a:t>
            </a:r>
            <a:r>
              <a:rPr lang="lv-LV" b="1" dirty="0">
                <a:latin typeface="Courier New" panose="02070309020205020404" pitchFamily="49" charset="0"/>
                <a:cs typeface="Courier New" panose="02070309020205020404" pitchFamily="49" charset="0"/>
              </a:rPr>
              <a:t> &amp; </a:t>
            </a:r>
            <a:r>
              <a:rPr lang="lv-LV" b="1" dirty="0" err="1">
                <a:latin typeface="Courier New" panose="02070309020205020404" pitchFamily="49" charset="0"/>
                <a:cs typeface="Courier New" panose="02070309020205020404" pitchFamily="49" charset="0"/>
              </a:rPr>
              <a:t>messageStrucName</a:t>
            </a:r>
            <a:br>
              <a:rPr lang="en-GB" b="1" dirty="0">
                <a:latin typeface="Courier New" panose="02070309020205020404" pitchFamily="49" charset="0"/>
                <a:cs typeface="Courier New" panose="02070309020205020404" pitchFamily="49" charset="0"/>
              </a:rPr>
            </a:br>
            <a:r>
              <a:rPr lang="en-GB" b="1" dirty="0">
                <a:latin typeface="Courier New" panose="02070309020205020404" pitchFamily="49" charset="0"/>
                <a:cs typeface="Courier New" panose="02070309020205020404" pitchFamily="49" charset="0"/>
              </a:rPr>
              <a:t>}</a:t>
            </a:r>
            <a:br>
              <a:rPr lang="en-GB" b="1" dirty="0">
                <a:latin typeface="Courier New" panose="02070309020205020404" pitchFamily="49" charset="0"/>
                <a:cs typeface="Courier New" panose="02070309020205020404" pitchFamily="49" charset="0"/>
              </a:rPr>
            </a:br>
            <a:br>
              <a:rPr lang="en-GB" b="1" dirty="0">
                <a:latin typeface="Courier New" panose="02070309020205020404" pitchFamily="49" charset="0"/>
                <a:cs typeface="Courier New" panose="02070309020205020404" pitchFamily="49" charset="0"/>
              </a:rPr>
            </a:br>
            <a:r>
              <a:rPr lang="lv-LV" b="1" dirty="0" err="1">
                <a:solidFill>
                  <a:schemeClr val="bg1">
                    <a:lumMod val="50000"/>
                  </a:schemeClr>
                </a:solidFill>
                <a:latin typeface="Courier New" panose="02070309020205020404" pitchFamily="49" charset="0"/>
                <a:cs typeface="Courier New" panose="02070309020205020404" pitchFamily="49" charset="0"/>
              </a:rPr>
              <a:t>class</a:t>
            </a:r>
            <a:r>
              <a:rPr lang="lv-LV" b="1" dirty="0">
                <a:latin typeface="Courier New" panose="02070309020205020404" pitchFamily="49" charset="0"/>
                <a:cs typeface="Courier New" panose="02070309020205020404" pitchFamily="49" charset="0"/>
              </a:rPr>
              <a:t> </a:t>
            </a:r>
            <a:r>
              <a:rPr lang="lv-LV" b="1" dirty="0" err="1">
                <a:solidFill>
                  <a:schemeClr val="accent3">
                    <a:lumMod val="50000"/>
                  </a:schemeClr>
                </a:solidFill>
                <a:latin typeface="Courier New" panose="02070309020205020404" pitchFamily="49" charset="0"/>
                <a:cs typeface="Courier New" panose="02070309020205020404" pitchFamily="49" charset="0"/>
              </a:rPr>
              <a:t>GstMessageDispatcher</a:t>
            </a:r>
            <a:r>
              <a:rPr lang="en-GB" b="1" dirty="0">
                <a:latin typeface="Courier New" panose="02070309020205020404" pitchFamily="49" charset="0"/>
                <a:cs typeface="Courier New" panose="02070309020205020404" pitchFamily="49" charset="0"/>
              </a:rPr>
              <a:t> </a:t>
            </a:r>
            <a:r>
              <a:rPr lang="lv-LV" b="1" dirty="0">
                <a:latin typeface="Courier New" panose="02070309020205020404" pitchFamily="49" charset="0"/>
                <a:cs typeface="Courier New" panose="02070309020205020404" pitchFamily="49" charset="0"/>
              </a:rPr>
              <a:t>{</a:t>
            </a:r>
            <a:br>
              <a:rPr lang="en-GB" b="1" dirty="0">
                <a:latin typeface="Courier New" panose="02070309020205020404" pitchFamily="49" charset="0"/>
                <a:cs typeface="Courier New" panose="02070309020205020404" pitchFamily="49" charset="0"/>
              </a:rPr>
            </a:br>
            <a:r>
              <a:rPr lang="en-GB" b="1" dirty="0">
                <a:latin typeface="Courier New" panose="02070309020205020404" pitchFamily="49" charset="0"/>
                <a:cs typeface="Courier New" panose="02070309020205020404" pitchFamily="49" charset="0"/>
              </a:rPr>
              <a:t>   </a:t>
            </a:r>
            <a:r>
              <a:rPr lang="lv-LV" b="1" dirty="0" err="1">
                <a:solidFill>
                  <a:schemeClr val="accent3">
                    <a:lumMod val="50000"/>
                  </a:schemeClr>
                </a:solidFill>
                <a:latin typeface="Courier New" panose="02070309020205020404" pitchFamily="49" charset="0"/>
                <a:cs typeface="Courier New" panose="02070309020205020404" pitchFamily="49" charset="0"/>
              </a:rPr>
              <a:t>GstMessageDispatcher</a:t>
            </a:r>
            <a:r>
              <a:rPr lang="lv-LV" b="1" dirty="0">
                <a:latin typeface="Courier New" panose="02070309020205020404" pitchFamily="49" charset="0"/>
                <a:cs typeface="Courier New" panose="02070309020205020404" pitchFamily="49" charset="0"/>
              </a:rPr>
              <a:t>(</a:t>
            </a:r>
            <a:r>
              <a:rPr lang="lv-LV" b="1" dirty="0" err="1">
                <a:latin typeface="Courier New" panose="02070309020205020404" pitchFamily="49" charset="0"/>
                <a:cs typeface="Courier New" panose="02070309020205020404" pitchFamily="49" charset="0"/>
              </a:rPr>
              <a:t>GstBus</a:t>
            </a:r>
            <a:r>
              <a:rPr lang="lv-LV" b="1" dirty="0">
                <a:latin typeface="Courier New" panose="02070309020205020404" pitchFamily="49" charset="0"/>
                <a:cs typeface="Courier New" panose="02070309020205020404" pitchFamily="49" charset="0"/>
              </a:rPr>
              <a:t> * </a:t>
            </a:r>
            <a:r>
              <a:rPr lang="lv-LV" b="1" dirty="0" err="1">
                <a:latin typeface="Courier New" panose="02070309020205020404" pitchFamily="49" charset="0"/>
                <a:cs typeface="Courier New" panose="02070309020205020404" pitchFamily="49" charset="0"/>
              </a:rPr>
              <a:t>bus</a:t>
            </a:r>
            <a:r>
              <a:rPr lang="lv-LV" b="1" dirty="0">
                <a:latin typeface="Courier New" panose="02070309020205020404" pitchFamily="49" charset="0"/>
                <a:cs typeface="Courier New" panose="02070309020205020404" pitchFamily="49" charset="0"/>
              </a:rPr>
              <a:t>); </a:t>
            </a:r>
            <a:br>
              <a:rPr lang="en-GB" b="1" dirty="0">
                <a:latin typeface="Courier New" panose="02070309020205020404" pitchFamily="49" charset="0"/>
                <a:cs typeface="Courier New" panose="02070309020205020404" pitchFamily="49" charset="0"/>
              </a:rPr>
            </a:br>
            <a:r>
              <a:rPr lang="en-GB" b="1" dirty="0">
                <a:latin typeface="Courier New" panose="02070309020205020404" pitchFamily="49" charset="0"/>
                <a:cs typeface="Courier New" panose="02070309020205020404" pitchFamily="49" charset="0"/>
              </a:rPr>
              <a:t>   </a:t>
            </a:r>
            <a:r>
              <a:rPr lang="lv-LV" b="1" dirty="0" err="1">
                <a:latin typeface="Courier New" panose="02070309020205020404" pitchFamily="49" charset="0"/>
                <a:cs typeface="Courier New" panose="02070309020205020404" pitchFamily="49" charset="0"/>
              </a:rPr>
              <a:t>int</a:t>
            </a:r>
            <a:r>
              <a:rPr lang="lv-LV" b="1" dirty="0">
                <a:latin typeface="Courier New" panose="02070309020205020404" pitchFamily="49" charset="0"/>
                <a:cs typeface="Courier New" panose="02070309020205020404" pitchFamily="49" charset="0"/>
              </a:rPr>
              <a:t> </a:t>
            </a:r>
            <a:r>
              <a:rPr lang="lv-LV" b="1" dirty="0" err="1">
                <a:solidFill>
                  <a:schemeClr val="accent4">
                    <a:lumMod val="75000"/>
                  </a:schemeClr>
                </a:solidFill>
                <a:latin typeface="Courier New" panose="02070309020205020404" pitchFamily="49" charset="0"/>
                <a:cs typeface="Courier New" panose="02070309020205020404" pitchFamily="49" charset="0"/>
              </a:rPr>
              <a:t>addHandler</a:t>
            </a:r>
            <a:r>
              <a:rPr lang="lv-LV" b="1" dirty="0">
                <a:latin typeface="Courier New" panose="02070309020205020404" pitchFamily="49" charset="0"/>
                <a:cs typeface="Courier New" panose="02070309020205020404" pitchFamily="49" charset="0"/>
              </a:rPr>
              <a:t>(</a:t>
            </a:r>
            <a:r>
              <a:rPr lang="en-GB" b="1" dirty="0" err="1">
                <a:solidFill>
                  <a:schemeClr val="accent3">
                    <a:lumMod val="50000"/>
                  </a:schemeClr>
                </a:solidFill>
                <a:latin typeface="Courier New" panose="02070309020205020404" pitchFamily="49" charset="0"/>
                <a:cs typeface="Courier New" panose="02070309020205020404" pitchFamily="49" charset="0"/>
              </a:rPr>
              <a:t>MessageFilter</a:t>
            </a:r>
            <a:r>
              <a:rPr lang="en-GB" b="1" dirty="0">
                <a:solidFill>
                  <a:schemeClr val="accent3">
                    <a:lumMod val="50000"/>
                  </a:schemeClr>
                </a:solidFill>
                <a:latin typeface="Courier New" panose="02070309020205020404" pitchFamily="49" charset="0"/>
                <a:cs typeface="Courier New" panose="02070309020205020404" pitchFamily="49" charset="0"/>
              </a:rPr>
              <a:t> </a:t>
            </a:r>
            <a:r>
              <a:rPr lang="en-GB" b="1" dirty="0">
                <a:latin typeface="Courier New" panose="02070309020205020404" pitchFamily="49" charset="0"/>
                <a:cs typeface="Courier New" panose="02070309020205020404" pitchFamily="49" charset="0"/>
              </a:rPr>
              <a:t>filter, </a:t>
            </a:r>
            <a:br>
              <a:rPr lang="en-GB" b="1" dirty="0">
                <a:latin typeface="Courier New" panose="02070309020205020404" pitchFamily="49" charset="0"/>
                <a:cs typeface="Courier New" panose="02070309020205020404" pitchFamily="49" charset="0"/>
              </a:rPr>
            </a:br>
            <a:r>
              <a:rPr lang="en-GB" b="1" dirty="0">
                <a:latin typeface="Courier New" panose="02070309020205020404" pitchFamily="49" charset="0"/>
                <a:cs typeface="Courier New" panose="02070309020205020404" pitchFamily="49" charset="0"/>
              </a:rPr>
              <a:t>       </a:t>
            </a:r>
            <a:r>
              <a:rPr lang="lv-LV" b="1" dirty="0" err="1">
                <a:solidFill>
                  <a:schemeClr val="accent3">
                    <a:lumMod val="50000"/>
                  </a:schemeClr>
                </a:solidFill>
                <a:latin typeface="Courier New" panose="02070309020205020404" pitchFamily="49" charset="0"/>
                <a:cs typeface="Courier New" panose="02070309020205020404" pitchFamily="49" charset="0"/>
              </a:rPr>
              <a:t>HandlerFunc</a:t>
            </a:r>
            <a:r>
              <a:rPr lang="lv-LV" b="1" dirty="0">
                <a:latin typeface="Courier New" panose="02070309020205020404" pitchFamily="49" charset="0"/>
                <a:cs typeface="Courier New" panose="02070309020205020404" pitchFamily="49" charset="0"/>
              </a:rPr>
              <a:t> </a:t>
            </a:r>
            <a:r>
              <a:rPr lang="lv-LV" b="1" dirty="0" err="1">
                <a:latin typeface="Courier New" panose="02070309020205020404" pitchFamily="49" charset="0"/>
                <a:cs typeface="Courier New" panose="02070309020205020404" pitchFamily="49" charset="0"/>
              </a:rPr>
              <a:t>handlerFunc</a:t>
            </a:r>
            <a:r>
              <a:rPr lang="lv-LV" b="1" dirty="0">
                <a:latin typeface="Courier New" panose="02070309020205020404" pitchFamily="49" charset="0"/>
                <a:cs typeface="Courier New" panose="02070309020205020404" pitchFamily="49" charset="0"/>
              </a:rPr>
              <a:t>); </a:t>
            </a:r>
            <a:br>
              <a:rPr lang="en-GB" b="1" dirty="0">
                <a:latin typeface="Courier New" panose="02070309020205020404" pitchFamily="49" charset="0"/>
                <a:cs typeface="Courier New" panose="02070309020205020404" pitchFamily="49" charset="0"/>
              </a:rPr>
            </a:br>
            <a:r>
              <a:rPr lang="en-GB" b="1" dirty="0">
                <a:latin typeface="Courier New" panose="02070309020205020404" pitchFamily="49" charset="0"/>
                <a:cs typeface="Courier New" panose="02070309020205020404" pitchFamily="49" charset="0"/>
              </a:rPr>
              <a:t>   </a:t>
            </a:r>
            <a:r>
              <a:rPr lang="lv-LV" b="1" dirty="0" err="1">
                <a:latin typeface="Courier New" panose="02070309020205020404" pitchFamily="49" charset="0"/>
                <a:cs typeface="Courier New" panose="02070309020205020404" pitchFamily="49" charset="0"/>
              </a:rPr>
              <a:t>void</a:t>
            </a:r>
            <a:r>
              <a:rPr lang="lv-LV" b="1" dirty="0">
                <a:latin typeface="Courier New" panose="02070309020205020404" pitchFamily="49" charset="0"/>
                <a:cs typeface="Courier New" panose="02070309020205020404" pitchFamily="49" charset="0"/>
              </a:rPr>
              <a:t> </a:t>
            </a:r>
            <a:r>
              <a:rPr lang="lv-LV" b="1" dirty="0" err="1">
                <a:solidFill>
                  <a:schemeClr val="accent4">
                    <a:lumMod val="75000"/>
                  </a:schemeClr>
                </a:solidFill>
                <a:latin typeface="Courier New" panose="02070309020205020404" pitchFamily="49" charset="0"/>
                <a:cs typeface="Courier New" panose="02070309020205020404" pitchFamily="49" charset="0"/>
              </a:rPr>
              <a:t>removeHandler</a:t>
            </a:r>
            <a:r>
              <a:rPr lang="lv-LV" b="1" dirty="0">
                <a:latin typeface="Courier New" panose="02070309020205020404" pitchFamily="49" charset="0"/>
                <a:cs typeface="Courier New" panose="02070309020205020404" pitchFamily="49" charset="0"/>
              </a:rPr>
              <a:t>(</a:t>
            </a:r>
            <a:r>
              <a:rPr lang="lv-LV" b="1" dirty="0" err="1">
                <a:latin typeface="Courier New" panose="02070309020205020404" pitchFamily="49" charset="0"/>
                <a:cs typeface="Courier New" panose="02070309020205020404" pitchFamily="49" charset="0"/>
              </a:rPr>
              <a:t>int</a:t>
            </a:r>
            <a:r>
              <a:rPr lang="lv-LV" b="1" dirty="0">
                <a:latin typeface="Courier New" panose="02070309020205020404" pitchFamily="49" charset="0"/>
                <a:cs typeface="Courier New" panose="02070309020205020404" pitchFamily="49" charset="0"/>
              </a:rPr>
              <a:t> </a:t>
            </a:r>
            <a:r>
              <a:rPr lang="lv-LV" b="1" dirty="0" err="1">
                <a:latin typeface="Courier New" panose="02070309020205020404" pitchFamily="49" charset="0"/>
                <a:cs typeface="Courier New" panose="02070309020205020404" pitchFamily="49" charset="0"/>
              </a:rPr>
              <a:t>id</a:t>
            </a:r>
            <a:r>
              <a:rPr lang="lv-LV" b="1" dirty="0">
                <a:latin typeface="Courier New" panose="02070309020205020404" pitchFamily="49" charset="0"/>
                <a:cs typeface="Courier New" panose="02070309020205020404" pitchFamily="49" charset="0"/>
              </a:rPr>
              <a:t>);</a:t>
            </a:r>
            <a:br>
              <a:rPr lang="en-GB" b="1" dirty="0">
                <a:latin typeface="Courier New" panose="02070309020205020404" pitchFamily="49" charset="0"/>
                <a:cs typeface="Courier New" panose="02070309020205020404" pitchFamily="49" charset="0"/>
              </a:rPr>
            </a:br>
            <a:r>
              <a:rPr lang="en-GB" b="1" dirty="0">
                <a:latin typeface="Courier New" panose="02070309020205020404" pitchFamily="49" charset="0"/>
                <a:cs typeface="Courier New" panose="02070309020205020404" pitchFamily="49" charset="0"/>
              </a:rPr>
              <a:t>}</a:t>
            </a:r>
            <a:endParaRPr lang="lv-LV"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525576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2D20B-E9B0-C5FA-0449-13D9D550B870}"/>
              </a:ext>
            </a:extLst>
          </p:cNvPr>
          <p:cNvSpPr>
            <a:spLocks noGrp="1"/>
          </p:cNvSpPr>
          <p:nvPr>
            <p:ph type="title"/>
          </p:nvPr>
        </p:nvSpPr>
        <p:spPr>
          <a:xfrm>
            <a:off x="561720" y="599053"/>
            <a:ext cx="7155329" cy="706964"/>
          </a:xfrm>
        </p:spPr>
        <p:txBody>
          <a:bodyPr/>
          <a:lstStyle/>
          <a:p>
            <a:r>
              <a:rPr lang="en-GB" dirty="0"/>
              <a:t>Tips and tricks</a:t>
            </a:r>
            <a:endParaRPr lang="lv-LV" dirty="0"/>
          </a:p>
        </p:txBody>
      </p:sp>
      <p:sp>
        <p:nvSpPr>
          <p:cNvPr id="3" name="Content Placeholder 2">
            <a:extLst>
              <a:ext uri="{FF2B5EF4-FFF2-40B4-BE49-F238E27FC236}">
                <a16:creationId xmlns:a16="http://schemas.microsoft.com/office/drawing/2014/main" id="{1DCC1418-D851-1625-9F83-C549950E388B}"/>
              </a:ext>
            </a:extLst>
          </p:cNvPr>
          <p:cNvSpPr>
            <a:spLocks noGrp="1"/>
          </p:cNvSpPr>
          <p:nvPr>
            <p:ph idx="1"/>
          </p:nvPr>
        </p:nvSpPr>
        <p:spPr/>
        <p:txBody>
          <a:bodyPr/>
          <a:lstStyle/>
          <a:p>
            <a:pPr marL="0" indent="0">
              <a:buNone/>
            </a:pPr>
            <a:r>
              <a:rPr lang="lv-LV" sz="2000" b="1" dirty="0"/>
              <a:t>G_DEBUG=</a:t>
            </a:r>
            <a:r>
              <a:rPr lang="lv-LV" sz="2000" b="1" dirty="0" err="1"/>
              <a:t>fatal-criticals</a:t>
            </a:r>
            <a:endParaRPr lang="en-GB" sz="2000" b="1" dirty="0"/>
          </a:p>
          <a:p>
            <a:pPr marL="0" indent="0">
              <a:buNone/>
            </a:pPr>
            <a:endParaRPr lang="en-GB" dirty="0"/>
          </a:p>
          <a:p>
            <a:r>
              <a:rPr lang="en-GB" dirty="0"/>
              <a:t>Crashes on every </a:t>
            </a:r>
            <a:r>
              <a:rPr lang="en-GB" b="1" dirty="0" err="1"/>
              <a:t>g_critical</a:t>
            </a:r>
            <a:endParaRPr lang="en-GB" dirty="0"/>
          </a:p>
          <a:p>
            <a:r>
              <a:rPr lang="lv-LV" i="1" dirty="0" err="1"/>
              <a:t>gst_object_unref</a:t>
            </a:r>
            <a:r>
              <a:rPr lang="lv-LV" dirty="0"/>
              <a:t> </a:t>
            </a:r>
            <a:r>
              <a:rPr lang="en-GB" dirty="0"/>
              <a:t>when </a:t>
            </a:r>
            <a:r>
              <a:rPr lang="en-GB" dirty="0" err="1"/>
              <a:t>refcount</a:t>
            </a:r>
            <a:r>
              <a:rPr lang="en-GB" dirty="0"/>
              <a:t>=0</a:t>
            </a:r>
          </a:p>
          <a:p>
            <a:r>
              <a:rPr lang="lv-LV" i="1" dirty="0" err="1"/>
              <a:t>gst_object_unref</a:t>
            </a:r>
            <a:r>
              <a:rPr lang="en-GB" dirty="0"/>
              <a:t> on NULL</a:t>
            </a:r>
          </a:p>
          <a:p>
            <a:r>
              <a:rPr lang="en-GB" dirty="0"/>
              <a:t>Disposing of element where state is not GST_STATE_NULL </a:t>
            </a:r>
          </a:p>
          <a:p>
            <a:r>
              <a:rPr lang="en-GB" dirty="0"/>
              <a:t>…</a:t>
            </a:r>
            <a:endParaRPr lang="lv-LV" dirty="0"/>
          </a:p>
        </p:txBody>
      </p:sp>
      <p:sp>
        <p:nvSpPr>
          <p:cNvPr id="4" name="Title 1">
            <a:extLst>
              <a:ext uri="{FF2B5EF4-FFF2-40B4-BE49-F238E27FC236}">
                <a16:creationId xmlns:a16="http://schemas.microsoft.com/office/drawing/2014/main" id="{C36CA28F-2670-E3AF-828A-B8D75150AA3E}"/>
              </a:ext>
            </a:extLst>
          </p:cNvPr>
          <p:cNvSpPr txBox="1">
            <a:spLocks/>
          </p:cNvSpPr>
          <p:nvPr/>
        </p:nvSpPr>
        <p:spPr bwMode="gray">
          <a:xfrm>
            <a:off x="3354272" y="1207453"/>
            <a:ext cx="4362777"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lv-LV" sz="2800" dirty="0" err="1">
                <a:solidFill>
                  <a:srgbClr val="FFFF00"/>
                </a:solidFill>
              </a:rPr>
              <a:t>Crash</a:t>
            </a:r>
            <a:r>
              <a:rPr lang="lv-LV" sz="2800" dirty="0">
                <a:solidFill>
                  <a:srgbClr val="FFFF00"/>
                </a:solidFill>
              </a:rPr>
              <a:t> </a:t>
            </a:r>
            <a:r>
              <a:rPr lang="lv-LV" sz="2800" dirty="0" err="1">
                <a:solidFill>
                  <a:srgbClr val="FFFF00"/>
                </a:solidFill>
              </a:rPr>
              <a:t>on</a:t>
            </a:r>
            <a:r>
              <a:rPr lang="lv-LV" sz="2800" dirty="0">
                <a:solidFill>
                  <a:srgbClr val="FFFF00"/>
                </a:solidFill>
              </a:rPr>
              <a:t> </a:t>
            </a:r>
            <a:r>
              <a:rPr lang="lv-LV" sz="2800" dirty="0" err="1">
                <a:solidFill>
                  <a:srgbClr val="FFFF00"/>
                </a:solidFill>
              </a:rPr>
              <a:t>criticals</a:t>
            </a:r>
            <a:endParaRPr lang="lv-LV" sz="2800" dirty="0">
              <a:solidFill>
                <a:srgbClr val="FFFF00"/>
              </a:solidFill>
            </a:endParaRPr>
          </a:p>
        </p:txBody>
      </p:sp>
    </p:spTree>
    <p:extLst>
      <p:ext uri="{BB962C8B-B14F-4D97-AF65-F5344CB8AC3E}">
        <p14:creationId xmlns:p14="http://schemas.microsoft.com/office/powerpoint/2010/main" val="26055258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3BC68C-D853-BAFD-CA66-13767B1401BC}"/>
              </a:ext>
            </a:extLst>
          </p:cNvPr>
          <p:cNvSpPr/>
          <p:nvPr/>
        </p:nvSpPr>
        <p:spPr>
          <a:xfrm>
            <a:off x="367554" y="3603812"/>
            <a:ext cx="787400" cy="5378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err="1"/>
              <a:t>src</a:t>
            </a:r>
            <a:endParaRPr lang="lv-LV" dirty="0"/>
          </a:p>
        </p:txBody>
      </p:sp>
      <p:sp>
        <p:nvSpPr>
          <p:cNvPr id="5" name="Rectangle 4">
            <a:extLst>
              <a:ext uri="{FF2B5EF4-FFF2-40B4-BE49-F238E27FC236}">
                <a16:creationId xmlns:a16="http://schemas.microsoft.com/office/drawing/2014/main" id="{7A2051CC-8CEF-224C-3449-134A4C5C42FB}"/>
              </a:ext>
            </a:extLst>
          </p:cNvPr>
          <p:cNvSpPr/>
          <p:nvPr/>
        </p:nvSpPr>
        <p:spPr>
          <a:xfrm>
            <a:off x="3690464" y="3137648"/>
            <a:ext cx="1344704" cy="53788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lv-LV" dirty="0" err="1"/>
              <a:t>Scheduler</a:t>
            </a:r>
            <a:endParaRPr lang="lv-LV" dirty="0"/>
          </a:p>
        </p:txBody>
      </p:sp>
      <p:sp>
        <p:nvSpPr>
          <p:cNvPr id="6" name="Rectangle 5">
            <a:extLst>
              <a:ext uri="{FF2B5EF4-FFF2-40B4-BE49-F238E27FC236}">
                <a16:creationId xmlns:a16="http://schemas.microsoft.com/office/drawing/2014/main" id="{414CDAC8-4F29-3AFE-F033-DB8F43070D10}"/>
              </a:ext>
            </a:extLst>
          </p:cNvPr>
          <p:cNvSpPr/>
          <p:nvPr/>
        </p:nvSpPr>
        <p:spPr>
          <a:xfrm>
            <a:off x="3690464" y="4527178"/>
            <a:ext cx="1344704" cy="5378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lv-LV" dirty="0" err="1"/>
              <a:t>Scheduler</a:t>
            </a:r>
            <a:endParaRPr lang="lv-LV" dirty="0"/>
          </a:p>
        </p:txBody>
      </p:sp>
      <p:sp>
        <p:nvSpPr>
          <p:cNvPr id="7" name="TextBox 6">
            <a:extLst>
              <a:ext uri="{FF2B5EF4-FFF2-40B4-BE49-F238E27FC236}">
                <a16:creationId xmlns:a16="http://schemas.microsoft.com/office/drawing/2014/main" id="{F8EACB10-3C10-53FD-BC11-0A710E950CDA}"/>
              </a:ext>
            </a:extLst>
          </p:cNvPr>
          <p:cNvSpPr txBox="1"/>
          <p:nvPr/>
        </p:nvSpPr>
        <p:spPr>
          <a:xfrm>
            <a:off x="4646273" y="2185946"/>
            <a:ext cx="1029449" cy="461665"/>
          </a:xfrm>
          <a:prstGeom prst="rect">
            <a:avLst/>
          </a:prstGeom>
          <a:noFill/>
        </p:spPr>
        <p:txBody>
          <a:bodyPr wrap="none" rtlCol="0">
            <a:spAutoFit/>
          </a:bodyPr>
          <a:lstStyle/>
          <a:p>
            <a:r>
              <a:rPr lang="lv-LV" sz="2400" dirty="0"/>
              <a:t>video</a:t>
            </a:r>
          </a:p>
        </p:txBody>
      </p:sp>
      <p:sp>
        <p:nvSpPr>
          <p:cNvPr id="8" name="TextBox 7">
            <a:extLst>
              <a:ext uri="{FF2B5EF4-FFF2-40B4-BE49-F238E27FC236}">
                <a16:creationId xmlns:a16="http://schemas.microsoft.com/office/drawing/2014/main" id="{BEE2908E-FD06-124D-B2D6-73100242EDDF}"/>
              </a:ext>
            </a:extLst>
          </p:cNvPr>
          <p:cNvSpPr txBox="1"/>
          <p:nvPr/>
        </p:nvSpPr>
        <p:spPr>
          <a:xfrm>
            <a:off x="4736027" y="6185648"/>
            <a:ext cx="1056700" cy="461665"/>
          </a:xfrm>
          <a:prstGeom prst="rect">
            <a:avLst/>
          </a:prstGeom>
          <a:noFill/>
        </p:spPr>
        <p:txBody>
          <a:bodyPr wrap="none" rtlCol="0">
            <a:spAutoFit/>
          </a:bodyPr>
          <a:lstStyle/>
          <a:p>
            <a:r>
              <a:rPr lang="lv-LV" sz="2400" dirty="0"/>
              <a:t>audio</a:t>
            </a:r>
          </a:p>
        </p:txBody>
      </p:sp>
      <p:sp>
        <p:nvSpPr>
          <p:cNvPr id="9" name="Rectangle 8">
            <a:extLst>
              <a:ext uri="{FF2B5EF4-FFF2-40B4-BE49-F238E27FC236}">
                <a16:creationId xmlns:a16="http://schemas.microsoft.com/office/drawing/2014/main" id="{703A6B08-9F07-5F5C-DA0F-0F07DD7C994E}"/>
              </a:ext>
            </a:extLst>
          </p:cNvPr>
          <p:cNvSpPr/>
          <p:nvPr/>
        </p:nvSpPr>
        <p:spPr>
          <a:xfrm>
            <a:off x="5574718" y="3137648"/>
            <a:ext cx="1452280" cy="53788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lv-LV" dirty="0" err="1"/>
              <a:t>processing</a:t>
            </a:r>
            <a:endParaRPr lang="lv-LV" dirty="0"/>
          </a:p>
        </p:txBody>
      </p:sp>
      <p:sp>
        <p:nvSpPr>
          <p:cNvPr id="10" name="Rectangle 9">
            <a:extLst>
              <a:ext uri="{FF2B5EF4-FFF2-40B4-BE49-F238E27FC236}">
                <a16:creationId xmlns:a16="http://schemas.microsoft.com/office/drawing/2014/main" id="{874A9FAD-5D2B-DDE2-7194-B2D476A1FCD7}"/>
              </a:ext>
            </a:extLst>
          </p:cNvPr>
          <p:cNvSpPr/>
          <p:nvPr/>
        </p:nvSpPr>
        <p:spPr>
          <a:xfrm>
            <a:off x="7257102" y="3142717"/>
            <a:ext cx="1452280" cy="53788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lv-LV" dirty="0"/>
              <a:t>x264enc</a:t>
            </a:r>
          </a:p>
        </p:txBody>
      </p:sp>
      <p:sp>
        <p:nvSpPr>
          <p:cNvPr id="11" name="TextBox 10">
            <a:extLst>
              <a:ext uri="{FF2B5EF4-FFF2-40B4-BE49-F238E27FC236}">
                <a16:creationId xmlns:a16="http://schemas.microsoft.com/office/drawing/2014/main" id="{0953CDB5-707B-B23F-F957-99B7419A3EA6}"/>
              </a:ext>
            </a:extLst>
          </p:cNvPr>
          <p:cNvSpPr txBox="1"/>
          <p:nvPr/>
        </p:nvSpPr>
        <p:spPr>
          <a:xfrm>
            <a:off x="7183067" y="2750049"/>
            <a:ext cx="1770036" cy="369332"/>
          </a:xfrm>
          <a:prstGeom prst="rect">
            <a:avLst/>
          </a:prstGeom>
          <a:noFill/>
        </p:spPr>
        <p:txBody>
          <a:bodyPr wrap="none" rtlCol="0">
            <a:spAutoFit/>
          </a:bodyPr>
          <a:lstStyle/>
          <a:p>
            <a:r>
              <a:rPr lang="lv-LV" dirty="0" err="1"/>
              <a:t>Latency</a:t>
            </a:r>
            <a:r>
              <a:rPr lang="lv-LV" dirty="0"/>
              <a:t> = 1.5s</a:t>
            </a:r>
          </a:p>
        </p:txBody>
      </p:sp>
      <p:cxnSp>
        <p:nvCxnSpPr>
          <p:cNvPr id="13" name="Straight Arrow Connector 12">
            <a:extLst>
              <a:ext uri="{FF2B5EF4-FFF2-40B4-BE49-F238E27FC236}">
                <a16:creationId xmlns:a16="http://schemas.microsoft.com/office/drawing/2014/main" id="{F14A6AC3-3E5A-3E2D-86C6-F6A9BEBB7135}"/>
              </a:ext>
            </a:extLst>
          </p:cNvPr>
          <p:cNvCxnSpPr>
            <a:cxnSpLocks/>
            <a:stCxn id="4" idx="3"/>
            <a:endCxn id="58" idx="1"/>
          </p:cNvCxnSpPr>
          <p:nvPr/>
        </p:nvCxnSpPr>
        <p:spPr>
          <a:xfrm flipV="1">
            <a:off x="1154954" y="3406589"/>
            <a:ext cx="810682" cy="466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FD46307D-0757-4DB5-DA7B-E1438E1C07E8}"/>
              </a:ext>
            </a:extLst>
          </p:cNvPr>
          <p:cNvSpPr/>
          <p:nvPr/>
        </p:nvSpPr>
        <p:spPr>
          <a:xfrm>
            <a:off x="5465728" y="4527178"/>
            <a:ext cx="1452280" cy="5378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lv-LV" dirty="0" err="1"/>
              <a:t>processing</a:t>
            </a:r>
            <a:endParaRPr lang="lv-LV" dirty="0"/>
          </a:p>
        </p:txBody>
      </p:sp>
      <p:sp>
        <p:nvSpPr>
          <p:cNvPr id="17" name="Rectangle 16">
            <a:extLst>
              <a:ext uri="{FF2B5EF4-FFF2-40B4-BE49-F238E27FC236}">
                <a16:creationId xmlns:a16="http://schemas.microsoft.com/office/drawing/2014/main" id="{AA47B029-8D0A-AC54-3573-C54B3123DEE3}"/>
              </a:ext>
            </a:extLst>
          </p:cNvPr>
          <p:cNvSpPr/>
          <p:nvPr/>
        </p:nvSpPr>
        <p:spPr>
          <a:xfrm>
            <a:off x="9914966" y="3799257"/>
            <a:ext cx="1344704" cy="5378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err="1"/>
              <a:t>muxer</a:t>
            </a:r>
            <a:endParaRPr lang="lv-LV" dirty="0"/>
          </a:p>
        </p:txBody>
      </p:sp>
      <p:cxnSp>
        <p:nvCxnSpPr>
          <p:cNvPr id="19" name="Straight Arrow Connector 18">
            <a:extLst>
              <a:ext uri="{FF2B5EF4-FFF2-40B4-BE49-F238E27FC236}">
                <a16:creationId xmlns:a16="http://schemas.microsoft.com/office/drawing/2014/main" id="{DDAAE36E-2FA4-CF31-FA6E-9CB6920C7782}"/>
              </a:ext>
            </a:extLst>
          </p:cNvPr>
          <p:cNvCxnSpPr>
            <a:stCxn id="5" idx="3"/>
            <a:endCxn id="9" idx="1"/>
          </p:cNvCxnSpPr>
          <p:nvPr/>
        </p:nvCxnSpPr>
        <p:spPr>
          <a:xfrm>
            <a:off x="5035168" y="3406589"/>
            <a:ext cx="539550" cy="0"/>
          </a:xfrm>
          <a:prstGeom prst="straightConnector1">
            <a:avLst/>
          </a:prstGeom>
          <a:ln>
            <a:tailEnd type="triangle"/>
          </a:ln>
        </p:spPr>
        <p:style>
          <a:lnRef idx="1">
            <a:schemeClr val="accent5"/>
          </a:lnRef>
          <a:fillRef idx="2">
            <a:schemeClr val="accent5"/>
          </a:fillRef>
          <a:effectRef idx="1">
            <a:schemeClr val="accent5"/>
          </a:effectRef>
          <a:fontRef idx="minor">
            <a:schemeClr val="dk1"/>
          </a:fontRef>
        </p:style>
      </p:cxnSp>
      <p:cxnSp>
        <p:nvCxnSpPr>
          <p:cNvPr id="21" name="Straight Arrow Connector 20">
            <a:extLst>
              <a:ext uri="{FF2B5EF4-FFF2-40B4-BE49-F238E27FC236}">
                <a16:creationId xmlns:a16="http://schemas.microsoft.com/office/drawing/2014/main" id="{C38A52E0-5460-F817-433A-96B1A7C596DB}"/>
              </a:ext>
            </a:extLst>
          </p:cNvPr>
          <p:cNvCxnSpPr>
            <a:stCxn id="6" idx="3"/>
            <a:endCxn id="16" idx="1"/>
          </p:cNvCxnSpPr>
          <p:nvPr/>
        </p:nvCxnSpPr>
        <p:spPr>
          <a:xfrm>
            <a:off x="5035168" y="4796119"/>
            <a:ext cx="430560" cy="0"/>
          </a:xfrm>
          <a:prstGeom prst="straightConnector1">
            <a:avLst/>
          </a:prstGeom>
          <a:ln>
            <a:tailEnd type="triangle"/>
          </a:ln>
        </p:spPr>
        <p:style>
          <a:lnRef idx="1">
            <a:schemeClr val="accent2"/>
          </a:lnRef>
          <a:fillRef idx="2">
            <a:schemeClr val="accent2"/>
          </a:fillRef>
          <a:effectRef idx="1">
            <a:schemeClr val="accent2"/>
          </a:effectRef>
          <a:fontRef idx="minor">
            <a:schemeClr val="dk1"/>
          </a:fontRef>
        </p:style>
      </p:cxnSp>
      <p:sp>
        <p:nvSpPr>
          <p:cNvPr id="24" name="Rectangle 23">
            <a:extLst>
              <a:ext uri="{FF2B5EF4-FFF2-40B4-BE49-F238E27FC236}">
                <a16:creationId xmlns:a16="http://schemas.microsoft.com/office/drawing/2014/main" id="{BBF2C5E9-3236-295A-E8C1-570E0BF4E0E7}"/>
              </a:ext>
            </a:extLst>
          </p:cNvPr>
          <p:cNvSpPr/>
          <p:nvPr/>
        </p:nvSpPr>
        <p:spPr>
          <a:xfrm>
            <a:off x="7272159" y="4527178"/>
            <a:ext cx="1452280" cy="5378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lv-LV" dirty="0" err="1"/>
              <a:t>encode</a:t>
            </a:r>
            <a:endParaRPr lang="lv-LV" dirty="0"/>
          </a:p>
        </p:txBody>
      </p:sp>
      <p:cxnSp>
        <p:nvCxnSpPr>
          <p:cNvPr id="29" name="Straight Arrow Connector 28">
            <a:extLst>
              <a:ext uri="{FF2B5EF4-FFF2-40B4-BE49-F238E27FC236}">
                <a16:creationId xmlns:a16="http://schemas.microsoft.com/office/drawing/2014/main" id="{066ABFDE-DF60-1B21-2A93-BC094F577DCC}"/>
              </a:ext>
            </a:extLst>
          </p:cNvPr>
          <p:cNvCxnSpPr>
            <a:cxnSpLocks/>
            <a:stCxn id="10" idx="3"/>
            <a:endCxn id="17" idx="1"/>
          </p:cNvCxnSpPr>
          <p:nvPr/>
        </p:nvCxnSpPr>
        <p:spPr>
          <a:xfrm>
            <a:off x="8709382" y="3411658"/>
            <a:ext cx="1205584" cy="6565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B3E3A2E-FA6C-3962-423E-4A1B08EE7CC0}"/>
              </a:ext>
            </a:extLst>
          </p:cNvPr>
          <p:cNvCxnSpPr>
            <a:cxnSpLocks/>
            <a:stCxn id="9" idx="3"/>
            <a:endCxn id="10" idx="1"/>
          </p:cNvCxnSpPr>
          <p:nvPr/>
        </p:nvCxnSpPr>
        <p:spPr>
          <a:xfrm>
            <a:off x="7026998" y="3406589"/>
            <a:ext cx="230104" cy="5069"/>
          </a:xfrm>
          <a:prstGeom prst="straightConnector1">
            <a:avLst/>
          </a:prstGeom>
          <a:ln>
            <a:tailEnd type="triangle"/>
          </a:ln>
        </p:spPr>
        <p:style>
          <a:lnRef idx="1">
            <a:schemeClr val="accent5"/>
          </a:lnRef>
          <a:fillRef idx="2">
            <a:schemeClr val="accent5"/>
          </a:fillRef>
          <a:effectRef idx="1">
            <a:schemeClr val="accent5"/>
          </a:effectRef>
          <a:fontRef idx="minor">
            <a:schemeClr val="dk1"/>
          </a:fontRef>
        </p:style>
      </p:cxnSp>
      <p:cxnSp>
        <p:nvCxnSpPr>
          <p:cNvPr id="35" name="Straight Arrow Connector 34">
            <a:extLst>
              <a:ext uri="{FF2B5EF4-FFF2-40B4-BE49-F238E27FC236}">
                <a16:creationId xmlns:a16="http://schemas.microsoft.com/office/drawing/2014/main" id="{2445ADB6-3FFE-24A7-2544-5DF9625D65E0}"/>
              </a:ext>
            </a:extLst>
          </p:cNvPr>
          <p:cNvCxnSpPr>
            <a:stCxn id="16" idx="3"/>
            <a:endCxn id="24" idx="1"/>
          </p:cNvCxnSpPr>
          <p:nvPr/>
        </p:nvCxnSpPr>
        <p:spPr>
          <a:xfrm>
            <a:off x="6918008" y="4796119"/>
            <a:ext cx="354151" cy="0"/>
          </a:xfrm>
          <a:prstGeom prst="straightConnector1">
            <a:avLst/>
          </a:prstGeom>
          <a:ln>
            <a:tailEnd type="triangle"/>
          </a:ln>
        </p:spPr>
        <p:style>
          <a:lnRef idx="1">
            <a:schemeClr val="accent2"/>
          </a:lnRef>
          <a:fillRef idx="2">
            <a:schemeClr val="accent2"/>
          </a:fillRef>
          <a:effectRef idx="1">
            <a:schemeClr val="accent2"/>
          </a:effectRef>
          <a:fontRef idx="minor">
            <a:schemeClr val="dk1"/>
          </a:fontRef>
        </p:style>
      </p:cxnSp>
      <p:cxnSp>
        <p:nvCxnSpPr>
          <p:cNvPr id="37" name="Straight Arrow Connector 36">
            <a:extLst>
              <a:ext uri="{FF2B5EF4-FFF2-40B4-BE49-F238E27FC236}">
                <a16:creationId xmlns:a16="http://schemas.microsoft.com/office/drawing/2014/main" id="{01070F71-A5B4-2ECE-5426-5C244EB97B6A}"/>
              </a:ext>
            </a:extLst>
          </p:cNvPr>
          <p:cNvCxnSpPr>
            <a:cxnSpLocks/>
            <a:stCxn id="24" idx="3"/>
            <a:endCxn id="17" idx="1"/>
          </p:cNvCxnSpPr>
          <p:nvPr/>
        </p:nvCxnSpPr>
        <p:spPr>
          <a:xfrm flipV="1">
            <a:off x="8724439" y="4068198"/>
            <a:ext cx="1190527" cy="7279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E5F0712-247F-2D61-8C67-C29F2FA1C9D1}"/>
              </a:ext>
            </a:extLst>
          </p:cNvPr>
          <p:cNvSpPr txBox="1"/>
          <p:nvPr/>
        </p:nvSpPr>
        <p:spPr>
          <a:xfrm>
            <a:off x="8911262" y="4425897"/>
            <a:ext cx="801823" cy="369332"/>
          </a:xfrm>
          <a:prstGeom prst="rect">
            <a:avLst/>
          </a:prstGeom>
          <a:noFill/>
        </p:spPr>
        <p:txBody>
          <a:bodyPr wrap="none" rtlCol="0">
            <a:spAutoFit/>
          </a:bodyPr>
          <a:lstStyle/>
          <a:p>
            <a:r>
              <a:rPr lang="lv-LV" dirty="0"/>
              <a:t>PTS=0</a:t>
            </a:r>
          </a:p>
        </p:txBody>
      </p:sp>
      <p:sp>
        <p:nvSpPr>
          <p:cNvPr id="54" name="TextBox 53">
            <a:extLst>
              <a:ext uri="{FF2B5EF4-FFF2-40B4-BE49-F238E27FC236}">
                <a16:creationId xmlns:a16="http://schemas.microsoft.com/office/drawing/2014/main" id="{8FBBF10A-F533-C7D4-51D1-972D1C5D6180}"/>
              </a:ext>
            </a:extLst>
          </p:cNvPr>
          <p:cNvSpPr txBox="1"/>
          <p:nvPr/>
        </p:nvSpPr>
        <p:spPr>
          <a:xfrm>
            <a:off x="7127464" y="3698866"/>
            <a:ext cx="891591" cy="369332"/>
          </a:xfrm>
          <a:prstGeom prst="rect">
            <a:avLst/>
          </a:prstGeom>
          <a:noFill/>
        </p:spPr>
        <p:txBody>
          <a:bodyPr wrap="none" rtlCol="0">
            <a:spAutoFit/>
          </a:bodyPr>
          <a:lstStyle/>
          <a:p>
            <a:r>
              <a:rPr lang="lv-LV" dirty="0"/>
              <a:t>PTS=1</a:t>
            </a:r>
            <a:r>
              <a:rPr lang="en-GB" dirty="0"/>
              <a:t>s</a:t>
            </a:r>
            <a:endParaRPr lang="lv-LV" dirty="0"/>
          </a:p>
        </p:txBody>
      </p:sp>
      <p:cxnSp>
        <p:nvCxnSpPr>
          <p:cNvPr id="12" name="Straight Arrow Connector 11">
            <a:extLst>
              <a:ext uri="{FF2B5EF4-FFF2-40B4-BE49-F238E27FC236}">
                <a16:creationId xmlns:a16="http://schemas.microsoft.com/office/drawing/2014/main" id="{4D25DA21-518E-EFAC-EBE7-3ADCCBE70202}"/>
              </a:ext>
            </a:extLst>
          </p:cNvPr>
          <p:cNvCxnSpPr>
            <a:cxnSpLocks/>
            <a:stCxn id="4" idx="3"/>
            <a:endCxn id="36" idx="1"/>
          </p:cNvCxnSpPr>
          <p:nvPr/>
        </p:nvCxnSpPr>
        <p:spPr>
          <a:xfrm>
            <a:off x="1154954" y="3872753"/>
            <a:ext cx="810682" cy="9233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4042F713-13E6-7960-67C6-19881219A885}"/>
              </a:ext>
            </a:extLst>
          </p:cNvPr>
          <p:cNvSpPr/>
          <p:nvPr/>
        </p:nvSpPr>
        <p:spPr>
          <a:xfrm>
            <a:off x="1965636" y="4527178"/>
            <a:ext cx="1344704" cy="5378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lv-LV" dirty="0"/>
              <a:t>Q</a:t>
            </a:r>
          </a:p>
        </p:txBody>
      </p:sp>
      <p:sp>
        <p:nvSpPr>
          <p:cNvPr id="39" name="TextBox 38">
            <a:extLst>
              <a:ext uri="{FF2B5EF4-FFF2-40B4-BE49-F238E27FC236}">
                <a16:creationId xmlns:a16="http://schemas.microsoft.com/office/drawing/2014/main" id="{C8C7A325-70FF-CE63-E7AD-D75CB46E3299}"/>
              </a:ext>
            </a:extLst>
          </p:cNvPr>
          <p:cNvSpPr txBox="1"/>
          <p:nvPr/>
        </p:nvSpPr>
        <p:spPr>
          <a:xfrm>
            <a:off x="1560295" y="5065060"/>
            <a:ext cx="2303836" cy="646331"/>
          </a:xfrm>
          <a:prstGeom prst="rect">
            <a:avLst/>
          </a:prstGeom>
          <a:noFill/>
        </p:spPr>
        <p:txBody>
          <a:bodyPr wrap="none" rtlCol="0">
            <a:spAutoFit/>
          </a:bodyPr>
          <a:lstStyle/>
          <a:p>
            <a:r>
              <a:rPr lang="lv-LV" dirty="0" err="1"/>
              <a:t>Queue</a:t>
            </a:r>
            <a:r>
              <a:rPr lang="lv-LV" dirty="0"/>
              <a:t> </a:t>
            </a:r>
            <a:r>
              <a:rPr lang="lv-LV" dirty="0" err="1"/>
              <a:t>full</a:t>
            </a:r>
            <a:endParaRPr lang="lv-LV" dirty="0"/>
          </a:p>
          <a:p>
            <a:r>
              <a:rPr lang="lv-LV" dirty="0"/>
              <a:t>(</a:t>
            </a:r>
            <a:r>
              <a:rPr lang="lv-LV" dirty="0" err="1"/>
              <a:t>max_size_time</a:t>
            </a:r>
            <a:r>
              <a:rPr lang="lv-LV" dirty="0"/>
              <a:t>=1s)</a:t>
            </a:r>
          </a:p>
        </p:txBody>
      </p:sp>
      <p:sp>
        <p:nvSpPr>
          <p:cNvPr id="40" name="TextBox 39">
            <a:extLst>
              <a:ext uri="{FF2B5EF4-FFF2-40B4-BE49-F238E27FC236}">
                <a16:creationId xmlns:a16="http://schemas.microsoft.com/office/drawing/2014/main" id="{D5432A9B-68E6-1053-A8CF-CB6EFD0BABC4}"/>
              </a:ext>
            </a:extLst>
          </p:cNvPr>
          <p:cNvSpPr txBox="1"/>
          <p:nvPr/>
        </p:nvSpPr>
        <p:spPr>
          <a:xfrm>
            <a:off x="633132" y="3254188"/>
            <a:ext cx="891591" cy="369332"/>
          </a:xfrm>
          <a:prstGeom prst="rect">
            <a:avLst/>
          </a:prstGeom>
          <a:noFill/>
        </p:spPr>
        <p:txBody>
          <a:bodyPr wrap="none" rtlCol="0">
            <a:spAutoFit/>
          </a:bodyPr>
          <a:lstStyle/>
          <a:p>
            <a:r>
              <a:rPr lang="lv-LV" dirty="0"/>
              <a:t>PTS=1s</a:t>
            </a:r>
          </a:p>
        </p:txBody>
      </p:sp>
      <p:sp>
        <p:nvSpPr>
          <p:cNvPr id="58" name="Rectangle 57">
            <a:extLst>
              <a:ext uri="{FF2B5EF4-FFF2-40B4-BE49-F238E27FC236}">
                <a16:creationId xmlns:a16="http://schemas.microsoft.com/office/drawing/2014/main" id="{6F2021C1-0BC7-EB2F-BF32-4840508D2D47}"/>
              </a:ext>
            </a:extLst>
          </p:cNvPr>
          <p:cNvSpPr/>
          <p:nvPr/>
        </p:nvSpPr>
        <p:spPr>
          <a:xfrm>
            <a:off x="1965636" y="3137648"/>
            <a:ext cx="1344704" cy="53788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lv-LV" dirty="0"/>
              <a:t>Q</a:t>
            </a:r>
          </a:p>
        </p:txBody>
      </p:sp>
      <p:cxnSp>
        <p:nvCxnSpPr>
          <p:cNvPr id="65" name="Straight Arrow Connector 64">
            <a:extLst>
              <a:ext uri="{FF2B5EF4-FFF2-40B4-BE49-F238E27FC236}">
                <a16:creationId xmlns:a16="http://schemas.microsoft.com/office/drawing/2014/main" id="{36C56D65-038B-8504-4900-50477983D248}"/>
              </a:ext>
            </a:extLst>
          </p:cNvPr>
          <p:cNvCxnSpPr>
            <a:stCxn id="58" idx="3"/>
            <a:endCxn id="5" idx="1"/>
          </p:cNvCxnSpPr>
          <p:nvPr/>
        </p:nvCxnSpPr>
        <p:spPr>
          <a:xfrm>
            <a:off x="3310340" y="3406589"/>
            <a:ext cx="3801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A35C32C4-5C8D-3CB6-63AD-C8A8318608EC}"/>
              </a:ext>
            </a:extLst>
          </p:cNvPr>
          <p:cNvSpPr txBox="1"/>
          <p:nvPr/>
        </p:nvSpPr>
        <p:spPr>
          <a:xfrm>
            <a:off x="1758580" y="2727975"/>
            <a:ext cx="1758815" cy="369332"/>
          </a:xfrm>
          <a:prstGeom prst="rect">
            <a:avLst/>
          </a:prstGeom>
          <a:noFill/>
        </p:spPr>
        <p:txBody>
          <a:bodyPr wrap="none" rtlCol="0">
            <a:spAutoFit/>
          </a:bodyPr>
          <a:lstStyle/>
          <a:p>
            <a:r>
              <a:rPr lang="lv-LV" dirty="0" err="1"/>
              <a:t>Queue</a:t>
            </a:r>
            <a:r>
              <a:rPr lang="lv-LV" dirty="0"/>
              <a:t> </a:t>
            </a:r>
            <a:r>
              <a:rPr lang="lv-LV" dirty="0" err="1"/>
              <a:t>empty</a:t>
            </a:r>
            <a:endParaRPr lang="lv-LV" dirty="0"/>
          </a:p>
        </p:txBody>
      </p:sp>
      <p:sp>
        <p:nvSpPr>
          <p:cNvPr id="69" name="TextBox 68">
            <a:extLst>
              <a:ext uri="{FF2B5EF4-FFF2-40B4-BE49-F238E27FC236}">
                <a16:creationId xmlns:a16="http://schemas.microsoft.com/office/drawing/2014/main" id="{CD309914-4192-5975-D966-F79D20FE69E4}"/>
              </a:ext>
            </a:extLst>
          </p:cNvPr>
          <p:cNvSpPr txBox="1"/>
          <p:nvPr/>
        </p:nvSpPr>
        <p:spPr>
          <a:xfrm>
            <a:off x="558819" y="4089684"/>
            <a:ext cx="891591" cy="369332"/>
          </a:xfrm>
          <a:prstGeom prst="rect">
            <a:avLst/>
          </a:prstGeom>
          <a:noFill/>
        </p:spPr>
        <p:txBody>
          <a:bodyPr wrap="none" rtlCol="0">
            <a:spAutoFit/>
          </a:bodyPr>
          <a:lstStyle/>
          <a:p>
            <a:r>
              <a:rPr lang="lv-LV" dirty="0"/>
              <a:t>PTS=1s</a:t>
            </a:r>
          </a:p>
        </p:txBody>
      </p:sp>
      <p:sp>
        <p:nvSpPr>
          <p:cNvPr id="70" name="TextBox 69">
            <a:extLst>
              <a:ext uri="{FF2B5EF4-FFF2-40B4-BE49-F238E27FC236}">
                <a16:creationId xmlns:a16="http://schemas.microsoft.com/office/drawing/2014/main" id="{3666A69F-19D1-A022-7B09-397036E19D8D}"/>
              </a:ext>
            </a:extLst>
          </p:cNvPr>
          <p:cNvSpPr txBox="1"/>
          <p:nvPr/>
        </p:nvSpPr>
        <p:spPr>
          <a:xfrm>
            <a:off x="5574718" y="2254944"/>
            <a:ext cx="2257349" cy="369332"/>
          </a:xfrm>
          <a:prstGeom prst="rect">
            <a:avLst/>
          </a:prstGeom>
          <a:noFill/>
        </p:spPr>
        <p:txBody>
          <a:bodyPr wrap="none" rtlCol="0">
            <a:spAutoFit/>
          </a:bodyPr>
          <a:lstStyle/>
          <a:p>
            <a:r>
              <a:rPr lang="lv-LV" dirty="0">
                <a:solidFill>
                  <a:srgbClr val="FF0000"/>
                </a:solidFill>
              </a:rPr>
              <a:t>(min </a:t>
            </a:r>
            <a:r>
              <a:rPr lang="lv-LV" dirty="0" err="1">
                <a:solidFill>
                  <a:srgbClr val="FF0000"/>
                </a:solidFill>
              </a:rPr>
              <a:t>latency</a:t>
            </a:r>
            <a:r>
              <a:rPr lang="lv-LV" dirty="0">
                <a:solidFill>
                  <a:srgbClr val="FF0000"/>
                </a:solidFill>
              </a:rPr>
              <a:t> = 1.5)</a:t>
            </a:r>
          </a:p>
        </p:txBody>
      </p:sp>
      <p:sp>
        <p:nvSpPr>
          <p:cNvPr id="71" name="TextBox 70">
            <a:extLst>
              <a:ext uri="{FF2B5EF4-FFF2-40B4-BE49-F238E27FC236}">
                <a16:creationId xmlns:a16="http://schemas.microsoft.com/office/drawing/2014/main" id="{E8C5ADB2-4BAC-7730-434D-9B8122AA7BDA}"/>
              </a:ext>
            </a:extLst>
          </p:cNvPr>
          <p:cNvSpPr txBox="1"/>
          <p:nvPr/>
        </p:nvSpPr>
        <p:spPr>
          <a:xfrm>
            <a:off x="5810736" y="6231814"/>
            <a:ext cx="2337499" cy="369332"/>
          </a:xfrm>
          <a:prstGeom prst="rect">
            <a:avLst/>
          </a:prstGeom>
          <a:noFill/>
        </p:spPr>
        <p:txBody>
          <a:bodyPr wrap="none" rtlCol="0">
            <a:spAutoFit/>
          </a:bodyPr>
          <a:lstStyle/>
          <a:p>
            <a:r>
              <a:rPr lang="lv-LV" dirty="0">
                <a:solidFill>
                  <a:srgbClr val="FF0000"/>
                </a:solidFill>
              </a:rPr>
              <a:t>(</a:t>
            </a:r>
            <a:r>
              <a:rPr lang="lv-LV" dirty="0" err="1">
                <a:solidFill>
                  <a:srgbClr val="FF0000"/>
                </a:solidFill>
              </a:rPr>
              <a:t>max</a:t>
            </a:r>
            <a:r>
              <a:rPr lang="lv-LV" dirty="0">
                <a:solidFill>
                  <a:srgbClr val="FF0000"/>
                </a:solidFill>
              </a:rPr>
              <a:t> </a:t>
            </a:r>
            <a:r>
              <a:rPr lang="lv-LV" dirty="0" err="1">
                <a:solidFill>
                  <a:srgbClr val="FF0000"/>
                </a:solidFill>
              </a:rPr>
              <a:t>latency</a:t>
            </a:r>
            <a:r>
              <a:rPr lang="lv-LV" dirty="0">
                <a:solidFill>
                  <a:srgbClr val="FF0000"/>
                </a:solidFill>
              </a:rPr>
              <a:t> = 1.0)</a:t>
            </a:r>
          </a:p>
        </p:txBody>
      </p:sp>
      <p:sp>
        <p:nvSpPr>
          <p:cNvPr id="3" name="TextBox 2">
            <a:extLst>
              <a:ext uri="{FF2B5EF4-FFF2-40B4-BE49-F238E27FC236}">
                <a16:creationId xmlns:a16="http://schemas.microsoft.com/office/drawing/2014/main" id="{F5C6E138-4ADD-5FDB-1BE2-6D44948DEADA}"/>
              </a:ext>
            </a:extLst>
          </p:cNvPr>
          <p:cNvSpPr txBox="1"/>
          <p:nvPr/>
        </p:nvSpPr>
        <p:spPr>
          <a:xfrm>
            <a:off x="9075684" y="3256005"/>
            <a:ext cx="1122423" cy="369332"/>
          </a:xfrm>
          <a:prstGeom prst="rect">
            <a:avLst/>
          </a:prstGeom>
          <a:noFill/>
        </p:spPr>
        <p:txBody>
          <a:bodyPr wrap="none" rtlCol="0">
            <a:spAutoFit/>
          </a:bodyPr>
          <a:lstStyle/>
          <a:p>
            <a:r>
              <a:rPr lang="en-GB" dirty="0"/>
              <a:t>No data</a:t>
            </a:r>
            <a:endParaRPr lang="lv-LV" dirty="0"/>
          </a:p>
        </p:txBody>
      </p:sp>
      <p:sp>
        <p:nvSpPr>
          <p:cNvPr id="18" name="Title 1">
            <a:extLst>
              <a:ext uri="{FF2B5EF4-FFF2-40B4-BE49-F238E27FC236}">
                <a16:creationId xmlns:a16="http://schemas.microsoft.com/office/drawing/2014/main" id="{E77FD8C2-A8E0-01FD-7E74-E1A651A4B9C2}"/>
              </a:ext>
            </a:extLst>
          </p:cNvPr>
          <p:cNvSpPr txBox="1">
            <a:spLocks/>
          </p:cNvSpPr>
          <p:nvPr/>
        </p:nvSpPr>
        <p:spPr bwMode="gray">
          <a:xfrm>
            <a:off x="3354273" y="1207453"/>
            <a:ext cx="4516740"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800" dirty="0">
                <a:solidFill>
                  <a:srgbClr val="FFFF00"/>
                </a:solidFill>
              </a:rPr>
              <a:t>Controlling latency</a:t>
            </a:r>
            <a:endParaRPr lang="lv-LV" sz="2800" dirty="0">
              <a:solidFill>
                <a:srgbClr val="FFFF00"/>
              </a:solidFill>
            </a:endParaRPr>
          </a:p>
        </p:txBody>
      </p:sp>
      <p:sp>
        <p:nvSpPr>
          <p:cNvPr id="20" name="Title 1">
            <a:extLst>
              <a:ext uri="{FF2B5EF4-FFF2-40B4-BE49-F238E27FC236}">
                <a16:creationId xmlns:a16="http://schemas.microsoft.com/office/drawing/2014/main" id="{F093194E-A0E6-C430-F659-B66AEE3C4AC5}"/>
              </a:ext>
            </a:extLst>
          </p:cNvPr>
          <p:cNvSpPr txBox="1">
            <a:spLocks/>
          </p:cNvSpPr>
          <p:nvPr/>
        </p:nvSpPr>
        <p:spPr bwMode="gray">
          <a:xfrm>
            <a:off x="561720" y="599053"/>
            <a:ext cx="7155329"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a:t>Tips and tricks</a:t>
            </a:r>
            <a:endParaRPr lang="lv-LV" dirty="0"/>
          </a:p>
        </p:txBody>
      </p:sp>
    </p:spTree>
    <p:extLst>
      <p:ext uri="{BB962C8B-B14F-4D97-AF65-F5344CB8AC3E}">
        <p14:creationId xmlns:p14="http://schemas.microsoft.com/office/powerpoint/2010/main" val="236044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6CA28F-2670-E3AF-828A-B8D75150AA3E}"/>
              </a:ext>
            </a:extLst>
          </p:cNvPr>
          <p:cNvSpPr txBox="1">
            <a:spLocks/>
          </p:cNvSpPr>
          <p:nvPr/>
        </p:nvSpPr>
        <p:spPr bwMode="gray">
          <a:xfrm>
            <a:off x="3354273" y="1207453"/>
            <a:ext cx="4516740"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800" dirty="0">
                <a:solidFill>
                  <a:srgbClr val="FFFF00"/>
                </a:solidFill>
              </a:rPr>
              <a:t>Drop allocation queries</a:t>
            </a:r>
            <a:endParaRPr lang="lv-LV" sz="2800" dirty="0">
              <a:solidFill>
                <a:srgbClr val="FFFF00"/>
              </a:solidFill>
            </a:endParaRPr>
          </a:p>
        </p:txBody>
      </p:sp>
      <p:sp>
        <p:nvSpPr>
          <p:cNvPr id="26" name="Title 1">
            <a:extLst>
              <a:ext uri="{FF2B5EF4-FFF2-40B4-BE49-F238E27FC236}">
                <a16:creationId xmlns:a16="http://schemas.microsoft.com/office/drawing/2014/main" id="{B9EF9F6B-4C56-3880-CD58-77B084008262}"/>
              </a:ext>
            </a:extLst>
          </p:cNvPr>
          <p:cNvSpPr txBox="1">
            <a:spLocks/>
          </p:cNvSpPr>
          <p:nvPr/>
        </p:nvSpPr>
        <p:spPr bwMode="gray">
          <a:xfrm>
            <a:off x="561720" y="599053"/>
            <a:ext cx="7155329"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a:t>Tips and tricks</a:t>
            </a:r>
            <a:endParaRPr lang="lv-LV" dirty="0"/>
          </a:p>
        </p:txBody>
      </p:sp>
      <p:sp>
        <p:nvSpPr>
          <p:cNvPr id="27" name="TextBox 26">
            <a:extLst>
              <a:ext uri="{FF2B5EF4-FFF2-40B4-BE49-F238E27FC236}">
                <a16:creationId xmlns:a16="http://schemas.microsoft.com/office/drawing/2014/main" id="{043BC2FD-66AB-3CCE-B6A1-5B8577A21B24}"/>
              </a:ext>
            </a:extLst>
          </p:cNvPr>
          <p:cNvSpPr txBox="1"/>
          <p:nvPr/>
        </p:nvSpPr>
        <p:spPr>
          <a:xfrm>
            <a:off x="5530397" y="6289775"/>
            <a:ext cx="1056700" cy="461665"/>
          </a:xfrm>
          <a:prstGeom prst="rect">
            <a:avLst/>
          </a:prstGeom>
          <a:noFill/>
        </p:spPr>
        <p:txBody>
          <a:bodyPr wrap="none" rtlCol="0">
            <a:spAutoFit/>
          </a:bodyPr>
          <a:lstStyle/>
          <a:p>
            <a:r>
              <a:rPr lang="lv-LV" sz="2400" dirty="0"/>
              <a:t>audio</a:t>
            </a:r>
          </a:p>
        </p:txBody>
      </p:sp>
      <p:sp>
        <p:nvSpPr>
          <p:cNvPr id="28" name="Rectangle 27">
            <a:extLst>
              <a:ext uri="{FF2B5EF4-FFF2-40B4-BE49-F238E27FC236}">
                <a16:creationId xmlns:a16="http://schemas.microsoft.com/office/drawing/2014/main" id="{15D70B8E-B3D9-08A6-A384-B9A3186C54A3}"/>
              </a:ext>
            </a:extLst>
          </p:cNvPr>
          <p:cNvSpPr/>
          <p:nvPr/>
        </p:nvSpPr>
        <p:spPr>
          <a:xfrm>
            <a:off x="6369088" y="3241775"/>
            <a:ext cx="1452280" cy="53788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lv-LV" dirty="0" err="1"/>
              <a:t>processing</a:t>
            </a:r>
            <a:endParaRPr lang="lv-LV" dirty="0"/>
          </a:p>
        </p:txBody>
      </p:sp>
      <p:sp>
        <p:nvSpPr>
          <p:cNvPr id="29" name="Rectangle 28">
            <a:extLst>
              <a:ext uri="{FF2B5EF4-FFF2-40B4-BE49-F238E27FC236}">
                <a16:creationId xmlns:a16="http://schemas.microsoft.com/office/drawing/2014/main" id="{FAA72D42-A45D-2EA5-199B-9FAC1BC2C383}"/>
              </a:ext>
            </a:extLst>
          </p:cNvPr>
          <p:cNvSpPr/>
          <p:nvPr/>
        </p:nvSpPr>
        <p:spPr>
          <a:xfrm>
            <a:off x="8051472" y="3246844"/>
            <a:ext cx="1452280" cy="53788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lv-LV" dirty="0" err="1"/>
              <a:t>enc</a:t>
            </a:r>
            <a:r>
              <a:rPr lang="en-GB" dirty="0"/>
              <a:t>ode</a:t>
            </a:r>
            <a:endParaRPr lang="lv-LV" dirty="0"/>
          </a:p>
        </p:txBody>
      </p:sp>
      <p:sp>
        <p:nvSpPr>
          <p:cNvPr id="33" name="Rectangle 32">
            <a:extLst>
              <a:ext uri="{FF2B5EF4-FFF2-40B4-BE49-F238E27FC236}">
                <a16:creationId xmlns:a16="http://schemas.microsoft.com/office/drawing/2014/main" id="{C1E15460-9877-D515-0CC6-871252AA353F}"/>
              </a:ext>
            </a:extLst>
          </p:cNvPr>
          <p:cNvSpPr/>
          <p:nvPr/>
        </p:nvSpPr>
        <p:spPr>
          <a:xfrm>
            <a:off x="6260098" y="4631305"/>
            <a:ext cx="1452280" cy="5378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lv-LV" dirty="0" err="1"/>
              <a:t>processing</a:t>
            </a:r>
            <a:endParaRPr lang="lv-LV" dirty="0"/>
          </a:p>
        </p:txBody>
      </p:sp>
      <p:sp>
        <p:nvSpPr>
          <p:cNvPr id="34" name="Rectangle 33">
            <a:extLst>
              <a:ext uri="{FF2B5EF4-FFF2-40B4-BE49-F238E27FC236}">
                <a16:creationId xmlns:a16="http://schemas.microsoft.com/office/drawing/2014/main" id="{E4C7A5FC-16E2-0F2A-1E64-6B440404855A}"/>
              </a:ext>
            </a:extLst>
          </p:cNvPr>
          <p:cNvSpPr/>
          <p:nvPr/>
        </p:nvSpPr>
        <p:spPr>
          <a:xfrm>
            <a:off x="10709336" y="3903384"/>
            <a:ext cx="1344704" cy="5378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err="1"/>
              <a:t>muxer</a:t>
            </a:r>
            <a:endParaRPr lang="lv-LV" dirty="0"/>
          </a:p>
        </p:txBody>
      </p:sp>
      <p:cxnSp>
        <p:nvCxnSpPr>
          <p:cNvPr id="36" name="Straight Arrow Connector 35">
            <a:extLst>
              <a:ext uri="{FF2B5EF4-FFF2-40B4-BE49-F238E27FC236}">
                <a16:creationId xmlns:a16="http://schemas.microsoft.com/office/drawing/2014/main" id="{E3828857-F82A-7ADD-FB4F-9CD1BE8808D6}"/>
              </a:ext>
            </a:extLst>
          </p:cNvPr>
          <p:cNvCxnSpPr>
            <a:cxnSpLocks/>
            <a:stCxn id="45" idx="3"/>
            <a:endCxn id="33" idx="1"/>
          </p:cNvCxnSpPr>
          <p:nvPr/>
        </p:nvCxnSpPr>
        <p:spPr>
          <a:xfrm flipV="1">
            <a:off x="6029235" y="4900246"/>
            <a:ext cx="230863" cy="9891"/>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37" name="Rectangle 36">
            <a:extLst>
              <a:ext uri="{FF2B5EF4-FFF2-40B4-BE49-F238E27FC236}">
                <a16:creationId xmlns:a16="http://schemas.microsoft.com/office/drawing/2014/main" id="{F4E10394-5893-D586-AA32-E4CA377FB975}"/>
              </a:ext>
            </a:extLst>
          </p:cNvPr>
          <p:cNvSpPr/>
          <p:nvPr/>
        </p:nvSpPr>
        <p:spPr>
          <a:xfrm>
            <a:off x="8066529" y="4631305"/>
            <a:ext cx="1452280" cy="5378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lv-LV" dirty="0" err="1"/>
              <a:t>encode</a:t>
            </a:r>
            <a:endParaRPr lang="lv-LV" dirty="0"/>
          </a:p>
        </p:txBody>
      </p:sp>
      <p:cxnSp>
        <p:nvCxnSpPr>
          <p:cNvPr id="38" name="Straight Arrow Connector 37">
            <a:extLst>
              <a:ext uri="{FF2B5EF4-FFF2-40B4-BE49-F238E27FC236}">
                <a16:creationId xmlns:a16="http://schemas.microsoft.com/office/drawing/2014/main" id="{A397CFC4-6583-A22E-FCFB-B28070DCFECE}"/>
              </a:ext>
            </a:extLst>
          </p:cNvPr>
          <p:cNvCxnSpPr>
            <a:cxnSpLocks/>
            <a:stCxn id="29" idx="3"/>
            <a:endCxn id="34" idx="1"/>
          </p:cNvCxnSpPr>
          <p:nvPr/>
        </p:nvCxnSpPr>
        <p:spPr>
          <a:xfrm>
            <a:off x="9503752" y="3515785"/>
            <a:ext cx="1205584" cy="65654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39" name="Straight Arrow Connector 38">
            <a:extLst>
              <a:ext uri="{FF2B5EF4-FFF2-40B4-BE49-F238E27FC236}">
                <a16:creationId xmlns:a16="http://schemas.microsoft.com/office/drawing/2014/main" id="{A162CE96-B790-B80F-7FFA-5E554211B9B0}"/>
              </a:ext>
            </a:extLst>
          </p:cNvPr>
          <p:cNvCxnSpPr>
            <a:cxnSpLocks/>
            <a:stCxn id="28" idx="3"/>
            <a:endCxn id="29" idx="1"/>
          </p:cNvCxnSpPr>
          <p:nvPr/>
        </p:nvCxnSpPr>
        <p:spPr>
          <a:xfrm>
            <a:off x="7821368" y="3510716"/>
            <a:ext cx="230104" cy="5069"/>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40" name="Straight Arrow Connector 39">
            <a:extLst>
              <a:ext uri="{FF2B5EF4-FFF2-40B4-BE49-F238E27FC236}">
                <a16:creationId xmlns:a16="http://schemas.microsoft.com/office/drawing/2014/main" id="{83A0A5F3-1214-D3F9-07FE-08446A152077}"/>
              </a:ext>
            </a:extLst>
          </p:cNvPr>
          <p:cNvCxnSpPr>
            <a:cxnSpLocks/>
            <a:stCxn id="33" idx="3"/>
            <a:endCxn id="37" idx="1"/>
          </p:cNvCxnSpPr>
          <p:nvPr/>
        </p:nvCxnSpPr>
        <p:spPr>
          <a:xfrm>
            <a:off x="7712378" y="4900246"/>
            <a:ext cx="354151" cy="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41" name="Straight Arrow Connector 40">
            <a:extLst>
              <a:ext uri="{FF2B5EF4-FFF2-40B4-BE49-F238E27FC236}">
                <a16:creationId xmlns:a16="http://schemas.microsoft.com/office/drawing/2014/main" id="{272FA392-F88E-4197-59FF-0B826861E86F}"/>
              </a:ext>
            </a:extLst>
          </p:cNvPr>
          <p:cNvCxnSpPr>
            <a:cxnSpLocks/>
            <a:stCxn id="37" idx="3"/>
            <a:endCxn id="34" idx="1"/>
          </p:cNvCxnSpPr>
          <p:nvPr/>
        </p:nvCxnSpPr>
        <p:spPr>
          <a:xfrm flipV="1">
            <a:off x="9518809" y="4172325"/>
            <a:ext cx="1190527" cy="727921"/>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45" name="Rectangle 44">
            <a:extLst>
              <a:ext uri="{FF2B5EF4-FFF2-40B4-BE49-F238E27FC236}">
                <a16:creationId xmlns:a16="http://schemas.microsoft.com/office/drawing/2014/main" id="{4CADE767-090B-4775-3FE6-B2741F5527F3}"/>
              </a:ext>
            </a:extLst>
          </p:cNvPr>
          <p:cNvSpPr/>
          <p:nvPr/>
        </p:nvSpPr>
        <p:spPr>
          <a:xfrm>
            <a:off x="5069571" y="4641196"/>
            <a:ext cx="959664" cy="5378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lv-LV" dirty="0"/>
              <a:t>Q</a:t>
            </a:r>
          </a:p>
        </p:txBody>
      </p:sp>
      <p:sp>
        <p:nvSpPr>
          <p:cNvPr id="48" name="Rectangle 47">
            <a:extLst>
              <a:ext uri="{FF2B5EF4-FFF2-40B4-BE49-F238E27FC236}">
                <a16:creationId xmlns:a16="http://schemas.microsoft.com/office/drawing/2014/main" id="{39C39D48-6225-E3B6-193D-A1E0191D2EED}"/>
              </a:ext>
            </a:extLst>
          </p:cNvPr>
          <p:cNvSpPr/>
          <p:nvPr/>
        </p:nvSpPr>
        <p:spPr>
          <a:xfrm>
            <a:off x="5024383" y="3251667"/>
            <a:ext cx="846809" cy="53788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lv-LV" dirty="0"/>
              <a:t>Q</a:t>
            </a:r>
          </a:p>
        </p:txBody>
      </p:sp>
      <p:cxnSp>
        <p:nvCxnSpPr>
          <p:cNvPr id="49" name="Straight Arrow Connector 48">
            <a:extLst>
              <a:ext uri="{FF2B5EF4-FFF2-40B4-BE49-F238E27FC236}">
                <a16:creationId xmlns:a16="http://schemas.microsoft.com/office/drawing/2014/main" id="{C8853DAA-7C51-067A-46B6-7D356BDA8518}"/>
              </a:ext>
            </a:extLst>
          </p:cNvPr>
          <p:cNvCxnSpPr>
            <a:cxnSpLocks/>
            <a:stCxn id="48" idx="3"/>
            <a:endCxn id="28" idx="1"/>
          </p:cNvCxnSpPr>
          <p:nvPr/>
        </p:nvCxnSpPr>
        <p:spPr>
          <a:xfrm flipV="1">
            <a:off x="5871192" y="3510716"/>
            <a:ext cx="497896" cy="9892"/>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53" name="TextBox 52">
            <a:extLst>
              <a:ext uri="{FF2B5EF4-FFF2-40B4-BE49-F238E27FC236}">
                <a16:creationId xmlns:a16="http://schemas.microsoft.com/office/drawing/2014/main" id="{72157B63-3B03-B86F-59AF-81ACAB893CBC}"/>
              </a:ext>
            </a:extLst>
          </p:cNvPr>
          <p:cNvSpPr txBox="1"/>
          <p:nvPr/>
        </p:nvSpPr>
        <p:spPr>
          <a:xfrm>
            <a:off x="5312388" y="2450648"/>
            <a:ext cx="1029449" cy="461665"/>
          </a:xfrm>
          <a:prstGeom prst="rect">
            <a:avLst/>
          </a:prstGeom>
          <a:noFill/>
        </p:spPr>
        <p:txBody>
          <a:bodyPr wrap="none" rtlCol="0">
            <a:spAutoFit/>
          </a:bodyPr>
          <a:lstStyle/>
          <a:p>
            <a:r>
              <a:rPr lang="en-GB" sz="2400" dirty="0"/>
              <a:t>video</a:t>
            </a:r>
            <a:endParaRPr lang="lv-LV" sz="2400" dirty="0"/>
          </a:p>
        </p:txBody>
      </p:sp>
      <p:sp>
        <p:nvSpPr>
          <p:cNvPr id="62" name="TextBox 61">
            <a:extLst>
              <a:ext uri="{FF2B5EF4-FFF2-40B4-BE49-F238E27FC236}">
                <a16:creationId xmlns:a16="http://schemas.microsoft.com/office/drawing/2014/main" id="{B7C6262F-CBAC-EB6B-D633-EFF4EDA11187}"/>
              </a:ext>
            </a:extLst>
          </p:cNvPr>
          <p:cNvSpPr txBox="1"/>
          <p:nvPr/>
        </p:nvSpPr>
        <p:spPr>
          <a:xfrm>
            <a:off x="7991868" y="2872443"/>
            <a:ext cx="1616148" cy="369332"/>
          </a:xfrm>
          <a:prstGeom prst="rect">
            <a:avLst/>
          </a:prstGeom>
          <a:noFill/>
        </p:spPr>
        <p:txBody>
          <a:bodyPr wrap="none" rtlCol="0">
            <a:spAutoFit/>
          </a:bodyPr>
          <a:lstStyle/>
          <a:p>
            <a:r>
              <a:rPr lang="en-GB" dirty="0"/>
              <a:t>Latency =1.5</a:t>
            </a:r>
            <a:endParaRPr lang="lv-LV" dirty="0"/>
          </a:p>
        </p:txBody>
      </p:sp>
      <p:sp>
        <p:nvSpPr>
          <p:cNvPr id="69" name="Rectangle 68">
            <a:extLst>
              <a:ext uri="{FF2B5EF4-FFF2-40B4-BE49-F238E27FC236}">
                <a16:creationId xmlns:a16="http://schemas.microsoft.com/office/drawing/2014/main" id="{422BA002-E896-B129-C03E-E2D4C4154025}"/>
              </a:ext>
            </a:extLst>
          </p:cNvPr>
          <p:cNvSpPr/>
          <p:nvPr/>
        </p:nvSpPr>
        <p:spPr>
          <a:xfrm>
            <a:off x="273890" y="3251667"/>
            <a:ext cx="787400" cy="5378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err="1"/>
              <a:t>src</a:t>
            </a:r>
            <a:r>
              <a:rPr lang="en-GB" dirty="0"/>
              <a:t>1</a:t>
            </a:r>
            <a:endParaRPr lang="lv-LV" dirty="0"/>
          </a:p>
        </p:txBody>
      </p:sp>
      <p:sp>
        <p:nvSpPr>
          <p:cNvPr id="77" name="Rectangle 76">
            <a:extLst>
              <a:ext uri="{FF2B5EF4-FFF2-40B4-BE49-F238E27FC236}">
                <a16:creationId xmlns:a16="http://schemas.microsoft.com/office/drawing/2014/main" id="{206EC000-1CED-82AE-6244-7DC4986ECC49}"/>
              </a:ext>
            </a:extLst>
          </p:cNvPr>
          <p:cNvSpPr/>
          <p:nvPr/>
        </p:nvSpPr>
        <p:spPr>
          <a:xfrm>
            <a:off x="1712054" y="3251667"/>
            <a:ext cx="1344704" cy="53788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sched</a:t>
            </a:r>
            <a:endParaRPr lang="lv-LV" dirty="0"/>
          </a:p>
        </p:txBody>
      </p:sp>
      <p:sp>
        <p:nvSpPr>
          <p:cNvPr id="81" name="Rectangle 80">
            <a:extLst>
              <a:ext uri="{FF2B5EF4-FFF2-40B4-BE49-F238E27FC236}">
                <a16:creationId xmlns:a16="http://schemas.microsoft.com/office/drawing/2014/main" id="{20371CC3-4CA4-8834-3E34-F4C1F71EC5B8}"/>
              </a:ext>
            </a:extLst>
          </p:cNvPr>
          <p:cNvSpPr/>
          <p:nvPr/>
        </p:nvSpPr>
        <p:spPr>
          <a:xfrm>
            <a:off x="1787430" y="4641196"/>
            <a:ext cx="1269106" cy="5378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dirty="0"/>
              <a:t>sched</a:t>
            </a:r>
            <a:endParaRPr lang="lv-LV" dirty="0"/>
          </a:p>
        </p:txBody>
      </p:sp>
      <p:sp>
        <p:nvSpPr>
          <p:cNvPr id="82" name="Rectangle 81">
            <a:extLst>
              <a:ext uri="{FF2B5EF4-FFF2-40B4-BE49-F238E27FC236}">
                <a16:creationId xmlns:a16="http://schemas.microsoft.com/office/drawing/2014/main" id="{EEFB35A4-868C-23D9-96D4-17B2DAB5B8A0}"/>
              </a:ext>
            </a:extLst>
          </p:cNvPr>
          <p:cNvSpPr/>
          <p:nvPr/>
        </p:nvSpPr>
        <p:spPr>
          <a:xfrm>
            <a:off x="273890" y="4641196"/>
            <a:ext cx="787400" cy="5378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err="1"/>
              <a:t>src</a:t>
            </a:r>
            <a:r>
              <a:rPr lang="en-GB" dirty="0"/>
              <a:t>2</a:t>
            </a:r>
            <a:endParaRPr lang="lv-LV" dirty="0"/>
          </a:p>
        </p:txBody>
      </p:sp>
      <p:cxnSp>
        <p:nvCxnSpPr>
          <p:cNvPr id="88" name="Straight Arrow Connector 87">
            <a:extLst>
              <a:ext uri="{FF2B5EF4-FFF2-40B4-BE49-F238E27FC236}">
                <a16:creationId xmlns:a16="http://schemas.microsoft.com/office/drawing/2014/main" id="{38B6E41C-9726-24C0-D6FD-E448D752FC3D}"/>
              </a:ext>
            </a:extLst>
          </p:cNvPr>
          <p:cNvCxnSpPr>
            <a:stCxn id="82" idx="3"/>
            <a:endCxn id="77" idx="1"/>
          </p:cNvCxnSpPr>
          <p:nvPr/>
        </p:nvCxnSpPr>
        <p:spPr>
          <a:xfrm flipV="1">
            <a:off x="1061290" y="3520608"/>
            <a:ext cx="650764" cy="1389529"/>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90" name="Straight Arrow Connector 89">
            <a:extLst>
              <a:ext uri="{FF2B5EF4-FFF2-40B4-BE49-F238E27FC236}">
                <a16:creationId xmlns:a16="http://schemas.microsoft.com/office/drawing/2014/main" id="{923626F9-DF98-2228-4E75-419641827664}"/>
              </a:ext>
            </a:extLst>
          </p:cNvPr>
          <p:cNvCxnSpPr>
            <a:stCxn id="82" idx="3"/>
            <a:endCxn id="81" idx="1"/>
          </p:cNvCxnSpPr>
          <p:nvPr/>
        </p:nvCxnSpPr>
        <p:spPr>
          <a:xfrm>
            <a:off x="1061290" y="4910137"/>
            <a:ext cx="726140" cy="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92" name="Straight Arrow Connector 91">
            <a:extLst>
              <a:ext uri="{FF2B5EF4-FFF2-40B4-BE49-F238E27FC236}">
                <a16:creationId xmlns:a16="http://schemas.microsoft.com/office/drawing/2014/main" id="{AB58D334-1794-2930-8C75-FE98CFAD06B2}"/>
              </a:ext>
            </a:extLst>
          </p:cNvPr>
          <p:cNvCxnSpPr>
            <a:cxnSpLocks/>
            <a:stCxn id="77" idx="3"/>
          </p:cNvCxnSpPr>
          <p:nvPr/>
        </p:nvCxnSpPr>
        <p:spPr>
          <a:xfrm flipV="1">
            <a:off x="3056758" y="3510716"/>
            <a:ext cx="2084459" cy="9892"/>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95" name="Straight Arrow Connector 94">
            <a:extLst>
              <a:ext uri="{FF2B5EF4-FFF2-40B4-BE49-F238E27FC236}">
                <a16:creationId xmlns:a16="http://schemas.microsoft.com/office/drawing/2014/main" id="{69A12B8E-139E-9458-B1B0-11D2B65AC3BB}"/>
              </a:ext>
            </a:extLst>
          </p:cNvPr>
          <p:cNvCxnSpPr>
            <a:stCxn id="81" idx="3"/>
            <a:endCxn id="45" idx="1"/>
          </p:cNvCxnSpPr>
          <p:nvPr/>
        </p:nvCxnSpPr>
        <p:spPr>
          <a:xfrm>
            <a:off x="3056536" y="4910137"/>
            <a:ext cx="2013035" cy="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7538270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6CA28F-2670-E3AF-828A-B8D75150AA3E}"/>
              </a:ext>
            </a:extLst>
          </p:cNvPr>
          <p:cNvSpPr txBox="1">
            <a:spLocks/>
          </p:cNvSpPr>
          <p:nvPr/>
        </p:nvSpPr>
        <p:spPr bwMode="gray">
          <a:xfrm>
            <a:off x="3354273" y="1207453"/>
            <a:ext cx="4516740"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800" dirty="0">
                <a:solidFill>
                  <a:srgbClr val="FFFF00"/>
                </a:solidFill>
              </a:rPr>
              <a:t>Drop allocation queries</a:t>
            </a:r>
            <a:endParaRPr lang="lv-LV" sz="2800" dirty="0">
              <a:solidFill>
                <a:srgbClr val="FFFF00"/>
              </a:solidFill>
            </a:endParaRPr>
          </a:p>
        </p:txBody>
      </p:sp>
      <p:sp>
        <p:nvSpPr>
          <p:cNvPr id="26" name="Title 1">
            <a:extLst>
              <a:ext uri="{FF2B5EF4-FFF2-40B4-BE49-F238E27FC236}">
                <a16:creationId xmlns:a16="http://schemas.microsoft.com/office/drawing/2014/main" id="{B9EF9F6B-4C56-3880-CD58-77B084008262}"/>
              </a:ext>
            </a:extLst>
          </p:cNvPr>
          <p:cNvSpPr txBox="1">
            <a:spLocks/>
          </p:cNvSpPr>
          <p:nvPr/>
        </p:nvSpPr>
        <p:spPr bwMode="gray">
          <a:xfrm>
            <a:off x="561720" y="599053"/>
            <a:ext cx="7155329"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a:t>Tips and tricks</a:t>
            </a:r>
            <a:endParaRPr lang="lv-LV" dirty="0"/>
          </a:p>
        </p:txBody>
      </p:sp>
      <p:sp>
        <p:nvSpPr>
          <p:cNvPr id="27" name="TextBox 26">
            <a:extLst>
              <a:ext uri="{FF2B5EF4-FFF2-40B4-BE49-F238E27FC236}">
                <a16:creationId xmlns:a16="http://schemas.microsoft.com/office/drawing/2014/main" id="{043BC2FD-66AB-3CCE-B6A1-5B8577A21B24}"/>
              </a:ext>
            </a:extLst>
          </p:cNvPr>
          <p:cNvSpPr txBox="1"/>
          <p:nvPr/>
        </p:nvSpPr>
        <p:spPr>
          <a:xfrm>
            <a:off x="5530397" y="6289775"/>
            <a:ext cx="1056700" cy="461665"/>
          </a:xfrm>
          <a:prstGeom prst="rect">
            <a:avLst/>
          </a:prstGeom>
          <a:noFill/>
        </p:spPr>
        <p:txBody>
          <a:bodyPr wrap="none" rtlCol="0">
            <a:spAutoFit/>
          </a:bodyPr>
          <a:lstStyle/>
          <a:p>
            <a:r>
              <a:rPr lang="lv-LV" sz="2400" dirty="0"/>
              <a:t>audio</a:t>
            </a:r>
          </a:p>
        </p:txBody>
      </p:sp>
      <p:sp>
        <p:nvSpPr>
          <p:cNvPr id="28" name="Rectangle 27">
            <a:extLst>
              <a:ext uri="{FF2B5EF4-FFF2-40B4-BE49-F238E27FC236}">
                <a16:creationId xmlns:a16="http://schemas.microsoft.com/office/drawing/2014/main" id="{15D70B8E-B3D9-08A6-A384-B9A3186C54A3}"/>
              </a:ext>
            </a:extLst>
          </p:cNvPr>
          <p:cNvSpPr/>
          <p:nvPr/>
        </p:nvSpPr>
        <p:spPr>
          <a:xfrm>
            <a:off x="6369088" y="3241775"/>
            <a:ext cx="1452280" cy="53788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lv-LV" dirty="0" err="1"/>
              <a:t>processing</a:t>
            </a:r>
            <a:endParaRPr lang="lv-LV" dirty="0"/>
          </a:p>
        </p:txBody>
      </p:sp>
      <p:sp>
        <p:nvSpPr>
          <p:cNvPr id="29" name="Rectangle 28">
            <a:extLst>
              <a:ext uri="{FF2B5EF4-FFF2-40B4-BE49-F238E27FC236}">
                <a16:creationId xmlns:a16="http://schemas.microsoft.com/office/drawing/2014/main" id="{FAA72D42-A45D-2EA5-199B-9FAC1BC2C383}"/>
              </a:ext>
            </a:extLst>
          </p:cNvPr>
          <p:cNvSpPr/>
          <p:nvPr/>
        </p:nvSpPr>
        <p:spPr>
          <a:xfrm>
            <a:off x="8051472" y="3246844"/>
            <a:ext cx="1452280" cy="53788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lv-LV" dirty="0" err="1"/>
              <a:t>enc</a:t>
            </a:r>
            <a:r>
              <a:rPr lang="en-GB" dirty="0"/>
              <a:t>ode</a:t>
            </a:r>
            <a:endParaRPr lang="lv-LV" dirty="0"/>
          </a:p>
        </p:txBody>
      </p:sp>
      <p:sp>
        <p:nvSpPr>
          <p:cNvPr id="33" name="Rectangle 32">
            <a:extLst>
              <a:ext uri="{FF2B5EF4-FFF2-40B4-BE49-F238E27FC236}">
                <a16:creationId xmlns:a16="http://schemas.microsoft.com/office/drawing/2014/main" id="{C1E15460-9877-D515-0CC6-871252AA353F}"/>
              </a:ext>
            </a:extLst>
          </p:cNvPr>
          <p:cNvSpPr/>
          <p:nvPr/>
        </p:nvSpPr>
        <p:spPr>
          <a:xfrm>
            <a:off x="6260098" y="4631305"/>
            <a:ext cx="1452280" cy="5378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lv-LV" dirty="0" err="1"/>
              <a:t>processing</a:t>
            </a:r>
            <a:endParaRPr lang="lv-LV" dirty="0"/>
          </a:p>
        </p:txBody>
      </p:sp>
      <p:sp>
        <p:nvSpPr>
          <p:cNvPr id="34" name="Rectangle 33">
            <a:extLst>
              <a:ext uri="{FF2B5EF4-FFF2-40B4-BE49-F238E27FC236}">
                <a16:creationId xmlns:a16="http://schemas.microsoft.com/office/drawing/2014/main" id="{E4C7A5FC-16E2-0F2A-1E64-6B440404855A}"/>
              </a:ext>
            </a:extLst>
          </p:cNvPr>
          <p:cNvSpPr/>
          <p:nvPr/>
        </p:nvSpPr>
        <p:spPr>
          <a:xfrm>
            <a:off x="10709336" y="3903384"/>
            <a:ext cx="1344704" cy="5378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err="1"/>
              <a:t>muxer</a:t>
            </a:r>
            <a:endParaRPr lang="lv-LV" dirty="0"/>
          </a:p>
        </p:txBody>
      </p:sp>
      <p:cxnSp>
        <p:nvCxnSpPr>
          <p:cNvPr id="36" name="Straight Arrow Connector 35">
            <a:extLst>
              <a:ext uri="{FF2B5EF4-FFF2-40B4-BE49-F238E27FC236}">
                <a16:creationId xmlns:a16="http://schemas.microsoft.com/office/drawing/2014/main" id="{E3828857-F82A-7ADD-FB4F-9CD1BE8808D6}"/>
              </a:ext>
            </a:extLst>
          </p:cNvPr>
          <p:cNvCxnSpPr>
            <a:cxnSpLocks/>
            <a:stCxn id="45" idx="3"/>
            <a:endCxn id="33" idx="1"/>
          </p:cNvCxnSpPr>
          <p:nvPr/>
        </p:nvCxnSpPr>
        <p:spPr>
          <a:xfrm flipV="1">
            <a:off x="6029235" y="4900246"/>
            <a:ext cx="230863" cy="9891"/>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37" name="Rectangle 36">
            <a:extLst>
              <a:ext uri="{FF2B5EF4-FFF2-40B4-BE49-F238E27FC236}">
                <a16:creationId xmlns:a16="http://schemas.microsoft.com/office/drawing/2014/main" id="{F4E10394-5893-D586-AA32-E4CA377FB975}"/>
              </a:ext>
            </a:extLst>
          </p:cNvPr>
          <p:cNvSpPr/>
          <p:nvPr/>
        </p:nvSpPr>
        <p:spPr>
          <a:xfrm>
            <a:off x="8066529" y="4631305"/>
            <a:ext cx="1452280" cy="5378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lv-LV" dirty="0" err="1"/>
              <a:t>encode</a:t>
            </a:r>
            <a:endParaRPr lang="lv-LV" dirty="0"/>
          </a:p>
        </p:txBody>
      </p:sp>
      <p:cxnSp>
        <p:nvCxnSpPr>
          <p:cNvPr id="38" name="Straight Arrow Connector 37">
            <a:extLst>
              <a:ext uri="{FF2B5EF4-FFF2-40B4-BE49-F238E27FC236}">
                <a16:creationId xmlns:a16="http://schemas.microsoft.com/office/drawing/2014/main" id="{A397CFC4-6583-A22E-FCFB-B28070DCFECE}"/>
              </a:ext>
            </a:extLst>
          </p:cNvPr>
          <p:cNvCxnSpPr>
            <a:cxnSpLocks/>
            <a:stCxn id="29" idx="3"/>
            <a:endCxn id="34" idx="1"/>
          </p:cNvCxnSpPr>
          <p:nvPr/>
        </p:nvCxnSpPr>
        <p:spPr>
          <a:xfrm>
            <a:off x="9503752" y="3515785"/>
            <a:ext cx="1205584" cy="65654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39" name="Straight Arrow Connector 38">
            <a:extLst>
              <a:ext uri="{FF2B5EF4-FFF2-40B4-BE49-F238E27FC236}">
                <a16:creationId xmlns:a16="http://schemas.microsoft.com/office/drawing/2014/main" id="{A162CE96-B790-B80F-7FFA-5E554211B9B0}"/>
              </a:ext>
            </a:extLst>
          </p:cNvPr>
          <p:cNvCxnSpPr>
            <a:cxnSpLocks/>
            <a:stCxn id="28" idx="3"/>
            <a:endCxn id="29" idx="1"/>
          </p:cNvCxnSpPr>
          <p:nvPr/>
        </p:nvCxnSpPr>
        <p:spPr>
          <a:xfrm>
            <a:off x="7821368" y="3510716"/>
            <a:ext cx="230104" cy="5069"/>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40" name="Straight Arrow Connector 39">
            <a:extLst>
              <a:ext uri="{FF2B5EF4-FFF2-40B4-BE49-F238E27FC236}">
                <a16:creationId xmlns:a16="http://schemas.microsoft.com/office/drawing/2014/main" id="{83A0A5F3-1214-D3F9-07FE-08446A152077}"/>
              </a:ext>
            </a:extLst>
          </p:cNvPr>
          <p:cNvCxnSpPr>
            <a:cxnSpLocks/>
            <a:stCxn id="33" idx="3"/>
            <a:endCxn id="37" idx="1"/>
          </p:cNvCxnSpPr>
          <p:nvPr/>
        </p:nvCxnSpPr>
        <p:spPr>
          <a:xfrm>
            <a:off x="7712378" y="4900246"/>
            <a:ext cx="354151" cy="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41" name="Straight Arrow Connector 40">
            <a:extLst>
              <a:ext uri="{FF2B5EF4-FFF2-40B4-BE49-F238E27FC236}">
                <a16:creationId xmlns:a16="http://schemas.microsoft.com/office/drawing/2014/main" id="{272FA392-F88E-4197-59FF-0B826861E86F}"/>
              </a:ext>
            </a:extLst>
          </p:cNvPr>
          <p:cNvCxnSpPr>
            <a:cxnSpLocks/>
            <a:stCxn id="37" idx="3"/>
            <a:endCxn id="34" idx="1"/>
          </p:cNvCxnSpPr>
          <p:nvPr/>
        </p:nvCxnSpPr>
        <p:spPr>
          <a:xfrm flipV="1">
            <a:off x="9518809" y="4172325"/>
            <a:ext cx="1190527" cy="727921"/>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45" name="Rectangle 44">
            <a:extLst>
              <a:ext uri="{FF2B5EF4-FFF2-40B4-BE49-F238E27FC236}">
                <a16:creationId xmlns:a16="http://schemas.microsoft.com/office/drawing/2014/main" id="{4CADE767-090B-4775-3FE6-B2741F5527F3}"/>
              </a:ext>
            </a:extLst>
          </p:cNvPr>
          <p:cNvSpPr/>
          <p:nvPr/>
        </p:nvSpPr>
        <p:spPr>
          <a:xfrm>
            <a:off x="5069571" y="4641196"/>
            <a:ext cx="959664" cy="5378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lv-LV" dirty="0"/>
              <a:t>Q</a:t>
            </a:r>
          </a:p>
        </p:txBody>
      </p:sp>
      <p:sp>
        <p:nvSpPr>
          <p:cNvPr id="48" name="Rectangle 47">
            <a:extLst>
              <a:ext uri="{FF2B5EF4-FFF2-40B4-BE49-F238E27FC236}">
                <a16:creationId xmlns:a16="http://schemas.microsoft.com/office/drawing/2014/main" id="{39C39D48-6225-E3B6-193D-A1E0191D2EED}"/>
              </a:ext>
            </a:extLst>
          </p:cNvPr>
          <p:cNvSpPr/>
          <p:nvPr/>
        </p:nvSpPr>
        <p:spPr>
          <a:xfrm>
            <a:off x="5024383" y="3251667"/>
            <a:ext cx="846809" cy="53788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lv-LV" dirty="0"/>
              <a:t>Q</a:t>
            </a:r>
          </a:p>
        </p:txBody>
      </p:sp>
      <p:cxnSp>
        <p:nvCxnSpPr>
          <p:cNvPr id="49" name="Straight Arrow Connector 48">
            <a:extLst>
              <a:ext uri="{FF2B5EF4-FFF2-40B4-BE49-F238E27FC236}">
                <a16:creationId xmlns:a16="http://schemas.microsoft.com/office/drawing/2014/main" id="{C8853DAA-7C51-067A-46B6-7D356BDA8518}"/>
              </a:ext>
            </a:extLst>
          </p:cNvPr>
          <p:cNvCxnSpPr>
            <a:cxnSpLocks/>
            <a:stCxn id="48" idx="3"/>
            <a:endCxn id="28" idx="1"/>
          </p:cNvCxnSpPr>
          <p:nvPr/>
        </p:nvCxnSpPr>
        <p:spPr>
          <a:xfrm flipV="1">
            <a:off x="5871192" y="3510716"/>
            <a:ext cx="497896" cy="9892"/>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53" name="TextBox 52">
            <a:extLst>
              <a:ext uri="{FF2B5EF4-FFF2-40B4-BE49-F238E27FC236}">
                <a16:creationId xmlns:a16="http://schemas.microsoft.com/office/drawing/2014/main" id="{72157B63-3B03-B86F-59AF-81ACAB893CBC}"/>
              </a:ext>
            </a:extLst>
          </p:cNvPr>
          <p:cNvSpPr txBox="1"/>
          <p:nvPr/>
        </p:nvSpPr>
        <p:spPr>
          <a:xfrm>
            <a:off x="5312388" y="2450648"/>
            <a:ext cx="1029449" cy="461665"/>
          </a:xfrm>
          <a:prstGeom prst="rect">
            <a:avLst/>
          </a:prstGeom>
          <a:noFill/>
        </p:spPr>
        <p:txBody>
          <a:bodyPr wrap="none" rtlCol="0">
            <a:spAutoFit/>
          </a:bodyPr>
          <a:lstStyle/>
          <a:p>
            <a:r>
              <a:rPr lang="en-GB" sz="2400" dirty="0"/>
              <a:t>video</a:t>
            </a:r>
            <a:endParaRPr lang="lv-LV" sz="2400" dirty="0"/>
          </a:p>
        </p:txBody>
      </p:sp>
      <p:sp>
        <p:nvSpPr>
          <p:cNvPr id="62" name="TextBox 61">
            <a:extLst>
              <a:ext uri="{FF2B5EF4-FFF2-40B4-BE49-F238E27FC236}">
                <a16:creationId xmlns:a16="http://schemas.microsoft.com/office/drawing/2014/main" id="{B7C6262F-CBAC-EB6B-D633-EFF4EDA11187}"/>
              </a:ext>
            </a:extLst>
          </p:cNvPr>
          <p:cNvSpPr txBox="1"/>
          <p:nvPr/>
        </p:nvSpPr>
        <p:spPr>
          <a:xfrm>
            <a:off x="7991868" y="2872443"/>
            <a:ext cx="1616148" cy="369332"/>
          </a:xfrm>
          <a:prstGeom prst="rect">
            <a:avLst/>
          </a:prstGeom>
          <a:noFill/>
        </p:spPr>
        <p:txBody>
          <a:bodyPr wrap="none" rtlCol="0">
            <a:spAutoFit/>
          </a:bodyPr>
          <a:lstStyle/>
          <a:p>
            <a:r>
              <a:rPr lang="en-GB" dirty="0"/>
              <a:t>Latency =1.5</a:t>
            </a:r>
            <a:endParaRPr lang="lv-LV" dirty="0"/>
          </a:p>
        </p:txBody>
      </p:sp>
      <p:sp>
        <p:nvSpPr>
          <p:cNvPr id="69" name="Rectangle 68">
            <a:extLst>
              <a:ext uri="{FF2B5EF4-FFF2-40B4-BE49-F238E27FC236}">
                <a16:creationId xmlns:a16="http://schemas.microsoft.com/office/drawing/2014/main" id="{422BA002-E896-B129-C03E-E2D4C4154025}"/>
              </a:ext>
            </a:extLst>
          </p:cNvPr>
          <p:cNvSpPr/>
          <p:nvPr/>
        </p:nvSpPr>
        <p:spPr>
          <a:xfrm>
            <a:off x="273890" y="3251667"/>
            <a:ext cx="787400" cy="5378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err="1"/>
              <a:t>src</a:t>
            </a:r>
            <a:r>
              <a:rPr lang="en-GB" dirty="0"/>
              <a:t>1</a:t>
            </a:r>
            <a:endParaRPr lang="lv-LV" dirty="0"/>
          </a:p>
        </p:txBody>
      </p:sp>
      <p:sp>
        <p:nvSpPr>
          <p:cNvPr id="77" name="Rectangle 76">
            <a:extLst>
              <a:ext uri="{FF2B5EF4-FFF2-40B4-BE49-F238E27FC236}">
                <a16:creationId xmlns:a16="http://schemas.microsoft.com/office/drawing/2014/main" id="{206EC000-1CED-82AE-6244-7DC4986ECC49}"/>
              </a:ext>
            </a:extLst>
          </p:cNvPr>
          <p:cNvSpPr/>
          <p:nvPr/>
        </p:nvSpPr>
        <p:spPr>
          <a:xfrm>
            <a:off x="1712054" y="3251667"/>
            <a:ext cx="1344704" cy="53788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sched</a:t>
            </a:r>
            <a:endParaRPr lang="lv-LV" dirty="0"/>
          </a:p>
        </p:txBody>
      </p:sp>
      <p:sp>
        <p:nvSpPr>
          <p:cNvPr id="81" name="Rectangle 80">
            <a:extLst>
              <a:ext uri="{FF2B5EF4-FFF2-40B4-BE49-F238E27FC236}">
                <a16:creationId xmlns:a16="http://schemas.microsoft.com/office/drawing/2014/main" id="{20371CC3-4CA4-8834-3E34-F4C1F71EC5B8}"/>
              </a:ext>
            </a:extLst>
          </p:cNvPr>
          <p:cNvSpPr/>
          <p:nvPr/>
        </p:nvSpPr>
        <p:spPr>
          <a:xfrm>
            <a:off x="1787430" y="4641196"/>
            <a:ext cx="1269106" cy="5378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dirty="0"/>
              <a:t>sched</a:t>
            </a:r>
            <a:endParaRPr lang="lv-LV" dirty="0"/>
          </a:p>
        </p:txBody>
      </p:sp>
      <p:sp>
        <p:nvSpPr>
          <p:cNvPr id="82" name="Rectangle 81">
            <a:extLst>
              <a:ext uri="{FF2B5EF4-FFF2-40B4-BE49-F238E27FC236}">
                <a16:creationId xmlns:a16="http://schemas.microsoft.com/office/drawing/2014/main" id="{EEFB35A4-868C-23D9-96D4-17B2DAB5B8A0}"/>
              </a:ext>
            </a:extLst>
          </p:cNvPr>
          <p:cNvSpPr/>
          <p:nvPr/>
        </p:nvSpPr>
        <p:spPr>
          <a:xfrm>
            <a:off x="273890" y="4641196"/>
            <a:ext cx="787400" cy="5378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err="1"/>
              <a:t>src</a:t>
            </a:r>
            <a:r>
              <a:rPr lang="en-GB" dirty="0"/>
              <a:t>2</a:t>
            </a:r>
            <a:endParaRPr lang="lv-LV" dirty="0"/>
          </a:p>
        </p:txBody>
      </p:sp>
      <p:cxnSp>
        <p:nvCxnSpPr>
          <p:cNvPr id="88" name="Straight Arrow Connector 87">
            <a:extLst>
              <a:ext uri="{FF2B5EF4-FFF2-40B4-BE49-F238E27FC236}">
                <a16:creationId xmlns:a16="http://schemas.microsoft.com/office/drawing/2014/main" id="{38B6E41C-9726-24C0-D6FD-E448D752FC3D}"/>
              </a:ext>
            </a:extLst>
          </p:cNvPr>
          <p:cNvCxnSpPr>
            <a:stCxn id="82" idx="3"/>
            <a:endCxn id="77" idx="1"/>
          </p:cNvCxnSpPr>
          <p:nvPr/>
        </p:nvCxnSpPr>
        <p:spPr>
          <a:xfrm flipV="1">
            <a:off x="1061290" y="3520608"/>
            <a:ext cx="650764" cy="1389529"/>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90" name="Straight Arrow Connector 89">
            <a:extLst>
              <a:ext uri="{FF2B5EF4-FFF2-40B4-BE49-F238E27FC236}">
                <a16:creationId xmlns:a16="http://schemas.microsoft.com/office/drawing/2014/main" id="{923626F9-DF98-2228-4E75-419641827664}"/>
              </a:ext>
            </a:extLst>
          </p:cNvPr>
          <p:cNvCxnSpPr>
            <a:stCxn id="82" idx="3"/>
            <a:endCxn id="81" idx="1"/>
          </p:cNvCxnSpPr>
          <p:nvPr/>
        </p:nvCxnSpPr>
        <p:spPr>
          <a:xfrm>
            <a:off x="1061290" y="4910137"/>
            <a:ext cx="726140" cy="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92" name="Straight Arrow Connector 91">
            <a:extLst>
              <a:ext uri="{FF2B5EF4-FFF2-40B4-BE49-F238E27FC236}">
                <a16:creationId xmlns:a16="http://schemas.microsoft.com/office/drawing/2014/main" id="{AB58D334-1794-2930-8C75-FE98CFAD06B2}"/>
              </a:ext>
            </a:extLst>
          </p:cNvPr>
          <p:cNvCxnSpPr>
            <a:cxnSpLocks/>
            <a:stCxn id="77" idx="3"/>
            <a:endCxn id="48" idx="1"/>
          </p:cNvCxnSpPr>
          <p:nvPr/>
        </p:nvCxnSpPr>
        <p:spPr>
          <a:xfrm>
            <a:off x="3056758" y="3520608"/>
            <a:ext cx="1967625" cy="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95" name="Straight Arrow Connector 94">
            <a:extLst>
              <a:ext uri="{FF2B5EF4-FFF2-40B4-BE49-F238E27FC236}">
                <a16:creationId xmlns:a16="http://schemas.microsoft.com/office/drawing/2014/main" id="{69A12B8E-139E-9458-B1B0-11D2B65AC3BB}"/>
              </a:ext>
            </a:extLst>
          </p:cNvPr>
          <p:cNvCxnSpPr>
            <a:stCxn id="81" idx="3"/>
            <a:endCxn id="45" idx="1"/>
          </p:cNvCxnSpPr>
          <p:nvPr/>
        </p:nvCxnSpPr>
        <p:spPr>
          <a:xfrm>
            <a:off x="3056536" y="4910137"/>
            <a:ext cx="2013035" cy="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2" name="Rectangle 1">
            <a:extLst>
              <a:ext uri="{FF2B5EF4-FFF2-40B4-BE49-F238E27FC236}">
                <a16:creationId xmlns:a16="http://schemas.microsoft.com/office/drawing/2014/main" id="{488C5178-92F2-6309-891C-C352A68A9DBB}"/>
              </a:ext>
            </a:extLst>
          </p:cNvPr>
          <p:cNvSpPr/>
          <p:nvPr/>
        </p:nvSpPr>
        <p:spPr>
          <a:xfrm>
            <a:off x="3351523" y="4641196"/>
            <a:ext cx="1269106" cy="5378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dirty="0"/>
              <a:t>ID</a:t>
            </a:r>
            <a:endParaRPr lang="lv-LV" dirty="0"/>
          </a:p>
        </p:txBody>
      </p:sp>
      <p:sp>
        <p:nvSpPr>
          <p:cNvPr id="3" name="Rectangle 2">
            <a:extLst>
              <a:ext uri="{FF2B5EF4-FFF2-40B4-BE49-F238E27FC236}">
                <a16:creationId xmlns:a16="http://schemas.microsoft.com/office/drawing/2014/main" id="{1D1E43CA-92F6-F40F-CEEB-57AC010B130B}"/>
              </a:ext>
            </a:extLst>
          </p:cNvPr>
          <p:cNvSpPr/>
          <p:nvPr/>
        </p:nvSpPr>
        <p:spPr>
          <a:xfrm>
            <a:off x="3351523" y="3241775"/>
            <a:ext cx="1269106" cy="53788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ID</a:t>
            </a:r>
            <a:endParaRPr lang="lv-LV" dirty="0"/>
          </a:p>
        </p:txBody>
      </p:sp>
      <p:sp>
        <p:nvSpPr>
          <p:cNvPr id="6" name="TextBox 5">
            <a:extLst>
              <a:ext uri="{FF2B5EF4-FFF2-40B4-BE49-F238E27FC236}">
                <a16:creationId xmlns:a16="http://schemas.microsoft.com/office/drawing/2014/main" id="{5A30DB74-BEE2-4692-40C3-059AF417B8AE}"/>
              </a:ext>
            </a:extLst>
          </p:cNvPr>
          <p:cNvSpPr txBox="1"/>
          <p:nvPr/>
        </p:nvSpPr>
        <p:spPr>
          <a:xfrm>
            <a:off x="3461644" y="3848002"/>
            <a:ext cx="2584362" cy="369332"/>
          </a:xfrm>
          <a:prstGeom prst="rect">
            <a:avLst/>
          </a:prstGeom>
          <a:noFill/>
        </p:spPr>
        <p:txBody>
          <a:bodyPr wrap="none" rtlCol="0">
            <a:spAutoFit/>
          </a:bodyPr>
          <a:lstStyle/>
          <a:p>
            <a:r>
              <a:rPr lang="en-GB" dirty="0"/>
              <a:t>Drop-allocation=TRUE</a:t>
            </a:r>
            <a:endParaRPr lang="lv-LV" dirty="0"/>
          </a:p>
        </p:txBody>
      </p:sp>
      <p:sp>
        <p:nvSpPr>
          <p:cNvPr id="7" name="TextBox 6">
            <a:extLst>
              <a:ext uri="{FF2B5EF4-FFF2-40B4-BE49-F238E27FC236}">
                <a16:creationId xmlns:a16="http://schemas.microsoft.com/office/drawing/2014/main" id="{C51F5872-7126-2BF8-5B10-1F44D384402E}"/>
              </a:ext>
            </a:extLst>
          </p:cNvPr>
          <p:cNvSpPr txBox="1"/>
          <p:nvPr/>
        </p:nvSpPr>
        <p:spPr>
          <a:xfrm>
            <a:off x="3444873" y="5293547"/>
            <a:ext cx="2584362" cy="369332"/>
          </a:xfrm>
          <a:prstGeom prst="rect">
            <a:avLst/>
          </a:prstGeom>
          <a:noFill/>
        </p:spPr>
        <p:txBody>
          <a:bodyPr wrap="none" rtlCol="0">
            <a:spAutoFit/>
          </a:bodyPr>
          <a:lstStyle/>
          <a:p>
            <a:r>
              <a:rPr lang="en-GB" dirty="0"/>
              <a:t>Drop-allocation=TRUE</a:t>
            </a:r>
            <a:endParaRPr lang="lv-LV" dirty="0"/>
          </a:p>
        </p:txBody>
      </p:sp>
    </p:spTree>
    <p:extLst>
      <p:ext uri="{BB962C8B-B14F-4D97-AF65-F5344CB8AC3E}">
        <p14:creationId xmlns:p14="http://schemas.microsoft.com/office/powerpoint/2010/main" val="25881242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CC1418-D851-1625-9F83-C549950E388B}"/>
              </a:ext>
            </a:extLst>
          </p:cNvPr>
          <p:cNvSpPr>
            <a:spLocks noGrp="1"/>
          </p:cNvSpPr>
          <p:nvPr>
            <p:ph idx="1"/>
          </p:nvPr>
        </p:nvSpPr>
        <p:spPr>
          <a:xfrm>
            <a:off x="1154955" y="2603500"/>
            <a:ext cx="8761412" cy="2622924"/>
          </a:xfrm>
        </p:spPr>
        <p:txBody>
          <a:bodyPr/>
          <a:lstStyle/>
          <a:p>
            <a:pPr marL="0" indent="0">
              <a:buNone/>
            </a:pPr>
            <a:r>
              <a:rPr lang="lv-LV" sz="2000" b="1" dirty="0" err="1"/>
              <a:t>Dangerous</a:t>
            </a:r>
            <a:r>
              <a:rPr lang="lv-LV" sz="2000" b="1" dirty="0"/>
              <a:t> </a:t>
            </a:r>
            <a:r>
              <a:rPr lang="lv-LV" sz="2000" b="1" dirty="0" err="1"/>
              <a:t>things</a:t>
            </a:r>
            <a:endParaRPr lang="en-GB" sz="2000" b="1" dirty="0"/>
          </a:p>
          <a:p>
            <a:r>
              <a:rPr lang="lv-LV" dirty="0" err="1"/>
              <a:t>File</a:t>
            </a:r>
            <a:r>
              <a:rPr lang="lv-LV" dirty="0"/>
              <a:t> </a:t>
            </a:r>
            <a:r>
              <a:rPr lang="lv-LV" dirty="0" err="1"/>
              <a:t>inputs</a:t>
            </a:r>
            <a:endParaRPr lang="lv-LV" dirty="0"/>
          </a:p>
          <a:p>
            <a:r>
              <a:rPr lang="lv-LV" dirty="0"/>
              <a:t>Live </a:t>
            </a:r>
            <a:r>
              <a:rPr lang="lv-LV" dirty="0" err="1"/>
              <a:t>inputs</a:t>
            </a:r>
            <a:endParaRPr lang="en-GB" dirty="0"/>
          </a:p>
          <a:p>
            <a:r>
              <a:rPr lang="lv-LV" dirty="0"/>
              <a:t>HTML5 </a:t>
            </a:r>
            <a:r>
              <a:rPr lang="lv-LV" dirty="0" err="1"/>
              <a:t>graphics</a:t>
            </a:r>
            <a:endParaRPr lang="en-GB" dirty="0"/>
          </a:p>
          <a:p>
            <a:r>
              <a:rPr lang="lv-LV" dirty="0" err="1"/>
              <a:t>Outputs</a:t>
            </a:r>
            <a:r>
              <a:rPr lang="lv-LV" dirty="0"/>
              <a:t> </a:t>
            </a:r>
            <a:r>
              <a:rPr lang="lv-LV" dirty="0" err="1"/>
              <a:t>that</a:t>
            </a:r>
            <a:r>
              <a:rPr lang="lv-LV" dirty="0"/>
              <a:t> </a:t>
            </a:r>
            <a:r>
              <a:rPr lang="lv-LV" dirty="0" err="1"/>
              <a:t>have</a:t>
            </a:r>
            <a:r>
              <a:rPr lang="lv-LV" dirty="0"/>
              <a:t> </a:t>
            </a:r>
            <a:r>
              <a:rPr lang="lv-LV" dirty="0" err="1"/>
              <a:t>connection</a:t>
            </a:r>
            <a:endParaRPr lang="lv-LV" dirty="0"/>
          </a:p>
          <a:p>
            <a:pPr marL="0" indent="0">
              <a:buNone/>
            </a:pPr>
            <a:endParaRPr lang="lv-LV" dirty="0"/>
          </a:p>
        </p:txBody>
      </p:sp>
      <p:sp>
        <p:nvSpPr>
          <p:cNvPr id="4" name="Title 1">
            <a:extLst>
              <a:ext uri="{FF2B5EF4-FFF2-40B4-BE49-F238E27FC236}">
                <a16:creationId xmlns:a16="http://schemas.microsoft.com/office/drawing/2014/main" id="{C36CA28F-2670-E3AF-828A-B8D75150AA3E}"/>
              </a:ext>
            </a:extLst>
          </p:cNvPr>
          <p:cNvSpPr txBox="1">
            <a:spLocks/>
          </p:cNvSpPr>
          <p:nvPr/>
        </p:nvSpPr>
        <p:spPr bwMode="gray">
          <a:xfrm>
            <a:off x="3354273" y="1207453"/>
            <a:ext cx="4516740"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lv-LV" sz="2800" dirty="0" err="1">
                <a:solidFill>
                  <a:srgbClr val="FFFF00"/>
                </a:solidFill>
              </a:rPr>
              <a:t>Run</a:t>
            </a:r>
            <a:r>
              <a:rPr lang="lv-LV" sz="2800" dirty="0">
                <a:solidFill>
                  <a:srgbClr val="FFFF00"/>
                </a:solidFill>
              </a:rPr>
              <a:t> </a:t>
            </a:r>
            <a:r>
              <a:rPr lang="lv-LV" sz="2800" dirty="0" err="1">
                <a:solidFill>
                  <a:srgbClr val="FFFF00"/>
                </a:solidFill>
              </a:rPr>
              <a:t>things</a:t>
            </a:r>
            <a:r>
              <a:rPr lang="lv-LV" sz="2800" dirty="0">
                <a:solidFill>
                  <a:srgbClr val="FFFF00"/>
                </a:solidFill>
              </a:rPr>
              <a:t> </a:t>
            </a:r>
            <a:r>
              <a:rPr lang="lv-LV" sz="2800" dirty="0" err="1">
                <a:solidFill>
                  <a:srgbClr val="FFFF00"/>
                </a:solidFill>
              </a:rPr>
              <a:t>out-of</a:t>
            </a:r>
            <a:r>
              <a:rPr lang="lv-LV" sz="2800" dirty="0">
                <a:solidFill>
                  <a:srgbClr val="FFFF00"/>
                </a:solidFill>
              </a:rPr>
              <a:t> process</a:t>
            </a:r>
          </a:p>
        </p:txBody>
      </p:sp>
      <p:sp>
        <p:nvSpPr>
          <p:cNvPr id="5" name="Content Placeholder 2">
            <a:extLst>
              <a:ext uri="{FF2B5EF4-FFF2-40B4-BE49-F238E27FC236}">
                <a16:creationId xmlns:a16="http://schemas.microsoft.com/office/drawing/2014/main" id="{6AFADD63-27EA-98E7-986C-42565CF591CB}"/>
              </a:ext>
            </a:extLst>
          </p:cNvPr>
          <p:cNvSpPr txBox="1">
            <a:spLocks/>
          </p:cNvSpPr>
          <p:nvPr/>
        </p:nvSpPr>
        <p:spPr>
          <a:xfrm>
            <a:off x="6193120" y="2711076"/>
            <a:ext cx="4516740" cy="22195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lv-LV" sz="2000" b="1" dirty="0" err="1"/>
              <a:t>Helps</a:t>
            </a:r>
            <a:r>
              <a:rPr lang="lv-LV" sz="2000" b="1" dirty="0"/>
              <a:t> </a:t>
            </a:r>
            <a:r>
              <a:rPr lang="lv-LV" sz="2000" b="1" dirty="0" err="1"/>
              <a:t>avoid</a:t>
            </a:r>
            <a:endParaRPr lang="en-GB" sz="2000" b="1" dirty="0"/>
          </a:p>
          <a:p>
            <a:r>
              <a:rPr lang="lv-LV" dirty="0" err="1"/>
              <a:t>Leaks</a:t>
            </a:r>
            <a:endParaRPr lang="lv-LV" dirty="0"/>
          </a:p>
          <a:p>
            <a:r>
              <a:rPr lang="lv-LV" dirty="0" err="1"/>
              <a:t>Crashes</a:t>
            </a:r>
            <a:r>
              <a:rPr lang="lv-LV" dirty="0"/>
              <a:t> </a:t>
            </a:r>
            <a:r>
              <a:rPr lang="lv-LV" dirty="0" err="1"/>
              <a:t>due</a:t>
            </a:r>
            <a:r>
              <a:rPr lang="lv-LV" dirty="0"/>
              <a:t> to </a:t>
            </a:r>
            <a:r>
              <a:rPr lang="lv-LV" dirty="0" err="1"/>
              <a:t>weird</a:t>
            </a:r>
            <a:r>
              <a:rPr lang="lv-LV" dirty="0"/>
              <a:t> </a:t>
            </a:r>
            <a:r>
              <a:rPr lang="lv-LV" dirty="0" err="1"/>
              <a:t>content</a:t>
            </a:r>
            <a:endParaRPr lang="en-GB" dirty="0"/>
          </a:p>
          <a:p>
            <a:r>
              <a:rPr lang="lv-LV" dirty="0" err="1"/>
              <a:t>Plugin</a:t>
            </a:r>
            <a:r>
              <a:rPr lang="lv-LV" dirty="0"/>
              <a:t> </a:t>
            </a:r>
            <a:r>
              <a:rPr lang="lv-LV" dirty="0" err="1"/>
              <a:t>bugs</a:t>
            </a:r>
            <a:endParaRPr lang="en-GB" dirty="0"/>
          </a:p>
        </p:txBody>
      </p:sp>
      <p:sp>
        <p:nvSpPr>
          <p:cNvPr id="9" name="Title 1">
            <a:extLst>
              <a:ext uri="{FF2B5EF4-FFF2-40B4-BE49-F238E27FC236}">
                <a16:creationId xmlns:a16="http://schemas.microsoft.com/office/drawing/2014/main" id="{34B6D7AE-1C7A-A7B5-C52A-99DB5C0538D4}"/>
              </a:ext>
            </a:extLst>
          </p:cNvPr>
          <p:cNvSpPr txBox="1">
            <a:spLocks/>
          </p:cNvSpPr>
          <p:nvPr/>
        </p:nvSpPr>
        <p:spPr bwMode="gray">
          <a:xfrm>
            <a:off x="561720" y="599053"/>
            <a:ext cx="7155329"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a:t>Tips and tricks</a:t>
            </a:r>
            <a:endParaRPr lang="lv-LV" dirty="0"/>
          </a:p>
        </p:txBody>
      </p:sp>
    </p:spTree>
    <p:extLst>
      <p:ext uri="{BB962C8B-B14F-4D97-AF65-F5344CB8AC3E}">
        <p14:creationId xmlns:p14="http://schemas.microsoft.com/office/powerpoint/2010/main" val="2219686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0FBD4EDD-8E7E-CDE1-524A-9D0D259F3BFA}"/>
              </a:ext>
            </a:extLst>
          </p:cNvPr>
          <p:cNvSpPr txBox="1">
            <a:spLocks/>
          </p:cNvSpPr>
          <p:nvPr/>
        </p:nvSpPr>
        <p:spPr>
          <a:xfrm>
            <a:off x="6922397" y="4781272"/>
            <a:ext cx="168980" cy="24748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lv-LV" smtClean="0"/>
              <a:pPr/>
              <a:t>5</a:t>
            </a:fld>
            <a:endParaRPr lang="lv-LV"/>
          </a:p>
        </p:txBody>
      </p:sp>
      <p:sp>
        <p:nvSpPr>
          <p:cNvPr id="6" name="Export AsRun logs in real time">
            <a:extLst>
              <a:ext uri="{FF2B5EF4-FFF2-40B4-BE49-F238E27FC236}">
                <a16:creationId xmlns:a16="http://schemas.microsoft.com/office/drawing/2014/main" id="{11BF8DE2-C2E3-34C9-F400-9112F6F9775B}"/>
              </a:ext>
            </a:extLst>
          </p:cNvPr>
          <p:cNvSpPr/>
          <p:nvPr/>
        </p:nvSpPr>
        <p:spPr>
          <a:xfrm>
            <a:off x="4805738" y="3306761"/>
            <a:ext cx="1456911" cy="664563"/>
          </a:xfrm>
          <a:custGeom>
            <a:avLst/>
            <a:gdLst/>
            <a:ahLst/>
            <a:cxnLst>
              <a:cxn ang="0">
                <a:pos x="wd2" y="hd2"/>
              </a:cxn>
              <a:cxn ang="5400000">
                <a:pos x="wd2" y="hd2"/>
              </a:cxn>
              <a:cxn ang="10800000">
                <a:pos x="wd2" y="hd2"/>
              </a:cxn>
              <a:cxn ang="16200000">
                <a:pos x="wd2" y="hd2"/>
              </a:cxn>
            </a:cxnLst>
            <a:rect l="0" t="0" r="r" b="b"/>
            <a:pathLst>
              <a:path w="21600" h="21600" extrusionOk="0">
                <a:moveTo>
                  <a:pt x="9559" y="0"/>
                </a:moveTo>
                <a:lnTo>
                  <a:pt x="8964" y="3735"/>
                </a:lnTo>
                <a:lnTo>
                  <a:pt x="1190" y="3735"/>
                </a:lnTo>
                <a:cubicBezTo>
                  <a:pt x="534" y="3735"/>
                  <a:pt x="0" y="4959"/>
                  <a:pt x="0" y="6464"/>
                </a:cubicBezTo>
                <a:lnTo>
                  <a:pt x="0" y="18871"/>
                </a:lnTo>
                <a:cubicBezTo>
                  <a:pt x="0" y="20376"/>
                  <a:pt x="534" y="21600"/>
                  <a:pt x="1190" y="21600"/>
                </a:cubicBezTo>
                <a:lnTo>
                  <a:pt x="20410" y="21600"/>
                </a:lnTo>
                <a:cubicBezTo>
                  <a:pt x="21066" y="21600"/>
                  <a:pt x="21600" y="20376"/>
                  <a:pt x="21600" y="18871"/>
                </a:cubicBezTo>
                <a:lnTo>
                  <a:pt x="21600" y="6464"/>
                </a:lnTo>
                <a:cubicBezTo>
                  <a:pt x="21600" y="4959"/>
                  <a:pt x="21066" y="3735"/>
                  <a:pt x="20410" y="3735"/>
                </a:cubicBezTo>
                <a:lnTo>
                  <a:pt x="10146" y="3735"/>
                </a:lnTo>
                <a:lnTo>
                  <a:pt x="9559" y="0"/>
                </a:lnTo>
                <a:close/>
              </a:path>
            </a:pathLst>
          </a:custGeom>
          <a:solidFill>
            <a:srgbClr val="FFFFFF"/>
          </a:solidFill>
          <a:ln w="12700">
            <a:solidFill>
              <a:schemeClr val="accent1"/>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nSpc>
                <a:spcPct val="100000"/>
              </a:lnSpc>
              <a:defRPr sz="700">
                <a:solidFill>
                  <a:srgbClr val="000000"/>
                </a:solidFill>
                <a:latin typeface="Poppins Regular"/>
                <a:ea typeface="Poppins Regular"/>
                <a:cs typeface="Poppins Regular"/>
                <a:sym typeface="Poppins Regular"/>
              </a:defRPr>
            </a:lvl1pPr>
          </a:lstStyle>
          <a:p>
            <a:r>
              <a:t>Export AsRun logs in real time</a:t>
            </a:r>
          </a:p>
        </p:txBody>
      </p:sp>
      <p:pic>
        <p:nvPicPr>
          <p:cNvPr id="8" name="Screenshot 2021-12-07 at 16.35.03.png" descr="Screenshot 2021-12-07 at 16.35.03.png">
            <a:extLst>
              <a:ext uri="{FF2B5EF4-FFF2-40B4-BE49-F238E27FC236}">
                <a16:creationId xmlns:a16="http://schemas.microsoft.com/office/drawing/2014/main" id="{CCA82F1D-BD72-D6FE-D4BC-FF244F8F43CD}"/>
              </a:ext>
            </a:extLst>
          </p:cNvPr>
          <p:cNvPicPr>
            <a:picLocks noChangeAspect="1"/>
          </p:cNvPicPr>
          <p:nvPr/>
        </p:nvPicPr>
        <p:blipFill>
          <a:blip r:embed="rId3"/>
          <a:stretch>
            <a:fillRect/>
          </a:stretch>
        </p:blipFill>
        <p:spPr>
          <a:xfrm>
            <a:off x="952881" y="1411577"/>
            <a:ext cx="9075448" cy="4639125"/>
          </a:xfrm>
          <a:prstGeom prst="rect">
            <a:avLst/>
          </a:prstGeom>
          <a:ln w="12700">
            <a:miter lim="400000"/>
          </a:ln>
        </p:spPr>
      </p:pic>
      <p:sp>
        <p:nvSpPr>
          <p:cNvPr id="15" name="Title 1">
            <a:extLst>
              <a:ext uri="{FF2B5EF4-FFF2-40B4-BE49-F238E27FC236}">
                <a16:creationId xmlns:a16="http://schemas.microsoft.com/office/drawing/2014/main" id="{A4FB0D45-6A9A-A4DB-2F94-68476868E19F}"/>
              </a:ext>
            </a:extLst>
          </p:cNvPr>
          <p:cNvSpPr txBox="1">
            <a:spLocks/>
          </p:cNvSpPr>
          <p:nvPr/>
        </p:nvSpPr>
        <p:spPr bwMode="gray">
          <a:xfrm>
            <a:off x="822028" y="162972"/>
            <a:ext cx="8761413" cy="70802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solidFill>
                  <a:schemeClr val="accent6">
                    <a:lumMod val="50000"/>
                  </a:schemeClr>
                </a:solidFill>
              </a:rPr>
              <a:t>Channel UI</a:t>
            </a:r>
            <a:endParaRPr lang="lv-LV" dirty="0">
              <a:solidFill>
                <a:schemeClr val="accent6">
                  <a:lumMod val="50000"/>
                </a:schemeClr>
              </a:solidFill>
            </a:endParaRPr>
          </a:p>
        </p:txBody>
      </p:sp>
      <p:sp>
        <p:nvSpPr>
          <p:cNvPr id="2" name="Callout: Line 1">
            <a:extLst>
              <a:ext uri="{FF2B5EF4-FFF2-40B4-BE49-F238E27FC236}">
                <a16:creationId xmlns:a16="http://schemas.microsoft.com/office/drawing/2014/main" id="{F235297E-6F48-6630-2AB6-AAB431841F5B}"/>
              </a:ext>
            </a:extLst>
          </p:cNvPr>
          <p:cNvSpPr/>
          <p:nvPr/>
        </p:nvSpPr>
        <p:spPr>
          <a:xfrm>
            <a:off x="3903270" y="627092"/>
            <a:ext cx="2183277" cy="708025"/>
          </a:xfrm>
          <a:prstGeom prst="borderCallout1">
            <a:avLst>
              <a:gd name="adj1" fmla="val 98437"/>
              <a:gd name="adj2" fmla="val 42905"/>
              <a:gd name="adj3" fmla="val 269126"/>
              <a:gd name="adj4" fmla="val 488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Output and live previews</a:t>
            </a:r>
            <a:endParaRPr lang="lv-LV" dirty="0"/>
          </a:p>
        </p:txBody>
      </p:sp>
      <p:sp>
        <p:nvSpPr>
          <p:cNvPr id="3" name="Callout: Line 2">
            <a:extLst>
              <a:ext uri="{FF2B5EF4-FFF2-40B4-BE49-F238E27FC236}">
                <a16:creationId xmlns:a16="http://schemas.microsoft.com/office/drawing/2014/main" id="{2147DDC0-B3AD-4909-D336-DAC7D89BD528}"/>
              </a:ext>
            </a:extLst>
          </p:cNvPr>
          <p:cNvSpPr/>
          <p:nvPr/>
        </p:nvSpPr>
        <p:spPr>
          <a:xfrm>
            <a:off x="9389605" y="5223336"/>
            <a:ext cx="2640416" cy="574350"/>
          </a:xfrm>
          <a:prstGeom prst="borderCallout1">
            <a:avLst>
              <a:gd name="adj1" fmla="val 54317"/>
              <a:gd name="adj2" fmla="val 1983"/>
              <a:gd name="adj3" fmla="val -41599"/>
              <a:gd name="adj4" fmla="val -4128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playlist</a:t>
            </a:r>
            <a:endParaRPr lang="lv-LV" dirty="0"/>
          </a:p>
        </p:txBody>
      </p:sp>
      <p:sp>
        <p:nvSpPr>
          <p:cNvPr id="4" name="Callout: Line 3">
            <a:extLst>
              <a:ext uri="{FF2B5EF4-FFF2-40B4-BE49-F238E27FC236}">
                <a16:creationId xmlns:a16="http://schemas.microsoft.com/office/drawing/2014/main" id="{CEBFC043-6DEB-7ABC-B3FC-2165CC71FF67}"/>
              </a:ext>
            </a:extLst>
          </p:cNvPr>
          <p:cNvSpPr/>
          <p:nvPr/>
        </p:nvSpPr>
        <p:spPr>
          <a:xfrm>
            <a:off x="4281981" y="6230908"/>
            <a:ext cx="2640416" cy="574350"/>
          </a:xfrm>
          <a:prstGeom prst="borderCallout1">
            <a:avLst>
              <a:gd name="adj1" fmla="val -3268"/>
              <a:gd name="adj2" fmla="val 50982"/>
              <a:gd name="adj3" fmla="val -366786"/>
              <a:gd name="adj4" fmla="val -38333"/>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Take an upcoming event</a:t>
            </a:r>
            <a:endParaRPr lang="lv-LV" dirty="0"/>
          </a:p>
        </p:txBody>
      </p:sp>
      <p:sp>
        <p:nvSpPr>
          <p:cNvPr id="7" name="Callout: Line 6">
            <a:extLst>
              <a:ext uri="{FF2B5EF4-FFF2-40B4-BE49-F238E27FC236}">
                <a16:creationId xmlns:a16="http://schemas.microsoft.com/office/drawing/2014/main" id="{BFBC5315-61EA-9834-A9DE-C17FFAE73BAD}"/>
              </a:ext>
            </a:extLst>
          </p:cNvPr>
          <p:cNvSpPr/>
          <p:nvPr/>
        </p:nvSpPr>
        <p:spPr>
          <a:xfrm>
            <a:off x="418905" y="6119974"/>
            <a:ext cx="2640416" cy="574350"/>
          </a:xfrm>
          <a:prstGeom prst="borderCallout1">
            <a:avLst>
              <a:gd name="adj1" fmla="val -3268"/>
              <a:gd name="adj2" fmla="val 50982"/>
              <a:gd name="adj3" fmla="val -329124"/>
              <a:gd name="adj4" fmla="val 4470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Modify playlist on the fly</a:t>
            </a:r>
            <a:endParaRPr lang="lv-LV" dirty="0"/>
          </a:p>
        </p:txBody>
      </p:sp>
      <p:sp>
        <p:nvSpPr>
          <p:cNvPr id="9" name="Callout: Line 8">
            <a:extLst>
              <a:ext uri="{FF2B5EF4-FFF2-40B4-BE49-F238E27FC236}">
                <a16:creationId xmlns:a16="http://schemas.microsoft.com/office/drawing/2014/main" id="{8C03654E-F47F-C88C-6A3F-65ECA4E4FE27}"/>
              </a:ext>
            </a:extLst>
          </p:cNvPr>
          <p:cNvSpPr/>
          <p:nvPr/>
        </p:nvSpPr>
        <p:spPr>
          <a:xfrm>
            <a:off x="418905" y="1626656"/>
            <a:ext cx="2183277" cy="708025"/>
          </a:xfrm>
          <a:prstGeom prst="borderCallout1">
            <a:avLst>
              <a:gd name="adj1" fmla="val 98437"/>
              <a:gd name="adj2" fmla="val 42905"/>
              <a:gd name="adj3" fmla="val 250134"/>
              <a:gd name="adj4" fmla="val 12006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Switch to live feed</a:t>
            </a:r>
            <a:endParaRPr lang="lv-LV" dirty="0"/>
          </a:p>
        </p:txBody>
      </p:sp>
    </p:spTree>
    <p:extLst>
      <p:ext uri="{BB962C8B-B14F-4D97-AF65-F5344CB8AC3E}">
        <p14:creationId xmlns:p14="http://schemas.microsoft.com/office/powerpoint/2010/main" val="1445938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6CA28F-2670-E3AF-828A-B8D75150AA3E}"/>
              </a:ext>
            </a:extLst>
          </p:cNvPr>
          <p:cNvSpPr txBox="1">
            <a:spLocks/>
          </p:cNvSpPr>
          <p:nvPr/>
        </p:nvSpPr>
        <p:spPr bwMode="gray">
          <a:xfrm>
            <a:off x="3354273" y="1207453"/>
            <a:ext cx="4516740"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lv-LV" sz="2800" dirty="0" err="1">
                <a:solidFill>
                  <a:srgbClr val="FFFF00"/>
                </a:solidFill>
              </a:rPr>
              <a:t>Run</a:t>
            </a:r>
            <a:r>
              <a:rPr lang="lv-LV" sz="2800" dirty="0">
                <a:solidFill>
                  <a:srgbClr val="FFFF00"/>
                </a:solidFill>
              </a:rPr>
              <a:t> </a:t>
            </a:r>
            <a:r>
              <a:rPr lang="lv-LV" sz="2800" dirty="0" err="1">
                <a:solidFill>
                  <a:srgbClr val="FFFF00"/>
                </a:solidFill>
              </a:rPr>
              <a:t>things</a:t>
            </a:r>
            <a:r>
              <a:rPr lang="lv-LV" sz="2800" dirty="0">
                <a:solidFill>
                  <a:srgbClr val="FFFF00"/>
                </a:solidFill>
              </a:rPr>
              <a:t> </a:t>
            </a:r>
            <a:r>
              <a:rPr lang="lv-LV" sz="2800" dirty="0" err="1">
                <a:solidFill>
                  <a:srgbClr val="FFFF00"/>
                </a:solidFill>
              </a:rPr>
              <a:t>out-of</a:t>
            </a:r>
            <a:r>
              <a:rPr lang="lv-LV" sz="2800" dirty="0">
                <a:solidFill>
                  <a:srgbClr val="FFFF00"/>
                </a:solidFill>
              </a:rPr>
              <a:t> process</a:t>
            </a:r>
          </a:p>
        </p:txBody>
      </p:sp>
      <p:sp>
        <p:nvSpPr>
          <p:cNvPr id="7" name="Rectangle 6">
            <a:extLst>
              <a:ext uri="{FF2B5EF4-FFF2-40B4-BE49-F238E27FC236}">
                <a16:creationId xmlns:a16="http://schemas.microsoft.com/office/drawing/2014/main" id="{CD57C728-E19C-099D-97C4-CA4404F30098}"/>
              </a:ext>
            </a:extLst>
          </p:cNvPr>
          <p:cNvSpPr/>
          <p:nvPr/>
        </p:nvSpPr>
        <p:spPr>
          <a:xfrm>
            <a:off x="739489" y="2619764"/>
            <a:ext cx="4969800" cy="1823810"/>
          </a:xfrm>
          <a:prstGeom prst="rect">
            <a:avLst/>
          </a:prstGeom>
        </p:spPr>
        <p:style>
          <a:lnRef idx="2">
            <a:schemeClr val="accent1"/>
          </a:lnRef>
          <a:fillRef idx="1">
            <a:schemeClr val="lt1"/>
          </a:fillRef>
          <a:effectRef idx="0">
            <a:schemeClr val="accent1"/>
          </a:effectRef>
          <a:fontRef idx="minor">
            <a:schemeClr val="dk1"/>
          </a:fontRef>
        </p:style>
        <p:txBody>
          <a:bodyPr rtlCol="0" anchor="t" anchorCtr="0"/>
          <a:lstStyle/>
          <a:p>
            <a:pPr algn="ctr"/>
            <a:r>
              <a:rPr lang="en-GB" dirty="0"/>
              <a:t>Input process</a:t>
            </a:r>
            <a:endParaRPr lang="lv-LV" dirty="0"/>
          </a:p>
        </p:txBody>
      </p:sp>
      <p:sp>
        <p:nvSpPr>
          <p:cNvPr id="8" name="TextBox 7">
            <a:extLst>
              <a:ext uri="{FF2B5EF4-FFF2-40B4-BE49-F238E27FC236}">
                <a16:creationId xmlns:a16="http://schemas.microsoft.com/office/drawing/2014/main" id="{B0E7B8E6-EA25-7EFF-576F-D3B5D918701D}"/>
              </a:ext>
            </a:extLst>
          </p:cNvPr>
          <p:cNvSpPr txBox="1"/>
          <p:nvPr/>
        </p:nvSpPr>
        <p:spPr>
          <a:xfrm>
            <a:off x="899745" y="3463184"/>
            <a:ext cx="103824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GB" dirty="0" err="1"/>
              <a:t>filesrc</a:t>
            </a:r>
            <a:endParaRPr lang="lv-LV" dirty="0"/>
          </a:p>
        </p:txBody>
      </p:sp>
      <p:sp>
        <p:nvSpPr>
          <p:cNvPr id="9" name="TextBox 8">
            <a:extLst>
              <a:ext uri="{FF2B5EF4-FFF2-40B4-BE49-F238E27FC236}">
                <a16:creationId xmlns:a16="http://schemas.microsoft.com/office/drawing/2014/main" id="{B898B244-B031-AADD-3AF6-2C8A26C16D9F}"/>
              </a:ext>
            </a:extLst>
          </p:cNvPr>
          <p:cNvSpPr txBox="1"/>
          <p:nvPr/>
        </p:nvSpPr>
        <p:spPr>
          <a:xfrm>
            <a:off x="2253786" y="3463184"/>
            <a:ext cx="1451727"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GB" dirty="0" err="1"/>
              <a:t>decodebin</a:t>
            </a:r>
            <a:endParaRPr lang="lv-LV" dirty="0"/>
          </a:p>
        </p:txBody>
      </p:sp>
      <p:sp>
        <p:nvSpPr>
          <p:cNvPr id="10" name="TextBox 9">
            <a:extLst>
              <a:ext uri="{FF2B5EF4-FFF2-40B4-BE49-F238E27FC236}">
                <a16:creationId xmlns:a16="http://schemas.microsoft.com/office/drawing/2014/main" id="{A0011077-05F3-6391-B0EB-773E1F675550}"/>
              </a:ext>
            </a:extLst>
          </p:cNvPr>
          <p:cNvSpPr txBox="1"/>
          <p:nvPr/>
        </p:nvSpPr>
        <p:spPr>
          <a:xfrm>
            <a:off x="3969465" y="3036622"/>
            <a:ext cx="1451727"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GB" dirty="0" err="1"/>
              <a:t>shmsink</a:t>
            </a:r>
            <a:endParaRPr lang="lv-LV" dirty="0"/>
          </a:p>
        </p:txBody>
      </p:sp>
      <p:sp>
        <p:nvSpPr>
          <p:cNvPr id="11" name="TextBox 10">
            <a:extLst>
              <a:ext uri="{FF2B5EF4-FFF2-40B4-BE49-F238E27FC236}">
                <a16:creationId xmlns:a16="http://schemas.microsoft.com/office/drawing/2014/main" id="{5ECE0744-FDF2-C6F2-1D22-10DBFB32E96D}"/>
              </a:ext>
            </a:extLst>
          </p:cNvPr>
          <p:cNvSpPr txBox="1"/>
          <p:nvPr/>
        </p:nvSpPr>
        <p:spPr>
          <a:xfrm>
            <a:off x="3969464" y="3777562"/>
            <a:ext cx="1451727"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GB" dirty="0" err="1"/>
              <a:t>shmsink</a:t>
            </a:r>
            <a:endParaRPr lang="lv-LV" dirty="0"/>
          </a:p>
        </p:txBody>
      </p:sp>
      <p:sp>
        <p:nvSpPr>
          <p:cNvPr id="12" name="Rectangle 11">
            <a:extLst>
              <a:ext uri="{FF2B5EF4-FFF2-40B4-BE49-F238E27FC236}">
                <a16:creationId xmlns:a16="http://schemas.microsoft.com/office/drawing/2014/main" id="{AE2682E4-B401-9625-D77C-B75A5945A212}"/>
              </a:ext>
            </a:extLst>
          </p:cNvPr>
          <p:cNvSpPr/>
          <p:nvPr/>
        </p:nvSpPr>
        <p:spPr>
          <a:xfrm>
            <a:off x="6935488" y="2631502"/>
            <a:ext cx="4870513" cy="1823811"/>
          </a:xfrm>
          <a:prstGeom prst="rect">
            <a:avLst/>
          </a:prstGeom>
        </p:spPr>
        <p:style>
          <a:lnRef idx="2">
            <a:schemeClr val="accent1"/>
          </a:lnRef>
          <a:fillRef idx="1">
            <a:schemeClr val="lt1"/>
          </a:fillRef>
          <a:effectRef idx="0">
            <a:schemeClr val="accent1"/>
          </a:effectRef>
          <a:fontRef idx="minor">
            <a:schemeClr val="dk1"/>
          </a:fontRef>
        </p:style>
        <p:txBody>
          <a:bodyPr rtlCol="0" anchor="t" anchorCtr="0"/>
          <a:lstStyle/>
          <a:p>
            <a:pPr algn="ctr"/>
            <a:r>
              <a:rPr lang="en-GB" dirty="0"/>
              <a:t>Main process</a:t>
            </a:r>
            <a:endParaRPr lang="lv-LV" dirty="0"/>
          </a:p>
        </p:txBody>
      </p:sp>
      <p:sp>
        <p:nvSpPr>
          <p:cNvPr id="13" name="TextBox 12">
            <a:extLst>
              <a:ext uri="{FF2B5EF4-FFF2-40B4-BE49-F238E27FC236}">
                <a16:creationId xmlns:a16="http://schemas.microsoft.com/office/drawing/2014/main" id="{1BFC168D-B722-F679-2ED5-9F3C09B9517B}"/>
              </a:ext>
            </a:extLst>
          </p:cNvPr>
          <p:cNvSpPr txBox="1"/>
          <p:nvPr/>
        </p:nvSpPr>
        <p:spPr>
          <a:xfrm>
            <a:off x="8916094" y="3036622"/>
            <a:ext cx="145172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GB" dirty="0" err="1"/>
              <a:t>nscheduler</a:t>
            </a:r>
            <a:endParaRPr lang="lv-LV" dirty="0"/>
          </a:p>
        </p:txBody>
      </p:sp>
      <p:sp>
        <p:nvSpPr>
          <p:cNvPr id="14" name="TextBox 13">
            <a:extLst>
              <a:ext uri="{FF2B5EF4-FFF2-40B4-BE49-F238E27FC236}">
                <a16:creationId xmlns:a16="http://schemas.microsoft.com/office/drawing/2014/main" id="{6F2280F9-B5FD-17A1-FEE1-BEBD99F811FB}"/>
              </a:ext>
            </a:extLst>
          </p:cNvPr>
          <p:cNvSpPr txBox="1"/>
          <p:nvPr/>
        </p:nvSpPr>
        <p:spPr>
          <a:xfrm>
            <a:off x="8963475" y="3777562"/>
            <a:ext cx="145172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GB" dirty="0" err="1"/>
              <a:t>nscheduler</a:t>
            </a:r>
            <a:endParaRPr lang="lv-LV" dirty="0"/>
          </a:p>
        </p:txBody>
      </p:sp>
      <p:sp>
        <p:nvSpPr>
          <p:cNvPr id="15" name="TextBox 14">
            <a:extLst>
              <a:ext uri="{FF2B5EF4-FFF2-40B4-BE49-F238E27FC236}">
                <a16:creationId xmlns:a16="http://schemas.microsoft.com/office/drawing/2014/main" id="{3BEF75A2-0AD0-0795-3D94-4772D21237B3}"/>
              </a:ext>
            </a:extLst>
          </p:cNvPr>
          <p:cNvSpPr txBox="1"/>
          <p:nvPr/>
        </p:nvSpPr>
        <p:spPr>
          <a:xfrm>
            <a:off x="10554748" y="3036622"/>
            <a:ext cx="819455" cy="369332"/>
          </a:xfrm>
          <a:prstGeom prst="rect">
            <a:avLst/>
          </a:prstGeom>
          <a:noFill/>
        </p:spPr>
        <p:txBody>
          <a:bodyPr wrap="none" rtlCol="0">
            <a:spAutoFit/>
          </a:bodyPr>
          <a:lstStyle/>
          <a:p>
            <a:r>
              <a:rPr lang="en-GB" dirty="0"/>
              <a:t>video</a:t>
            </a:r>
            <a:endParaRPr lang="lv-LV" dirty="0"/>
          </a:p>
        </p:txBody>
      </p:sp>
      <p:sp>
        <p:nvSpPr>
          <p:cNvPr id="16" name="TextBox 15">
            <a:extLst>
              <a:ext uri="{FF2B5EF4-FFF2-40B4-BE49-F238E27FC236}">
                <a16:creationId xmlns:a16="http://schemas.microsoft.com/office/drawing/2014/main" id="{E20E0EC7-5D30-513A-7B99-1E34342C4394}"/>
              </a:ext>
            </a:extLst>
          </p:cNvPr>
          <p:cNvSpPr txBox="1"/>
          <p:nvPr/>
        </p:nvSpPr>
        <p:spPr>
          <a:xfrm>
            <a:off x="10505576" y="3777562"/>
            <a:ext cx="838691" cy="369332"/>
          </a:xfrm>
          <a:prstGeom prst="rect">
            <a:avLst/>
          </a:prstGeom>
          <a:noFill/>
        </p:spPr>
        <p:txBody>
          <a:bodyPr wrap="none" rtlCol="0">
            <a:spAutoFit/>
          </a:bodyPr>
          <a:lstStyle/>
          <a:p>
            <a:r>
              <a:rPr lang="en-GB" dirty="0"/>
              <a:t>audio</a:t>
            </a:r>
            <a:endParaRPr lang="lv-LV" dirty="0"/>
          </a:p>
        </p:txBody>
      </p:sp>
      <p:cxnSp>
        <p:nvCxnSpPr>
          <p:cNvPr id="17" name="Straight Arrow Connector 16">
            <a:extLst>
              <a:ext uri="{FF2B5EF4-FFF2-40B4-BE49-F238E27FC236}">
                <a16:creationId xmlns:a16="http://schemas.microsoft.com/office/drawing/2014/main" id="{1585E1FE-0FBB-EAF2-7B2B-E40AAAEF3288}"/>
              </a:ext>
            </a:extLst>
          </p:cNvPr>
          <p:cNvCxnSpPr>
            <a:cxnSpLocks/>
            <a:stCxn id="10" idx="3"/>
            <a:endCxn id="18" idx="1"/>
          </p:cNvCxnSpPr>
          <p:nvPr/>
        </p:nvCxnSpPr>
        <p:spPr>
          <a:xfrm>
            <a:off x="5421192" y="3221288"/>
            <a:ext cx="169054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F17A6E1-5C77-5C59-0EAC-10ADFB08D653}"/>
              </a:ext>
            </a:extLst>
          </p:cNvPr>
          <p:cNvSpPr txBox="1"/>
          <p:nvPr/>
        </p:nvSpPr>
        <p:spPr>
          <a:xfrm>
            <a:off x="7111739" y="3036622"/>
            <a:ext cx="145172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GB" dirty="0" err="1"/>
              <a:t>shmsrc</a:t>
            </a:r>
            <a:endParaRPr lang="lv-LV" dirty="0"/>
          </a:p>
        </p:txBody>
      </p:sp>
      <p:cxnSp>
        <p:nvCxnSpPr>
          <p:cNvPr id="19" name="Straight Arrow Connector 18">
            <a:extLst>
              <a:ext uri="{FF2B5EF4-FFF2-40B4-BE49-F238E27FC236}">
                <a16:creationId xmlns:a16="http://schemas.microsoft.com/office/drawing/2014/main" id="{B257F22F-4548-4187-BDD3-B05EA7844CEE}"/>
              </a:ext>
            </a:extLst>
          </p:cNvPr>
          <p:cNvCxnSpPr>
            <a:stCxn id="18" idx="3"/>
            <a:endCxn id="13" idx="1"/>
          </p:cNvCxnSpPr>
          <p:nvPr/>
        </p:nvCxnSpPr>
        <p:spPr>
          <a:xfrm>
            <a:off x="8563466" y="3221288"/>
            <a:ext cx="352628" cy="0"/>
          </a:xfrm>
          <a:prstGeom prst="straightConnector1">
            <a:avLst/>
          </a:prstGeom>
          <a:ln>
            <a:tailEnd type="triangle"/>
          </a:ln>
        </p:spPr>
        <p:style>
          <a:lnRef idx="1">
            <a:schemeClr val="accent6"/>
          </a:lnRef>
          <a:fillRef idx="2">
            <a:schemeClr val="accent6"/>
          </a:fillRef>
          <a:effectRef idx="1">
            <a:schemeClr val="accent6"/>
          </a:effectRef>
          <a:fontRef idx="minor">
            <a:schemeClr val="dk1"/>
          </a:fontRef>
        </p:style>
      </p:cxnSp>
      <p:sp>
        <p:nvSpPr>
          <p:cNvPr id="20" name="TextBox 19">
            <a:extLst>
              <a:ext uri="{FF2B5EF4-FFF2-40B4-BE49-F238E27FC236}">
                <a16:creationId xmlns:a16="http://schemas.microsoft.com/office/drawing/2014/main" id="{C2FA5130-DEFA-90BB-312F-01BD07CC2C4E}"/>
              </a:ext>
            </a:extLst>
          </p:cNvPr>
          <p:cNvSpPr txBox="1"/>
          <p:nvPr/>
        </p:nvSpPr>
        <p:spPr>
          <a:xfrm>
            <a:off x="7161016" y="3777562"/>
            <a:ext cx="145172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GB" dirty="0" err="1"/>
              <a:t>shmsrc</a:t>
            </a:r>
            <a:endParaRPr lang="lv-LV" dirty="0"/>
          </a:p>
        </p:txBody>
      </p:sp>
      <p:cxnSp>
        <p:nvCxnSpPr>
          <p:cNvPr id="21" name="Straight Arrow Connector 20">
            <a:extLst>
              <a:ext uri="{FF2B5EF4-FFF2-40B4-BE49-F238E27FC236}">
                <a16:creationId xmlns:a16="http://schemas.microsoft.com/office/drawing/2014/main" id="{4ADA5B91-FB7F-ABFF-F093-5BAF04BD8D45}"/>
              </a:ext>
            </a:extLst>
          </p:cNvPr>
          <p:cNvCxnSpPr>
            <a:cxnSpLocks/>
            <a:stCxn id="11" idx="3"/>
            <a:endCxn id="20" idx="1"/>
          </p:cNvCxnSpPr>
          <p:nvPr/>
        </p:nvCxnSpPr>
        <p:spPr>
          <a:xfrm>
            <a:off x="5421191" y="3962228"/>
            <a:ext cx="17398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FE9E824-47AD-1C9D-A309-823EAA57B569}"/>
              </a:ext>
            </a:extLst>
          </p:cNvPr>
          <p:cNvCxnSpPr>
            <a:cxnSpLocks/>
            <a:stCxn id="20" idx="3"/>
            <a:endCxn id="14" idx="1"/>
          </p:cNvCxnSpPr>
          <p:nvPr/>
        </p:nvCxnSpPr>
        <p:spPr>
          <a:xfrm>
            <a:off x="8612743" y="3962228"/>
            <a:ext cx="350732" cy="0"/>
          </a:xfrm>
          <a:prstGeom prst="straightConnector1">
            <a:avLst/>
          </a:prstGeom>
          <a:ln>
            <a:tailEnd type="triangle"/>
          </a:ln>
        </p:spPr>
        <p:style>
          <a:lnRef idx="1">
            <a:schemeClr val="accent6"/>
          </a:lnRef>
          <a:fillRef idx="2">
            <a:schemeClr val="accent6"/>
          </a:fillRef>
          <a:effectRef idx="1">
            <a:schemeClr val="accent6"/>
          </a:effectRef>
          <a:fontRef idx="minor">
            <a:schemeClr val="dk1"/>
          </a:fontRef>
        </p:style>
      </p:cxnSp>
      <p:cxnSp>
        <p:nvCxnSpPr>
          <p:cNvPr id="23" name="Straight Arrow Connector 22">
            <a:extLst>
              <a:ext uri="{FF2B5EF4-FFF2-40B4-BE49-F238E27FC236}">
                <a16:creationId xmlns:a16="http://schemas.microsoft.com/office/drawing/2014/main" id="{A8879CF4-2E55-3EA8-88DB-FBB0F380D9FA}"/>
              </a:ext>
            </a:extLst>
          </p:cNvPr>
          <p:cNvCxnSpPr>
            <a:stCxn id="8" idx="3"/>
            <a:endCxn id="9" idx="1"/>
          </p:cNvCxnSpPr>
          <p:nvPr/>
        </p:nvCxnSpPr>
        <p:spPr>
          <a:xfrm>
            <a:off x="1937988" y="3647850"/>
            <a:ext cx="3157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FE4CFCF-2535-3EF4-CB59-3BC590761770}"/>
              </a:ext>
            </a:extLst>
          </p:cNvPr>
          <p:cNvCxnSpPr>
            <a:stCxn id="9" idx="3"/>
            <a:endCxn id="10" idx="1"/>
          </p:cNvCxnSpPr>
          <p:nvPr/>
        </p:nvCxnSpPr>
        <p:spPr>
          <a:xfrm flipV="1">
            <a:off x="3705513" y="3221288"/>
            <a:ext cx="263952" cy="4265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AC998B9-A763-D4C6-0EAF-9E81787725C9}"/>
              </a:ext>
            </a:extLst>
          </p:cNvPr>
          <p:cNvCxnSpPr>
            <a:stCxn id="9" idx="3"/>
            <a:endCxn id="11" idx="1"/>
          </p:cNvCxnSpPr>
          <p:nvPr/>
        </p:nvCxnSpPr>
        <p:spPr>
          <a:xfrm>
            <a:off x="3705513" y="3647850"/>
            <a:ext cx="263951" cy="3143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1503931-526F-3D77-BD18-9FD2F40A6C9E}"/>
              </a:ext>
            </a:extLst>
          </p:cNvPr>
          <p:cNvSpPr txBox="1"/>
          <p:nvPr/>
        </p:nvSpPr>
        <p:spPr>
          <a:xfrm>
            <a:off x="3898340" y="4815182"/>
            <a:ext cx="2582807" cy="1754326"/>
          </a:xfrm>
          <a:prstGeom prst="rect">
            <a:avLst/>
          </a:prstGeom>
          <a:noFill/>
        </p:spPr>
        <p:txBody>
          <a:bodyPr wrap="square" rtlCol="0">
            <a:spAutoFit/>
          </a:bodyPr>
          <a:lstStyle/>
          <a:p>
            <a:r>
              <a:rPr lang="lv-LV" dirty="0" err="1">
                <a:solidFill>
                  <a:srgbClr val="FF0000"/>
                </a:solidFill>
              </a:rPr>
              <a:t>Does</a:t>
            </a:r>
            <a:r>
              <a:rPr lang="lv-LV" dirty="0">
                <a:solidFill>
                  <a:srgbClr val="FF0000"/>
                </a:solidFill>
              </a:rPr>
              <a:t> </a:t>
            </a:r>
            <a:r>
              <a:rPr lang="lv-LV" dirty="0" err="1">
                <a:solidFill>
                  <a:srgbClr val="FF0000"/>
                </a:solidFill>
              </a:rPr>
              <a:t>not</a:t>
            </a:r>
            <a:r>
              <a:rPr lang="lv-LV" dirty="0">
                <a:solidFill>
                  <a:srgbClr val="FF0000"/>
                </a:solidFill>
              </a:rPr>
              <a:t> </a:t>
            </a:r>
            <a:r>
              <a:rPr lang="lv-LV" dirty="0" err="1">
                <a:solidFill>
                  <a:srgbClr val="FF0000"/>
                </a:solidFill>
              </a:rPr>
              <a:t>send</a:t>
            </a:r>
            <a:r>
              <a:rPr lang="lv-LV" dirty="0">
                <a:solidFill>
                  <a:srgbClr val="FF0000"/>
                </a:solidFill>
              </a:rPr>
              <a:t> </a:t>
            </a:r>
            <a:endParaRPr lang="ru-RU" dirty="0">
              <a:solidFill>
                <a:srgbClr val="FF0000"/>
              </a:solidFill>
            </a:endParaRPr>
          </a:p>
          <a:p>
            <a:pPr marL="285750" indent="-285750">
              <a:buFont typeface="Arial" panose="020B0604020202020204" pitchFamily="34" charset="0"/>
              <a:buChar char="•"/>
            </a:pPr>
            <a:r>
              <a:rPr lang="lv-LV" dirty="0" err="1">
                <a:solidFill>
                  <a:srgbClr val="FF0000"/>
                </a:solidFill>
              </a:rPr>
              <a:t>Caps</a:t>
            </a:r>
            <a:endParaRPr lang="ru-RU" dirty="0">
              <a:solidFill>
                <a:srgbClr val="FF0000"/>
              </a:solidFill>
            </a:endParaRPr>
          </a:p>
          <a:p>
            <a:pPr marL="285750" indent="-285750">
              <a:buFont typeface="Arial" panose="020B0604020202020204" pitchFamily="34" charset="0"/>
              <a:buChar char="•"/>
            </a:pPr>
            <a:r>
              <a:rPr lang="lv-LV" dirty="0">
                <a:solidFill>
                  <a:srgbClr val="FF0000"/>
                </a:solidFill>
              </a:rPr>
              <a:t>Audio </a:t>
            </a:r>
            <a:r>
              <a:rPr lang="lv-LV" dirty="0" err="1">
                <a:solidFill>
                  <a:srgbClr val="FF0000"/>
                </a:solidFill>
              </a:rPr>
              <a:t>metadata</a:t>
            </a:r>
            <a:endParaRPr lang="ru-RU" dirty="0">
              <a:solidFill>
                <a:srgbClr val="FF0000"/>
              </a:solidFill>
            </a:endParaRPr>
          </a:p>
          <a:p>
            <a:pPr marL="285750" indent="-285750">
              <a:buFont typeface="Arial" panose="020B0604020202020204" pitchFamily="34" charset="0"/>
              <a:buChar char="•"/>
            </a:pPr>
            <a:endParaRPr lang="lv-LV" dirty="0">
              <a:solidFill>
                <a:srgbClr val="FF0000"/>
              </a:solidFill>
            </a:endParaRPr>
          </a:p>
          <a:p>
            <a:pPr marL="285750" indent="-285750">
              <a:buFont typeface="Arial" panose="020B0604020202020204" pitchFamily="34" charset="0"/>
              <a:buChar char="•"/>
            </a:pPr>
            <a:endParaRPr lang="lv-LV" dirty="0">
              <a:solidFill>
                <a:srgbClr val="FF0000"/>
              </a:solidFill>
            </a:endParaRPr>
          </a:p>
          <a:p>
            <a:endParaRPr lang="lv-LV" dirty="0">
              <a:solidFill>
                <a:srgbClr val="FF0000"/>
              </a:solidFill>
            </a:endParaRPr>
          </a:p>
        </p:txBody>
      </p:sp>
      <p:cxnSp>
        <p:nvCxnSpPr>
          <p:cNvPr id="30" name="Straight Connector 29">
            <a:extLst>
              <a:ext uri="{FF2B5EF4-FFF2-40B4-BE49-F238E27FC236}">
                <a16:creationId xmlns:a16="http://schemas.microsoft.com/office/drawing/2014/main" id="{E0DE9D70-B6BB-8330-3879-A4192250D78C}"/>
              </a:ext>
            </a:extLst>
          </p:cNvPr>
          <p:cNvCxnSpPr/>
          <p:nvPr/>
        </p:nvCxnSpPr>
        <p:spPr>
          <a:xfrm>
            <a:off x="4607859" y="4267200"/>
            <a:ext cx="0" cy="547982"/>
          </a:xfrm>
          <a:prstGeom prst="line">
            <a:avLst/>
          </a:prstGeom>
        </p:spPr>
        <p:style>
          <a:lnRef idx="1">
            <a:schemeClr val="accent1"/>
          </a:lnRef>
          <a:fillRef idx="0">
            <a:schemeClr val="accent1"/>
          </a:fillRef>
          <a:effectRef idx="0">
            <a:schemeClr val="accent1"/>
          </a:effectRef>
          <a:fontRef idx="minor">
            <a:schemeClr val="tx1"/>
          </a:fontRef>
        </p:style>
      </p:cxnSp>
      <p:sp>
        <p:nvSpPr>
          <p:cNvPr id="26" name="Title 1">
            <a:extLst>
              <a:ext uri="{FF2B5EF4-FFF2-40B4-BE49-F238E27FC236}">
                <a16:creationId xmlns:a16="http://schemas.microsoft.com/office/drawing/2014/main" id="{601D8B1D-0066-BFDD-5CD1-F68AE58294BB}"/>
              </a:ext>
            </a:extLst>
          </p:cNvPr>
          <p:cNvSpPr txBox="1">
            <a:spLocks/>
          </p:cNvSpPr>
          <p:nvPr/>
        </p:nvSpPr>
        <p:spPr bwMode="gray">
          <a:xfrm>
            <a:off x="561720" y="599053"/>
            <a:ext cx="7155329"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a:t>Tips and tricks</a:t>
            </a:r>
            <a:endParaRPr lang="lv-LV" dirty="0"/>
          </a:p>
        </p:txBody>
      </p:sp>
    </p:spTree>
    <p:extLst>
      <p:ext uri="{BB962C8B-B14F-4D97-AF65-F5344CB8AC3E}">
        <p14:creationId xmlns:p14="http://schemas.microsoft.com/office/powerpoint/2010/main" val="51834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6CA28F-2670-E3AF-828A-B8D75150AA3E}"/>
              </a:ext>
            </a:extLst>
          </p:cNvPr>
          <p:cNvSpPr txBox="1">
            <a:spLocks/>
          </p:cNvSpPr>
          <p:nvPr/>
        </p:nvSpPr>
        <p:spPr bwMode="gray">
          <a:xfrm>
            <a:off x="3354273" y="1207453"/>
            <a:ext cx="4516740"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lv-LV" sz="2800" dirty="0" err="1">
                <a:solidFill>
                  <a:srgbClr val="FFFF00"/>
                </a:solidFill>
              </a:rPr>
              <a:t>Run</a:t>
            </a:r>
            <a:r>
              <a:rPr lang="lv-LV" sz="2800" dirty="0">
                <a:solidFill>
                  <a:srgbClr val="FFFF00"/>
                </a:solidFill>
              </a:rPr>
              <a:t> </a:t>
            </a:r>
            <a:r>
              <a:rPr lang="lv-LV" sz="2800" dirty="0" err="1">
                <a:solidFill>
                  <a:srgbClr val="FFFF00"/>
                </a:solidFill>
              </a:rPr>
              <a:t>things</a:t>
            </a:r>
            <a:r>
              <a:rPr lang="lv-LV" sz="2800" dirty="0">
                <a:solidFill>
                  <a:srgbClr val="FFFF00"/>
                </a:solidFill>
              </a:rPr>
              <a:t> </a:t>
            </a:r>
            <a:r>
              <a:rPr lang="lv-LV" sz="2800" dirty="0" err="1">
                <a:solidFill>
                  <a:srgbClr val="FFFF00"/>
                </a:solidFill>
              </a:rPr>
              <a:t>out-of</a:t>
            </a:r>
            <a:r>
              <a:rPr lang="lv-LV" sz="2800" dirty="0">
                <a:solidFill>
                  <a:srgbClr val="FFFF00"/>
                </a:solidFill>
              </a:rPr>
              <a:t> process</a:t>
            </a:r>
          </a:p>
        </p:txBody>
      </p:sp>
      <p:sp>
        <p:nvSpPr>
          <p:cNvPr id="7" name="Rectangle 6">
            <a:extLst>
              <a:ext uri="{FF2B5EF4-FFF2-40B4-BE49-F238E27FC236}">
                <a16:creationId xmlns:a16="http://schemas.microsoft.com/office/drawing/2014/main" id="{CD57C728-E19C-099D-97C4-CA4404F30098}"/>
              </a:ext>
            </a:extLst>
          </p:cNvPr>
          <p:cNvSpPr/>
          <p:nvPr/>
        </p:nvSpPr>
        <p:spPr>
          <a:xfrm>
            <a:off x="739489" y="2619764"/>
            <a:ext cx="4969800" cy="1823810"/>
          </a:xfrm>
          <a:prstGeom prst="rect">
            <a:avLst/>
          </a:prstGeom>
        </p:spPr>
        <p:style>
          <a:lnRef idx="2">
            <a:schemeClr val="accent1"/>
          </a:lnRef>
          <a:fillRef idx="1">
            <a:schemeClr val="lt1"/>
          </a:fillRef>
          <a:effectRef idx="0">
            <a:schemeClr val="accent1"/>
          </a:effectRef>
          <a:fontRef idx="minor">
            <a:schemeClr val="dk1"/>
          </a:fontRef>
        </p:style>
        <p:txBody>
          <a:bodyPr rtlCol="0" anchor="t" anchorCtr="0"/>
          <a:lstStyle/>
          <a:p>
            <a:pPr algn="ctr"/>
            <a:r>
              <a:rPr lang="en-GB" dirty="0"/>
              <a:t>Input process</a:t>
            </a:r>
            <a:endParaRPr lang="lv-LV" dirty="0"/>
          </a:p>
        </p:txBody>
      </p:sp>
      <p:sp>
        <p:nvSpPr>
          <p:cNvPr id="8" name="TextBox 7">
            <a:extLst>
              <a:ext uri="{FF2B5EF4-FFF2-40B4-BE49-F238E27FC236}">
                <a16:creationId xmlns:a16="http://schemas.microsoft.com/office/drawing/2014/main" id="{B0E7B8E6-EA25-7EFF-576F-D3B5D918701D}"/>
              </a:ext>
            </a:extLst>
          </p:cNvPr>
          <p:cNvSpPr txBox="1"/>
          <p:nvPr/>
        </p:nvSpPr>
        <p:spPr>
          <a:xfrm>
            <a:off x="899745" y="3463184"/>
            <a:ext cx="103824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GB" dirty="0" err="1"/>
              <a:t>filesrc</a:t>
            </a:r>
            <a:endParaRPr lang="lv-LV" dirty="0"/>
          </a:p>
        </p:txBody>
      </p:sp>
      <p:sp>
        <p:nvSpPr>
          <p:cNvPr id="9" name="TextBox 8">
            <a:extLst>
              <a:ext uri="{FF2B5EF4-FFF2-40B4-BE49-F238E27FC236}">
                <a16:creationId xmlns:a16="http://schemas.microsoft.com/office/drawing/2014/main" id="{B898B244-B031-AADD-3AF6-2C8A26C16D9F}"/>
              </a:ext>
            </a:extLst>
          </p:cNvPr>
          <p:cNvSpPr txBox="1"/>
          <p:nvPr/>
        </p:nvSpPr>
        <p:spPr>
          <a:xfrm>
            <a:off x="2253786" y="3463184"/>
            <a:ext cx="1451727"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GB" dirty="0" err="1"/>
              <a:t>decodebin</a:t>
            </a:r>
            <a:endParaRPr lang="lv-LV" dirty="0"/>
          </a:p>
        </p:txBody>
      </p:sp>
      <p:sp>
        <p:nvSpPr>
          <p:cNvPr id="10" name="TextBox 9">
            <a:extLst>
              <a:ext uri="{FF2B5EF4-FFF2-40B4-BE49-F238E27FC236}">
                <a16:creationId xmlns:a16="http://schemas.microsoft.com/office/drawing/2014/main" id="{A0011077-05F3-6391-B0EB-773E1F675550}"/>
              </a:ext>
            </a:extLst>
          </p:cNvPr>
          <p:cNvSpPr txBox="1"/>
          <p:nvPr/>
        </p:nvSpPr>
        <p:spPr>
          <a:xfrm>
            <a:off x="3969465" y="3036622"/>
            <a:ext cx="1451727"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hr-HR" dirty="0"/>
              <a:t>Nshmsink</a:t>
            </a:r>
            <a:endParaRPr lang="lv-LV" dirty="0"/>
          </a:p>
        </p:txBody>
      </p:sp>
      <p:sp>
        <p:nvSpPr>
          <p:cNvPr id="11" name="TextBox 10">
            <a:extLst>
              <a:ext uri="{FF2B5EF4-FFF2-40B4-BE49-F238E27FC236}">
                <a16:creationId xmlns:a16="http://schemas.microsoft.com/office/drawing/2014/main" id="{5ECE0744-FDF2-C6F2-1D22-10DBFB32E96D}"/>
              </a:ext>
            </a:extLst>
          </p:cNvPr>
          <p:cNvSpPr txBox="1"/>
          <p:nvPr/>
        </p:nvSpPr>
        <p:spPr>
          <a:xfrm>
            <a:off x="3969464" y="3777562"/>
            <a:ext cx="1451727"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hr-HR" dirty="0"/>
              <a:t>N</a:t>
            </a:r>
            <a:r>
              <a:rPr lang="en-GB" dirty="0" err="1"/>
              <a:t>shmsink</a:t>
            </a:r>
            <a:endParaRPr lang="lv-LV" dirty="0"/>
          </a:p>
        </p:txBody>
      </p:sp>
      <p:sp>
        <p:nvSpPr>
          <p:cNvPr id="12" name="Rectangle 11">
            <a:extLst>
              <a:ext uri="{FF2B5EF4-FFF2-40B4-BE49-F238E27FC236}">
                <a16:creationId xmlns:a16="http://schemas.microsoft.com/office/drawing/2014/main" id="{AE2682E4-B401-9625-D77C-B75A5945A212}"/>
              </a:ext>
            </a:extLst>
          </p:cNvPr>
          <p:cNvSpPr/>
          <p:nvPr/>
        </p:nvSpPr>
        <p:spPr>
          <a:xfrm>
            <a:off x="6935488" y="2631502"/>
            <a:ext cx="4870513" cy="1823811"/>
          </a:xfrm>
          <a:prstGeom prst="rect">
            <a:avLst/>
          </a:prstGeom>
        </p:spPr>
        <p:style>
          <a:lnRef idx="2">
            <a:schemeClr val="accent1"/>
          </a:lnRef>
          <a:fillRef idx="1">
            <a:schemeClr val="lt1"/>
          </a:fillRef>
          <a:effectRef idx="0">
            <a:schemeClr val="accent1"/>
          </a:effectRef>
          <a:fontRef idx="minor">
            <a:schemeClr val="dk1"/>
          </a:fontRef>
        </p:style>
        <p:txBody>
          <a:bodyPr rtlCol="0" anchor="t" anchorCtr="0"/>
          <a:lstStyle/>
          <a:p>
            <a:pPr algn="ctr"/>
            <a:r>
              <a:rPr lang="en-GB" dirty="0"/>
              <a:t>Main process</a:t>
            </a:r>
            <a:endParaRPr lang="lv-LV" dirty="0"/>
          </a:p>
        </p:txBody>
      </p:sp>
      <p:sp>
        <p:nvSpPr>
          <p:cNvPr id="13" name="TextBox 12">
            <a:extLst>
              <a:ext uri="{FF2B5EF4-FFF2-40B4-BE49-F238E27FC236}">
                <a16:creationId xmlns:a16="http://schemas.microsoft.com/office/drawing/2014/main" id="{1BFC168D-B722-F679-2ED5-9F3C09B9517B}"/>
              </a:ext>
            </a:extLst>
          </p:cNvPr>
          <p:cNvSpPr txBox="1"/>
          <p:nvPr/>
        </p:nvSpPr>
        <p:spPr>
          <a:xfrm>
            <a:off x="8916094" y="3036622"/>
            <a:ext cx="145172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GB" dirty="0" err="1"/>
              <a:t>nscheduler</a:t>
            </a:r>
            <a:endParaRPr lang="lv-LV" dirty="0"/>
          </a:p>
        </p:txBody>
      </p:sp>
      <p:sp>
        <p:nvSpPr>
          <p:cNvPr id="14" name="TextBox 13">
            <a:extLst>
              <a:ext uri="{FF2B5EF4-FFF2-40B4-BE49-F238E27FC236}">
                <a16:creationId xmlns:a16="http://schemas.microsoft.com/office/drawing/2014/main" id="{6F2280F9-B5FD-17A1-FEE1-BEBD99F811FB}"/>
              </a:ext>
            </a:extLst>
          </p:cNvPr>
          <p:cNvSpPr txBox="1"/>
          <p:nvPr/>
        </p:nvSpPr>
        <p:spPr>
          <a:xfrm>
            <a:off x="8963475" y="3777562"/>
            <a:ext cx="145172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GB" dirty="0" err="1"/>
              <a:t>nscheduler</a:t>
            </a:r>
            <a:endParaRPr lang="lv-LV" dirty="0"/>
          </a:p>
        </p:txBody>
      </p:sp>
      <p:sp>
        <p:nvSpPr>
          <p:cNvPr id="15" name="TextBox 14">
            <a:extLst>
              <a:ext uri="{FF2B5EF4-FFF2-40B4-BE49-F238E27FC236}">
                <a16:creationId xmlns:a16="http://schemas.microsoft.com/office/drawing/2014/main" id="{3BEF75A2-0AD0-0795-3D94-4772D21237B3}"/>
              </a:ext>
            </a:extLst>
          </p:cNvPr>
          <p:cNvSpPr txBox="1"/>
          <p:nvPr/>
        </p:nvSpPr>
        <p:spPr>
          <a:xfrm>
            <a:off x="10554748" y="3036622"/>
            <a:ext cx="819455" cy="369332"/>
          </a:xfrm>
          <a:prstGeom prst="rect">
            <a:avLst/>
          </a:prstGeom>
          <a:noFill/>
        </p:spPr>
        <p:txBody>
          <a:bodyPr wrap="none" rtlCol="0">
            <a:spAutoFit/>
          </a:bodyPr>
          <a:lstStyle/>
          <a:p>
            <a:r>
              <a:rPr lang="en-GB" dirty="0"/>
              <a:t>video</a:t>
            </a:r>
            <a:endParaRPr lang="lv-LV" dirty="0"/>
          </a:p>
        </p:txBody>
      </p:sp>
      <p:sp>
        <p:nvSpPr>
          <p:cNvPr id="16" name="TextBox 15">
            <a:extLst>
              <a:ext uri="{FF2B5EF4-FFF2-40B4-BE49-F238E27FC236}">
                <a16:creationId xmlns:a16="http://schemas.microsoft.com/office/drawing/2014/main" id="{E20E0EC7-5D30-513A-7B99-1E34342C4394}"/>
              </a:ext>
            </a:extLst>
          </p:cNvPr>
          <p:cNvSpPr txBox="1"/>
          <p:nvPr/>
        </p:nvSpPr>
        <p:spPr>
          <a:xfrm>
            <a:off x="10505576" y="3777562"/>
            <a:ext cx="838691" cy="369332"/>
          </a:xfrm>
          <a:prstGeom prst="rect">
            <a:avLst/>
          </a:prstGeom>
          <a:noFill/>
        </p:spPr>
        <p:txBody>
          <a:bodyPr wrap="none" rtlCol="0">
            <a:spAutoFit/>
          </a:bodyPr>
          <a:lstStyle/>
          <a:p>
            <a:r>
              <a:rPr lang="en-GB" dirty="0"/>
              <a:t>audio</a:t>
            </a:r>
            <a:endParaRPr lang="lv-LV" dirty="0"/>
          </a:p>
        </p:txBody>
      </p:sp>
      <p:cxnSp>
        <p:nvCxnSpPr>
          <p:cNvPr id="17" name="Straight Arrow Connector 16">
            <a:extLst>
              <a:ext uri="{FF2B5EF4-FFF2-40B4-BE49-F238E27FC236}">
                <a16:creationId xmlns:a16="http://schemas.microsoft.com/office/drawing/2014/main" id="{1585E1FE-0FBB-EAF2-7B2B-E40AAAEF3288}"/>
              </a:ext>
            </a:extLst>
          </p:cNvPr>
          <p:cNvCxnSpPr>
            <a:cxnSpLocks/>
            <a:stCxn id="10" idx="3"/>
            <a:endCxn id="18" idx="1"/>
          </p:cNvCxnSpPr>
          <p:nvPr/>
        </p:nvCxnSpPr>
        <p:spPr>
          <a:xfrm>
            <a:off x="5421192" y="3221288"/>
            <a:ext cx="169054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F17A6E1-5C77-5C59-0EAC-10ADFB08D653}"/>
              </a:ext>
            </a:extLst>
          </p:cNvPr>
          <p:cNvSpPr txBox="1"/>
          <p:nvPr/>
        </p:nvSpPr>
        <p:spPr>
          <a:xfrm>
            <a:off x="7111739" y="3036622"/>
            <a:ext cx="145172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hr-HR" dirty="0"/>
              <a:t>N</a:t>
            </a:r>
            <a:r>
              <a:rPr lang="en-GB" dirty="0" err="1"/>
              <a:t>shmsrc</a:t>
            </a:r>
            <a:endParaRPr lang="lv-LV" dirty="0"/>
          </a:p>
        </p:txBody>
      </p:sp>
      <p:cxnSp>
        <p:nvCxnSpPr>
          <p:cNvPr id="19" name="Straight Arrow Connector 18">
            <a:extLst>
              <a:ext uri="{FF2B5EF4-FFF2-40B4-BE49-F238E27FC236}">
                <a16:creationId xmlns:a16="http://schemas.microsoft.com/office/drawing/2014/main" id="{B257F22F-4548-4187-BDD3-B05EA7844CEE}"/>
              </a:ext>
            </a:extLst>
          </p:cNvPr>
          <p:cNvCxnSpPr>
            <a:stCxn id="18" idx="3"/>
            <a:endCxn id="13" idx="1"/>
          </p:cNvCxnSpPr>
          <p:nvPr/>
        </p:nvCxnSpPr>
        <p:spPr>
          <a:xfrm>
            <a:off x="8563466" y="3221288"/>
            <a:ext cx="352628" cy="0"/>
          </a:xfrm>
          <a:prstGeom prst="straightConnector1">
            <a:avLst/>
          </a:prstGeom>
          <a:ln>
            <a:tailEnd type="triangle"/>
          </a:ln>
        </p:spPr>
        <p:style>
          <a:lnRef idx="1">
            <a:schemeClr val="accent6"/>
          </a:lnRef>
          <a:fillRef idx="2">
            <a:schemeClr val="accent6"/>
          </a:fillRef>
          <a:effectRef idx="1">
            <a:schemeClr val="accent6"/>
          </a:effectRef>
          <a:fontRef idx="minor">
            <a:schemeClr val="dk1"/>
          </a:fontRef>
        </p:style>
      </p:cxnSp>
      <p:sp>
        <p:nvSpPr>
          <p:cNvPr id="20" name="TextBox 19">
            <a:extLst>
              <a:ext uri="{FF2B5EF4-FFF2-40B4-BE49-F238E27FC236}">
                <a16:creationId xmlns:a16="http://schemas.microsoft.com/office/drawing/2014/main" id="{C2FA5130-DEFA-90BB-312F-01BD07CC2C4E}"/>
              </a:ext>
            </a:extLst>
          </p:cNvPr>
          <p:cNvSpPr txBox="1"/>
          <p:nvPr/>
        </p:nvSpPr>
        <p:spPr>
          <a:xfrm>
            <a:off x="7161016" y="3777562"/>
            <a:ext cx="145172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hr-HR" dirty="0"/>
              <a:t>N</a:t>
            </a:r>
            <a:r>
              <a:rPr lang="en-GB" dirty="0" err="1"/>
              <a:t>shmsrc</a:t>
            </a:r>
            <a:endParaRPr lang="lv-LV" dirty="0"/>
          </a:p>
        </p:txBody>
      </p:sp>
      <p:cxnSp>
        <p:nvCxnSpPr>
          <p:cNvPr id="21" name="Straight Arrow Connector 20">
            <a:extLst>
              <a:ext uri="{FF2B5EF4-FFF2-40B4-BE49-F238E27FC236}">
                <a16:creationId xmlns:a16="http://schemas.microsoft.com/office/drawing/2014/main" id="{4ADA5B91-FB7F-ABFF-F093-5BAF04BD8D45}"/>
              </a:ext>
            </a:extLst>
          </p:cNvPr>
          <p:cNvCxnSpPr>
            <a:cxnSpLocks/>
            <a:stCxn id="11" idx="3"/>
            <a:endCxn id="20" idx="1"/>
          </p:cNvCxnSpPr>
          <p:nvPr/>
        </p:nvCxnSpPr>
        <p:spPr>
          <a:xfrm>
            <a:off x="5421191" y="3962228"/>
            <a:ext cx="17398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FE9E824-47AD-1C9D-A309-823EAA57B569}"/>
              </a:ext>
            </a:extLst>
          </p:cNvPr>
          <p:cNvCxnSpPr>
            <a:cxnSpLocks/>
            <a:stCxn id="20" idx="3"/>
            <a:endCxn id="14" idx="1"/>
          </p:cNvCxnSpPr>
          <p:nvPr/>
        </p:nvCxnSpPr>
        <p:spPr>
          <a:xfrm>
            <a:off x="8612743" y="3962228"/>
            <a:ext cx="350732" cy="0"/>
          </a:xfrm>
          <a:prstGeom prst="straightConnector1">
            <a:avLst/>
          </a:prstGeom>
          <a:ln>
            <a:tailEnd type="triangle"/>
          </a:ln>
        </p:spPr>
        <p:style>
          <a:lnRef idx="1">
            <a:schemeClr val="accent6"/>
          </a:lnRef>
          <a:fillRef idx="2">
            <a:schemeClr val="accent6"/>
          </a:fillRef>
          <a:effectRef idx="1">
            <a:schemeClr val="accent6"/>
          </a:effectRef>
          <a:fontRef idx="minor">
            <a:schemeClr val="dk1"/>
          </a:fontRef>
        </p:style>
      </p:cxnSp>
      <p:cxnSp>
        <p:nvCxnSpPr>
          <p:cNvPr id="23" name="Straight Arrow Connector 22">
            <a:extLst>
              <a:ext uri="{FF2B5EF4-FFF2-40B4-BE49-F238E27FC236}">
                <a16:creationId xmlns:a16="http://schemas.microsoft.com/office/drawing/2014/main" id="{A8879CF4-2E55-3EA8-88DB-FBB0F380D9FA}"/>
              </a:ext>
            </a:extLst>
          </p:cNvPr>
          <p:cNvCxnSpPr>
            <a:stCxn id="8" idx="3"/>
            <a:endCxn id="9" idx="1"/>
          </p:cNvCxnSpPr>
          <p:nvPr/>
        </p:nvCxnSpPr>
        <p:spPr>
          <a:xfrm>
            <a:off x="1937988" y="3647850"/>
            <a:ext cx="3157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FE4CFCF-2535-3EF4-CB59-3BC590761770}"/>
              </a:ext>
            </a:extLst>
          </p:cNvPr>
          <p:cNvCxnSpPr>
            <a:stCxn id="9" idx="3"/>
            <a:endCxn id="10" idx="1"/>
          </p:cNvCxnSpPr>
          <p:nvPr/>
        </p:nvCxnSpPr>
        <p:spPr>
          <a:xfrm flipV="1">
            <a:off x="3705513" y="3221288"/>
            <a:ext cx="263952" cy="4265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AC998B9-A763-D4C6-0EAF-9E81787725C9}"/>
              </a:ext>
            </a:extLst>
          </p:cNvPr>
          <p:cNvCxnSpPr>
            <a:stCxn id="9" idx="3"/>
            <a:endCxn id="11" idx="1"/>
          </p:cNvCxnSpPr>
          <p:nvPr/>
        </p:nvCxnSpPr>
        <p:spPr>
          <a:xfrm>
            <a:off x="3705513" y="3647850"/>
            <a:ext cx="263951" cy="3143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1503931-526F-3D77-BD18-9FD2F40A6C9E}"/>
              </a:ext>
            </a:extLst>
          </p:cNvPr>
          <p:cNvSpPr txBox="1"/>
          <p:nvPr/>
        </p:nvSpPr>
        <p:spPr>
          <a:xfrm>
            <a:off x="3898340" y="4815182"/>
            <a:ext cx="2582807" cy="1477328"/>
          </a:xfrm>
          <a:prstGeom prst="rect">
            <a:avLst/>
          </a:prstGeom>
          <a:noFill/>
        </p:spPr>
        <p:txBody>
          <a:bodyPr wrap="square" rtlCol="0">
            <a:spAutoFit/>
          </a:bodyPr>
          <a:lstStyle/>
          <a:p>
            <a:r>
              <a:rPr lang="hr-HR" dirty="0">
                <a:solidFill>
                  <a:srgbClr val="00B050"/>
                </a:solidFill>
              </a:rPr>
              <a:t>S</a:t>
            </a:r>
            <a:r>
              <a:rPr lang="lv-LV" dirty="0">
                <a:solidFill>
                  <a:srgbClr val="00B050"/>
                </a:solidFill>
              </a:rPr>
              <a:t>end</a:t>
            </a:r>
            <a:r>
              <a:rPr lang="hr-HR" dirty="0">
                <a:solidFill>
                  <a:srgbClr val="00B050"/>
                </a:solidFill>
              </a:rPr>
              <a:t>s</a:t>
            </a:r>
            <a:endParaRPr lang="ru-RU" dirty="0">
              <a:solidFill>
                <a:srgbClr val="00B050"/>
              </a:solidFill>
            </a:endParaRPr>
          </a:p>
          <a:p>
            <a:pPr marL="285750" indent="-285750">
              <a:buFont typeface="Arial" panose="020B0604020202020204" pitchFamily="34" charset="0"/>
              <a:buChar char="•"/>
            </a:pPr>
            <a:r>
              <a:rPr lang="lv-LV" dirty="0" err="1">
                <a:solidFill>
                  <a:srgbClr val="00B050"/>
                </a:solidFill>
              </a:rPr>
              <a:t>Caps</a:t>
            </a:r>
            <a:endParaRPr lang="ru-RU" dirty="0">
              <a:solidFill>
                <a:srgbClr val="00B050"/>
              </a:solidFill>
            </a:endParaRPr>
          </a:p>
          <a:p>
            <a:pPr marL="285750" indent="-285750">
              <a:buFont typeface="Arial" panose="020B0604020202020204" pitchFamily="34" charset="0"/>
              <a:buChar char="•"/>
            </a:pPr>
            <a:r>
              <a:rPr lang="lv-LV" dirty="0">
                <a:solidFill>
                  <a:srgbClr val="00B050"/>
                </a:solidFill>
              </a:rPr>
              <a:t>Audio </a:t>
            </a:r>
            <a:r>
              <a:rPr lang="lv-LV" dirty="0" err="1">
                <a:solidFill>
                  <a:srgbClr val="00B050"/>
                </a:solidFill>
              </a:rPr>
              <a:t>metadata</a:t>
            </a:r>
            <a:endParaRPr lang="hr-HR" dirty="0">
              <a:solidFill>
                <a:srgbClr val="00B050"/>
              </a:solidFill>
            </a:endParaRPr>
          </a:p>
          <a:p>
            <a:pPr marL="285750" indent="-285750">
              <a:buFont typeface="Arial" panose="020B0604020202020204" pitchFamily="34" charset="0"/>
              <a:buChar char="•"/>
            </a:pPr>
            <a:r>
              <a:rPr lang="hr-HR" dirty="0">
                <a:solidFill>
                  <a:srgbClr val="00B050"/>
                </a:solidFill>
              </a:rPr>
              <a:t>Custom events</a:t>
            </a:r>
          </a:p>
          <a:p>
            <a:pPr marL="285750" indent="-285750">
              <a:buFont typeface="Arial" panose="020B0604020202020204" pitchFamily="34" charset="0"/>
              <a:buChar char="•"/>
            </a:pPr>
            <a:r>
              <a:rPr lang="hr-HR" dirty="0">
                <a:solidFill>
                  <a:srgbClr val="00B050"/>
                </a:solidFill>
              </a:rPr>
              <a:t>EOS</a:t>
            </a:r>
            <a:endParaRPr lang="lv-LV" dirty="0">
              <a:solidFill>
                <a:srgbClr val="00B050"/>
              </a:solidFill>
            </a:endParaRPr>
          </a:p>
        </p:txBody>
      </p:sp>
      <p:cxnSp>
        <p:nvCxnSpPr>
          <p:cNvPr id="30" name="Straight Connector 29">
            <a:extLst>
              <a:ext uri="{FF2B5EF4-FFF2-40B4-BE49-F238E27FC236}">
                <a16:creationId xmlns:a16="http://schemas.microsoft.com/office/drawing/2014/main" id="{E0DE9D70-B6BB-8330-3879-A4192250D78C}"/>
              </a:ext>
            </a:extLst>
          </p:cNvPr>
          <p:cNvCxnSpPr/>
          <p:nvPr/>
        </p:nvCxnSpPr>
        <p:spPr>
          <a:xfrm>
            <a:off x="4607859" y="4267200"/>
            <a:ext cx="0" cy="547982"/>
          </a:xfrm>
          <a:prstGeom prst="line">
            <a:avLst/>
          </a:prstGeom>
        </p:spPr>
        <p:style>
          <a:lnRef idx="1">
            <a:schemeClr val="accent1"/>
          </a:lnRef>
          <a:fillRef idx="0">
            <a:schemeClr val="accent1"/>
          </a:fillRef>
          <a:effectRef idx="0">
            <a:schemeClr val="accent1"/>
          </a:effectRef>
          <a:fontRef idx="minor">
            <a:schemeClr val="tx1"/>
          </a:fontRef>
        </p:style>
      </p:cxnSp>
      <p:sp>
        <p:nvSpPr>
          <p:cNvPr id="26" name="Title 1">
            <a:extLst>
              <a:ext uri="{FF2B5EF4-FFF2-40B4-BE49-F238E27FC236}">
                <a16:creationId xmlns:a16="http://schemas.microsoft.com/office/drawing/2014/main" id="{B9EF9F6B-4C56-3880-CD58-77B084008262}"/>
              </a:ext>
            </a:extLst>
          </p:cNvPr>
          <p:cNvSpPr txBox="1">
            <a:spLocks/>
          </p:cNvSpPr>
          <p:nvPr/>
        </p:nvSpPr>
        <p:spPr bwMode="gray">
          <a:xfrm>
            <a:off x="561720" y="599053"/>
            <a:ext cx="7155329"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a:t>Tips and tricks</a:t>
            </a:r>
            <a:endParaRPr lang="lv-LV" dirty="0"/>
          </a:p>
        </p:txBody>
      </p:sp>
    </p:spTree>
    <p:extLst>
      <p:ext uri="{BB962C8B-B14F-4D97-AF65-F5344CB8AC3E}">
        <p14:creationId xmlns:p14="http://schemas.microsoft.com/office/powerpoint/2010/main" val="172983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6CA28F-2670-E3AF-828A-B8D75150AA3E}"/>
              </a:ext>
            </a:extLst>
          </p:cNvPr>
          <p:cNvSpPr txBox="1">
            <a:spLocks/>
          </p:cNvSpPr>
          <p:nvPr/>
        </p:nvSpPr>
        <p:spPr bwMode="gray">
          <a:xfrm>
            <a:off x="3354273" y="1207453"/>
            <a:ext cx="4516740"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hr-HR" sz="2800" dirty="0">
                <a:solidFill>
                  <a:srgbClr val="FFFF00"/>
                </a:solidFill>
              </a:rPr>
              <a:t>Flow debugging</a:t>
            </a:r>
            <a:endParaRPr lang="lv-LV" sz="2800" dirty="0">
              <a:solidFill>
                <a:srgbClr val="FFFF00"/>
              </a:solidFill>
            </a:endParaRPr>
          </a:p>
        </p:txBody>
      </p:sp>
      <p:pic>
        <p:nvPicPr>
          <p:cNvPr id="29" name="Picture 28">
            <a:extLst>
              <a:ext uri="{FF2B5EF4-FFF2-40B4-BE49-F238E27FC236}">
                <a16:creationId xmlns:a16="http://schemas.microsoft.com/office/drawing/2014/main" id="{41096111-A144-7998-029C-4BC82ADA648E}"/>
              </a:ext>
            </a:extLst>
          </p:cNvPr>
          <p:cNvPicPr>
            <a:picLocks noChangeAspect="1"/>
          </p:cNvPicPr>
          <p:nvPr/>
        </p:nvPicPr>
        <p:blipFill>
          <a:blip r:embed="rId3"/>
          <a:stretch>
            <a:fillRect/>
          </a:stretch>
        </p:blipFill>
        <p:spPr>
          <a:xfrm>
            <a:off x="0" y="2976362"/>
            <a:ext cx="12192000" cy="905275"/>
          </a:xfrm>
          <a:prstGeom prst="rect">
            <a:avLst/>
          </a:prstGeom>
        </p:spPr>
      </p:pic>
      <p:sp>
        <p:nvSpPr>
          <p:cNvPr id="31" name="TextBox 30">
            <a:extLst>
              <a:ext uri="{FF2B5EF4-FFF2-40B4-BE49-F238E27FC236}">
                <a16:creationId xmlns:a16="http://schemas.microsoft.com/office/drawing/2014/main" id="{78C777B0-07ED-305C-EADA-7D32BF6DB4B9}"/>
              </a:ext>
            </a:extLst>
          </p:cNvPr>
          <p:cNvSpPr txBox="1"/>
          <p:nvPr/>
        </p:nvSpPr>
        <p:spPr>
          <a:xfrm>
            <a:off x="2328115" y="4874727"/>
            <a:ext cx="3462807" cy="923330"/>
          </a:xfrm>
          <a:prstGeom prst="rect">
            <a:avLst/>
          </a:prstGeom>
          <a:noFill/>
        </p:spPr>
        <p:txBody>
          <a:bodyPr wrap="none" rtlCol="0">
            <a:spAutoFit/>
          </a:bodyPr>
          <a:lstStyle/>
          <a:p>
            <a:r>
              <a:rPr lang="hr-HR" dirty="0"/>
              <a:t>What if it runs too slowly</a:t>
            </a:r>
            <a:r>
              <a:rPr lang="en-GB" dirty="0"/>
              <a:t>?</a:t>
            </a:r>
          </a:p>
          <a:p>
            <a:r>
              <a:rPr lang="en-GB" dirty="0"/>
              <a:t>What if it is stuck completely?</a:t>
            </a:r>
          </a:p>
          <a:p>
            <a:r>
              <a:rPr lang="en-GB" dirty="0"/>
              <a:t>Who’s to blame?</a:t>
            </a:r>
            <a:endParaRPr lang="lv-LV" dirty="0"/>
          </a:p>
        </p:txBody>
      </p:sp>
      <p:sp>
        <p:nvSpPr>
          <p:cNvPr id="32" name="TextBox 31">
            <a:extLst>
              <a:ext uri="{FF2B5EF4-FFF2-40B4-BE49-F238E27FC236}">
                <a16:creationId xmlns:a16="http://schemas.microsoft.com/office/drawing/2014/main" id="{210D79BD-CDA5-A4D4-5498-D38399C101F5}"/>
              </a:ext>
            </a:extLst>
          </p:cNvPr>
          <p:cNvSpPr txBox="1"/>
          <p:nvPr/>
        </p:nvSpPr>
        <p:spPr>
          <a:xfrm>
            <a:off x="9214294" y="4366896"/>
            <a:ext cx="1292341" cy="369332"/>
          </a:xfrm>
          <a:prstGeom prst="rect">
            <a:avLst/>
          </a:prstGeom>
          <a:noFill/>
        </p:spPr>
        <p:txBody>
          <a:bodyPr wrap="none" rtlCol="0">
            <a:spAutoFit/>
          </a:bodyPr>
          <a:lstStyle/>
          <a:p>
            <a:r>
              <a:rPr lang="en-GB" dirty="0"/>
              <a:t>Sync=true</a:t>
            </a:r>
          </a:p>
        </p:txBody>
      </p:sp>
      <p:cxnSp>
        <p:nvCxnSpPr>
          <p:cNvPr id="34" name="Straight Connector 33">
            <a:extLst>
              <a:ext uri="{FF2B5EF4-FFF2-40B4-BE49-F238E27FC236}">
                <a16:creationId xmlns:a16="http://schemas.microsoft.com/office/drawing/2014/main" id="{F6D9F826-05CB-AD85-85BA-D1B592E6EF74}"/>
              </a:ext>
            </a:extLst>
          </p:cNvPr>
          <p:cNvCxnSpPr/>
          <p:nvPr/>
        </p:nvCxnSpPr>
        <p:spPr>
          <a:xfrm flipV="1">
            <a:off x="10506635" y="3621741"/>
            <a:ext cx="1524000" cy="806824"/>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EF16999C-70ED-D506-0AD9-89679013B35D}"/>
              </a:ext>
            </a:extLst>
          </p:cNvPr>
          <p:cNvSpPr txBox="1"/>
          <p:nvPr/>
        </p:nvSpPr>
        <p:spPr>
          <a:xfrm>
            <a:off x="6401079" y="4551562"/>
            <a:ext cx="2578429" cy="646331"/>
          </a:xfrm>
          <a:prstGeom prst="rect">
            <a:avLst/>
          </a:prstGeom>
          <a:noFill/>
        </p:spPr>
        <p:txBody>
          <a:bodyPr wrap="square">
            <a:spAutoFit/>
          </a:bodyPr>
          <a:lstStyle/>
          <a:p>
            <a:r>
              <a:rPr lang="en-GB" dirty="0"/>
              <a:t>Expected PTS = 1234s</a:t>
            </a:r>
          </a:p>
          <a:p>
            <a:r>
              <a:rPr lang="en-GB" dirty="0"/>
              <a:t>Actual PTS = 1232s</a:t>
            </a:r>
            <a:endParaRPr lang="lv-LV" dirty="0"/>
          </a:p>
        </p:txBody>
      </p:sp>
      <p:sp>
        <p:nvSpPr>
          <p:cNvPr id="6" name="Title 1">
            <a:extLst>
              <a:ext uri="{FF2B5EF4-FFF2-40B4-BE49-F238E27FC236}">
                <a16:creationId xmlns:a16="http://schemas.microsoft.com/office/drawing/2014/main" id="{18F867BB-BE97-3764-D221-66873BBC5011}"/>
              </a:ext>
            </a:extLst>
          </p:cNvPr>
          <p:cNvSpPr txBox="1">
            <a:spLocks/>
          </p:cNvSpPr>
          <p:nvPr/>
        </p:nvSpPr>
        <p:spPr bwMode="gray">
          <a:xfrm>
            <a:off x="561720" y="599053"/>
            <a:ext cx="7155329"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a:t>Tips and tricks</a:t>
            </a:r>
            <a:endParaRPr lang="lv-LV" dirty="0"/>
          </a:p>
        </p:txBody>
      </p:sp>
    </p:spTree>
    <p:extLst>
      <p:ext uri="{BB962C8B-B14F-4D97-AF65-F5344CB8AC3E}">
        <p14:creationId xmlns:p14="http://schemas.microsoft.com/office/powerpoint/2010/main" val="280343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6CA28F-2670-E3AF-828A-B8D75150AA3E}"/>
              </a:ext>
            </a:extLst>
          </p:cNvPr>
          <p:cNvSpPr txBox="1">
            <a:spLocks/>
          </p:cNvSpPr>
          <p:nvPr/>
        </p:nvSpPr>
        <p:spPr bwMode="gray">
          <a:xfrm>
            <a:off x="3354273" y="1207453"/>
            <a:ext cx="4516740"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hr-HR" sz="2800" dirty="0">
                <a:solidFill>
                  <a:srgbClr val="FFFF00"/>
                </a:solidFill>
              </a:rPr>
              <a:t>Flow debugging</a:t>
            </a:r>
            <a:endParaRPr lang="lv-LV" sz="2800" dirty="0">
              <a:solidFill>
                <a:srgbClr val="FFFF00"/>
              </a:solidFill>
            </a:endParaRPr>
          </a:p>
        </p:txBody>
      </p:sp>
      <p:sp>
        <p:nvSpPr>
          <p:cNvPr id="3" name="TextBox 2">
            <a:extLst>
              <a:ext uri="{FF2B5EF4-FFF2-40B4-BE49-F238E27FC236}">
                <a16:creationId xmlns:a16="http://schemas.microsoft.com/office/drawing/2014/main" id="{EFC4227E-8D70-A09A-D8E1-B36967F1ED59}"/>
              </a:ext>
            </a:extLst>
          </p:cNvPr>
          <p:cNvSpPr txBox="1"/>
          <p:nvPr/>
        </p:nvSpPr>
        <p:spPr>
          <a:xfrm>
            <a:off x="524966" y="3340209"/>
            <a:ext cx="183027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GB" dirty="0"/>
              <a:t>bin1</a:t>
            </a:r>
            <a:endParaRPr lang="lv-LV" dirty="0"/>
          </a:p>
        </p:txBody>
      </p:sp>
      <p:sp>
        <p:nvSpPr>
          <p:cNvPr id="5" name="TextBox 4">
            <a:extLst>
              <a:ext uri="{FF2B5EF4-FFF2-40B4-BE49-F238E27FC236}">
                <a16:creationId xmlns:a16="http://schemas.microsoft.com/office/drawing/2014/main" id="{5DE66773-362A-50A6-FCC9-1230549AA534}"/>
              </a:ext>
            </a:extLst>
          </p:cNvPr>
          <p:cNvSpPr txBox="1"/>
          <p:nvPr/>
        </p:nvSpPr>
        <p:spPr>
          <a:xfrm>
            <a:off x="5180864" y="3363544"/>
            <a:ext cx="1830274"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GB" dirty="0"/>
              <a:t>bin2</a:t>
            </a:r>
            <a:endParaRPr lang="lv-LV" dirty="0"/>
          </a:p>
        </p:txBody>
      </p:sp>
      <p:sp>
        <p:nvSpPr>
          <p:cNvPr id="8" name="TextBox 7">
            <a:extLst>
              <a:ext uri="{FF2B5EF4-FFF2-40B4-BE49-F238E27FC236}">
                <a16:creationId xmlns:a16="http://schemas.microsoft.com/office/drawing/2014/main" id="{4AD51A2A-4F90-4880-4E34-7644B396E254}"/>
              </a:ext>
            </a:extLst>
          </p:cNvPr>
          <p:cNvSpPr txBox="1"/>
          <p:nvPr/>
        </p:nvSpPr>
        <p:spPr>
          <a:xfrm>
            <a:off x="9460798" y="3350987"/>
            <a:ext cx="1830274"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GB" dirty="0"/>
              <a:t>bin3</a:t>
            </a:r>
            <a:endParaRPr lang="lv-LV" dirty="0"/>
          </a:p>
        </p:txBody>
      </p:sp>
      <p:cxnSp>
        <p:nvCxnSpPr>
          <p:cNvPr id="11" name="Straight Arrow Connector 10">
            <a:extLst>
              <a:ext uri="{FF2B5EF4-FFF2-40B4-BE49-F238E27FC236}">
                <a16:creationId xmlns:a16="http://schemas.microsoft.com/office/drawing/2014/main" id="{4F39086D-B72B-D576-36AD-EBC73FBEF9F0}"/>
              </a:ext>
            </a:extLst>
          </p:cNvPr>
          <p:cNvCxnSpPr>
            <a:cxnSpLocks/>
            <a:stCxn id="3" idx="3"/>
            <a:endCxn id="5" idx="1"/>
          </p:cNvCxnSpPr>
          <p:nvPr/>
        </p:nvCxnSpPr>
        <p:spPr>
          <a:xfrm>
            <a:off x="2355239" y="3524875"/>
            <a:ext cx="2825625" cy="233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8A8A35A-E687-7A91-F434-80264E238EA4}"/>
              </a:ext>
            </a:extLst>
          </p:cNvPr>
          <p:cNvCxnSpPr>
            <a:cxnSpLocks/>
            <a:stCxn id="5" idx="3"/>
            <a:endCxn id="8" idx="1"/>
          </p:cNvCxnSpPr>
          <p:nvPr/>
        </p:nvCxnSpPr>
        <p:spPr>
          <a:xfrm flipV="1">
            <a:off x="7011138" y="3535653"/>
            <a:ext cx="2449660" cy="125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2437181-B465-B3F6-0FC1-B21D07952014}"/>
              </a:ext>
            </a:extLst>
          </p:cNvPr>
          <p:cNvCxnSpPr>
            <a:cxnSpLocks/>
            <a:stCxn id="8" idx="3"/>
          </p:cNvCxnSpPr>
          <p:nvPr/>
        </p:nvCxnSpPr>
        <p:spPr>
          <a:xfrm>
            <a:off x="11291072" y="3535653"/>
            <a:ext cx="687843" cy="12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1DF45B4-B9A5-91CD-50EB-470F580AE3EB}"/>
              </a:ext>
            </a:extLst>
          </p:cNvPr>
          <p:cNvCxnSpPr>
            <a:cxnSpLocks/>
            <a:endCxn id="3" idx="1"/>
          </p:cNvCxnSpPr>
          <p:nvPr/>
        </p:nvCxnSpPr>
        <p:spPr>
          <a:xfrm>
            <a:off x="161365" y="3524875"/>
            <a:ext cx="3636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CBC1D39D-E22E-DB34-D6FF-7B00786AA5DE}"/>
              </a:ext>
            </a:extLst>
          </p:cNvPr>
          <p:cNvSpPr txBox="1">
            <a:spLocks/>
          </p:cNvSpPr>
          <p:nvPr/>
        </p:nvSpPr>
        <p:spPr bwMode="gray">
          <a:xfrm>
            <a:off x="561720" y="599053"/>
            <a:ext cx="7155329"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a:t>Tips and tricks</a:t>
            </a:r>
            <a:endParaRPr lang="lv-LV" dirty="0"/>
          </a:p>
        </p:txBody>
      </p:sp>
    </p:spTree>
    <p:extLst>
      <p:ext uri="{BB962C8B-B14F-4D97-AF65-F5344CB8AC3E}">
        <p14:creationId xmlns:p14="http://schemas.microsoft.com/office/powerpoint/2010/main" val="17278575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6CA28F-2670-E3AF-828A-B8D75150AA3E}"/>
              </a:ext>
            </a:extLst>
          </p:cNvPr>
          <p:cNvSpPr txBox="1">
            <a:spLocks/>
          </p:cNvSpPr>
          <p:nvPr/>
        </p:nvSpPr>
        <p:spPr bwMode="gray">
          <a:xfrm>
            <a:off x="3354273" y="1207453"/>
            <a:ext cx="4516740"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hr-HR" sz="2800" dirty="0">
                <a:solidFill>
                  <a:srgbClr val="FFFF00"/>
                </a:solidFill>
              </a:rPr>
              <a:t>Flow debugging</a:t>
            </a:r>
            <a:endParaRPr lang="lv-LV" sz="2800" dirty="0">
              <a:solidFill>
                <a:srgbClr val="FFFF00"/>
              </a:solidFill>
            </a:endParaRPr>
          </a:p>
        </p:txBody>
      </p:sp>
      <p:sp>
        <p:nvSpPr>
          <p:cNvPr id="3" name="TextBox 2">
            <a:extLst>
              <a:ext uri="{FF2B5EF4-FFF2-40B4-BE49-F238E27FC236}">
                <a16:creationId xmlns:a16="http://schemas.microsoft.com/office/drawing/2014/main" id="{EFC4227E-8D70-A09A-D8E1-B36967F1ED59}"/>
              </a:ext>
            </a:extLst>
          </p:cNvPr>
          <p:cNvSpPr txBox="1"/>
          <p:nvPr/>
        </p:nvSpPr>
        <p:spPr>
          <a:xfrm>
            <a:off x="561720" y="2586228"/>
            <a:ext cx="183027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GB" dirty="0"/>
              <a:t>bin1</a:t>
            </a:r>
            <a:endParaRPr lang="lv-LV" dirty="0"/>
          </a:p>
        </p:txBody>
      </p:sp>
      <p:sp>
        <p:nvSpPr>
          <p:cNvPr id="5" name="TextBox 4">
            <a:extLst>
              <a:ext uri="{FF2B5EF4-FFF2-40B4-BE49-F238E27FC236}">
                <a16:creationId xmlns:a16="http://schemas.microsoft.com/office/drawing/2014/main" id="{5DE66773-362A-50A6-FCC9-1230549AA534}"/>
              </a:ext>
            </a:extLst>
          </p:cNvPr>
          <p:cNvSpPr txBox="1"/>
          <p:nvPr/>
        </p:nvSpPr>
        <p:spPr>
          <a:xfrm>
            <a:off x="5217618" y="2609563"/>
            <a:ext cx="1830274"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GB" dirty="0"/>
              <a:t>bin2</a:t>
            </a:r>
            <a:endParaRPr lang="lv-LV" dirty="0"/>
          </a:p>
        </p:txBody>
      </p:sp>
      <p:sp>
        <p:nvSpPr>
          <p:cNvPr id="8" name="TextBox 7">
            <a:extLst>
              <a:ext uri="{FF2B5EF4-FFF2-40B4-BE49-F238E27FC236}">
                <a16:creationId xmlns:a16="http://schemas.microsoft.com/office/drawing/2014/main" id="{4AD51A2A-4F90-4880-4E34-7644B396E254}"/>
              </a:ext>
            </a:extLst>
          </p:cNvPr>
          <p:cNvSpPr txBox="1"/>
          <p:nvPr/>
        </p:nvSpPr>
        <p:spPr>
          <a:xfrm>
            <a:off x="9497552" y="2597006"/>
            <a:ext cx="1830274"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GB" dirty="0"/>
              <a:t>bin3</a:t>
            </a:r>
            <a:endParaRPr lang="lv-LV" dirty="0"/>
          </a:p>
        </p:txBody>
      </p:sp>
      <p:cxnSp>
        <p:nvCxnSpPr>
          <p:cNvPr id="11" name="Straight Arrow Connector 10">
            <a:extLst>
              <a:ext uri="{FF2B5EF4-FFF2-40B4-BE49-F238E27FC236}">
                <a16:creationId xmlns:a16="http://schemas.microsoft.com/office/drawing/2014/main" id="{4F39086D-B72B-D576-36AD-EBC73FBEF9F0}"/>
              </a:ext>
            </a:extLst>
          </p:cNvPr>
          <p:cNvCxnSpPr>
            <a:cxnSpLocks/>
            <a:stCxn id="3" idx="3"/>
            <a:endCxn id="6" idx="1"/>
          </p:cNvCxnSpPr>
          <p:nvPr/>
        </p:nvCxnSpPr>
        <p:spPr>
          <a:xfrm>
            <a:off x="2391993" y="2770894"/>
            <a:ext cx="753864" cy="107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8A8A35A-E687-7A91-F434-80264E238EA4}"/>
              </a:ext>
            </a:extLst>
          </p:cNvPr>
          <p:cNvCxnSpPr>
            <a:cxnSpLocks/>
            <a:stCxn id="5" idx="3"/>
            <a:endCxn id="19" idx="1"/>
          </p:cNvCxnSpPr>
          <p:nvPr/>
        </p:nvCxnSpPr>
        <p:spPr>
          <a:xfrm>
            <a:off x="7047892" y="2794229"/>
            <a:ext cx="5328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2437181-B465-B3F6-0FC1-B21D07952014}"/>
              </a:ext>
            </a:extLst>
          </p:cNvPr>
          <p:cNvCxnSpPr>
            <a:cxnSpLocks/>
            <a:stCxn id="8" idx="3"/>
          </p:cNvCxnSpPr>
          <p:nvPr/>
        </p:nvCxnSpPr>
        <p:spPr>
          <a:xfrm>
            <a:off x="11327826" y="2781672"/>
            <a:ext cx="687843" cy="12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1DF45B4-B9A5-91CD-50EB-470F580AE3EB}"/>
              </a:ext>
            </a:extLst>
          </p:cNvPr>
          <p:cNvCxnSpPr>
            <a:cxnSpLocks/>
            <a:endCxn id="3" idx="1"/>
          </p:cNvCxnSpPr>
          <p:nvPr/>
        </p:nvCxnSpPr>
        <p:spPr>
          <a:xfrm>
            <a:off x="198119" y="2770894"/>
            <a:ext cx="3636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5B0DFAB-3D83-0454-EA9D-A054D86ADEFD}"/>
              </a:ext>
            </a:extLst>
          </p:cNvPr>
          <p:cNvSpPr txBox="1"/>
          <p:nvPr/>
        </p:nvSpPr>
        <p:spPr>
          <a:xfrm>
            <a:off x="3145857" y="2458506"/>
            <a:ext cx="1538890"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GB" dirty="0"/>
              <a:t>Flow</a:t>
            </a:r>
            <a:br>
              <a:rPr lang="en-GB" dirty="0"/>
            </a:br>
            <a:r>
              <a:rPr lang="en-GB" dirty="0"/>
              <a:t>debugger</a:t>
            </a:r>
            <a:endParaRPr lang="lv-LV" dirty="0"/>
          </a:p>
        </p:txBody>
      </p:sp>
      <p:cxnSp>
        <p:nvCxnSpPr>
          <p:cNvPr id="16" name="Straight Arrow Connector 15">
            <a:extLst>
              <a:ext uri="{FF2B5EF4-FFF2-40B4-BE49-F238E27FC236}">
                <a16:creationId xmlns:a16="http://schemas.microsoft.com/office/drawing/2014/main" id="{183DA788-1ABA-C68E-44F9-A27DF2E591E8}"/>
              </a:ext>
            </a:extLst>
          </p:cNvPr>
          <p:cNvCxnSpPr>
            <a:cxnSpLocks/>
            <a:stCxn id="6" idx="3"/>
            <a:endCxn id="5" idx="1"/>
          </p:cNvCxnSpPr>
          <p:nvPr/>
        </p:nvCxnSpPr>
        <p:spPr>
          <a:xfrm>
            <a:off x="4684747" y="2781672"/>
            <a:ext cx="532871" cy="125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E8C2F20-EC15-3606-23A2-F4FBF40C0690}"/>
              </a:ext>
            </a:extLst>
          </p:cNvPr>
          <p:cNvSpPr txBox="1"/>
          <p:nvPr/>
        </p:nvSpPr>
        <p:spPr>
          <a:xfrm>
            <a:off x="7580763" y="2471063"/>
            <a:ext cx="1538890"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GB" dirty="0"/>
              <a:t>Flow</a:t>
            </a:r>
            <a:br>
              <a:rPr lang="en-GB" dirty="0"/>
            </a:br>
            <a:r>
              <a:rPr lang="en-GB" dirty="0"/>
              <a:t>debugger</a:t>
            </a:r>
            <a:endParaRPr lang="lv-LV" dirty="0"/>
          </a:p>
        </p:txBody>
      </p:sp>
      <p:cxnSp>
        <p:nvCxnSpPr>
          <p:cNvPr id="28" name="Straight Arrow Connector 27">
            <a:extLst>
              <a:ext uri="{FF2B5EF4-FFF2-40B4-BE49-F238E27FC236}">
                <a16:creationId xmlns:a16="http://schemas.microsoft.com/office/drawing/2014/main" id="{21D91B98-CBC9-9B53-C927-224783859111}"/>
              </a:ext>
            </a:extLst>
          </p:cNvPr>
          <p:cNvCxnSpPr>
            <a:stCxn id="19" idx="3"/>
            <a:endCxn id="8" idx="1"/>
          </p:cNvCxnSpPr>
          <p:nvPr/>
        </p:nvCxnSpPr>
        <p:spPr>
          <a:xfrm flipV="1">
            <a:off x="9119653" y="2781672"/>
            <a:ext cx="377899" cy="125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E2D49DC1-CC12-6173-BC55-29E97FE24A04}"/>
              </a:ext>
            </a:extLst>
          </p:cNvPr>
          <p:cNvSpPr txBox="1">
            <a:spLocks/>
          </p:cNvSpPr>
          <p:nvPr/>
        </p:nvSpPr>
        <p:spPr bwMode="gray">
          <a:xfrm>
            <a:off x="561720" y="599053"/>
            <a:ext cx="7155329"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a:t>Tips and tricks</a:t>
            </a:r>
            <a:endParaRPr lang="lv-LV" dirty="0"/>
          </a:p>
        </p:txBody>
      </p:sp>
      <p:sp>
        <p:nvSpPr>
          <p:cNvPr id="2" name="Content Placeholder 2">
            <a:extLst>
              <a:ext uri="{FF2B5EF4-FFF2-40B4-BE49-F238E27FC236}">
                <a16:creationId xmlns:a16="http://schemas.microsoft.com/office/drawing/2014/main" id="{4CF8798D-2024-0715-318F-B7E1F911EBEF}"/>
              </a:ext>
            </a:extLst>
          </p:cNvPr>
          <p:cNvSpPr>
            <a:spLocks noGrp="1"/>
          </p:cNvSpPr>
          <p:nvPr>
            <p:ph idx="1"/>
          </p:nvPr>
        </p:nvSpPr>
        <p:spPr>
          <a:xfrm>
            <a:off x="2010049" y="3674040"/>
            <a:ext cx="8142480" cy="2982252"/>
          </a:xfrm>
        </p:spPr>
        <p:txBody>
          <a:bodyPr>
            <a:noAutofit/>
          </a:bodyPr>
          <a:lstStyle/>
          <a:p>
            <a:pPr marL="0" indent="0">
              <a:buNone/>
            </a:pPr>
            <a:r>
              <a:rPr lang="en-GB" sz="2000" b="1" dirty="0">
                <a:latin typeface="Courier New" panose="02070309020205020404" pitchFamily="49" charset="0"/>
                <a:cs typeface="Courier New" panose="02070309020205020404" pitchFamily="49" charset="0"/>
              </a:rPr>
              <a:t>blocked = true;</a:t>
            </a:r>
          </a:p>
          <a:p>
            <a:pPr marL="0" indent="0">
              <a:buNone/>
            </a:pPr>
            <a:r>
              <a:rPr lang="en-GB" sz="2000" b="1" dirty="0" err="1">
                <a:latin typeface="Courier New" panose="02070309020205020404" pitchFamily="49" charset="0"/>
                <a:cs typeface="Courier New" panose="02070309020205020404" pitchFamily="49" charset="0"/>
              </a:rPr>
              <a:t>block_time</a:t>
            </a:r>
            <a:r>
              <a:rPr lang="en-GB" sz="2000" b="1" dirty="0">
                <a:latin typeface="Courier New" panose="02070309020205020404" pitchFamily="49" charset="0"/>
                <a:cs typeface="Courier New" panose="02070309020205020404" pitchFamily="49" charset="0"/>
              </a:rPr>
              <a:t> = now;</a:t>
            </a:r>
          </a:p>
          <a:p>
            <a:pPr marL="0" indent="0">
              <a:buNone/>
            </a:pPr>
            <a:endParaRPr lang="en-GB" sz="2000" b="1" dirty="0">
              <a:latin typeface="Courier New" panose="02070309020205020404" pitchFamily="49" charset="0"/>
              <a:cs typeface="Courier New" panose="02070309020205020404" pitchFamily="49" charset="0"/>
            </a:endParaRPr>
          </a:p>
          <a:p>
            <a:pPr marL="0" indent="0">
              <a:buNone/>
            </a:pPr>
            <a:r>
              <a:rPr lang="en-GB" sz="2000" b="1" dirty="0" err="1">
                <a:latin typeface="Courier New" panose="02070309020205020404" pitchFamily="49" charset="0"/>
                <a:cs typeface="Courier New" panose="02070309020205020404" pitchFamily="49" charset="0"/>
              </a:rPr>
              <a:t>gst_pad_push</a:t>
            </a:r>
            <a:r>
              <a:rPr lang="en-GB" sz="2000" b="1" dirty="0">
                <a:latin typeface="Courier New" panose="02070309020205020404" pitchFamily="49" charset="0"/>
                <a:cs typeface="Courier New" panose="02070309020205020404" pitchFamily="49" charset="0"/>
              </a:rPr>
              <a:t>(</a:t>
            </a:r>
            <a:r>
              <a:rPr lang="en-GB" sz="2000" b="1" dirty="0" err="1">
                <a:latin typeface="Courier New" panose="02070309020205020404" pitchFamily="49" charset="0"/>
                <a:cs typeface="Courier New" panose="02070309020205020404" pitchFamily="49" charset="0"/>
              </a:rPr>
              <a:t>srcPad</a:t>
            </a:r>
            <a:r>
              <a:rPr lang="en-GB" sz="2000" b="1" dirty="0">
                <a:latin typeface="Courier New" panose="02070309020205020404" pitchFamily="49" charset="0"/>
                <a:cs typeface="Courier New" panose="02070309020205020404" pitchFamily="49" charset="0"/>
              </a:rPr>
              <a:t>, buffer);</a:t>
            </a:r>
          </a:p>
          <a:p>
            <a:pPr marL="0" indent="0">
              <a:buNone/>
            </a:pPr>
            <a:endParaRPr lang="en-GB" sz="2000" b="1" dirty="0">
              <a:latin typeface="Courier New" panose="02070309020205020404" pitchFamily="49" charset="0"/>
              <a:cs typeface="Courier New" panose="02070309020205020404" pitchFamily="49" charset="0"/>
            </a:endParaRPr>
          </a:p>
          <a:p>
            <a:pPr marL="0" indent="0">
              <a:buNone/>
            </a:pPr>
            <a:r>
              <a:rPr lang="en-GB" sz="2000" b="1" dirty="0">
                <a:latin typeface="Courier New" panose="02070309020205020404" pitchFamily="49" charset="0"/>
                <a:cs typeface="Courier New" panose="02070309020205020404" pitchFamily="49" charset="0"/>
              </a:rPr>
              <a:t>blocked = false;</a:t>
            </a:r>
          </a:p>
          <a:p>
            <a:pPr marL="0" indent="0">
              <a:buNone/>
            </a:pPr>
            <a:r>
              <a:rPr lang="en-GB" sz="2000" b="1" dirty="0" err="1">
                <a:latin typeface="Courier New" panose="02070309020205020404" pitchFamily="49" charset="0"/>
                <a:cs typeface="Courier New" panose="02070309020205020404" pitchFamily="49" charset="0"/>
              </a:rPr>
              <a:t>idle_time</a:t>
            </a:r>
            <a:r>
              <a:rPr lang="en-GB" sz="2000" b="1" dirty="0">
                <a:latin typeface="Courier New" panose="02070309020205020404" pitchFamily="49" charset="0"/>
                <a:cs typeface="Courier New" panose="02070309020205020404" pitchFamily="49" charset="0"/>
              </a:rPr>
              <a:t> = now;</a:t>
            </a:r>
          </a:p>
          <a:p>
            <a:pPr marL="0" indent="0">
              <a:buNone/>
            </a:pPr>
            <a:endParaRPr lang="lv-LV" sz="20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399470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6CA28F-2670-E3AF-828A-B8D75150AA3E}"/>
              </a:ext>
            </a:extLst>
          </p:cNvPr>
          <p:cNvSpPr txBox="1">
            <a:spLocks/>
          </p:cNvSpPr>
          <p:nvPr/>
        </p:nvSpPr>
        <p:spPr bwMode="gray">
          <a:xfrm>
            <a:off x="3354273" y="1207453"/>
            <a:ext cx="4516740"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hr-HR" sz="2800" dirty="0">
                <a:solidFill>
                  <a:srgbClr val="FFFF00"/>
                </a:solidFill>
              </a:rPr>
              <a:t>Flow debugging</a:t>
            </a:r>
            <a:endParaRPr lang="lv-LV" sz="2800" dirty="0">
              <a:solidFill>
                <a:srgbClr val="FFFF00"/>
              </a:solidFill>
            </a:endParaRPr>
          </a:p>
        </p:txBody>
      </p:sp>
      <p:sp>
        <p:nvSpPr>
          <p:cNvPr id="3" name="TextBox 2">
            <a:extLst>
              <a:ext uri="{FF2B5EF4-FFF2-40B4-BE49-F238E27FC236}">
                <a16:creationId xmlns:a16="http://schemas.microsoft.com/office/drawing/2014/main" id="{EFC4227E-8D70-A09A-D8E1-B36967F1ED59}"/>
              </a:ext>
            </a:extLst>
          </p:cNvPr>
          <p:cNvSpPr txBox="1"/>
          <p:nvPr/>
        </p:nvSpPr>
        <p:spPr>
          <a:xfrm>
            <a:off x="524966" y="3340209"/>
            <a:ext cx="183027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GB" dirty="0"/>
              <a:t>bin1</a:t>
            </a:r>
            <a:endParaRPr lang="lv-LV" dirty="0"/>
          </a:p>
        </p:txBody>
      </p:sp>
      <p:sp>
        <p:nvSpPr>
          <p:cNvPr id="5" name="TextBox 4">
            <a:extLst>
              <a:ext uri="{FF2B5EF4-FFF2-40B4-BE49-F238E27FC236}">
                <a16:creationId xmlns:a16="http://schemas.microsoft.com/office/drawing/2014/main" id="{5DE66773-362A-50A6-FCC9-1230549AA534}"/>
              </a:ext>
            </a:extLst>
          </p:cNvPr>
          <p:cNvSpPr txBox="1"/>
          <p:nvPr/>
        </p:nvSpPr>
        <p:spPr>
          <a:xfrm>
            <a:off x="5180864" y="3363544"/>
            <a:ext cx="1830274"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GB" dirty="0"/>
              <a:t>bin2</a:t>
            </a:r>
            <a:endParaRPr lang="lv-LV" dirty="0"/>
          </a:p>
        </p:txBody>
      </p:sp>
      <p:sp>
        <p:nvSpPr>
          <p:cNvPr id="8" name="TextBox 7">
            <a:extLst>
              <a:ext uri="{FF2B5EF4-FFF2-40B4-BE49-F238E27FC236}">
                <a16:creationId xmlns:a16="http://schemas.microsoft.com/office/drawing/2014/main" id="{4AD51A2A-4F90-4880-4E34-7644B396E254}"/>
              </a:ext>
            </a:extLst>
          </p:cNvPr>
          <p:cNvSpPr txBox="1"/>
          <p:nvPr/>
        </p:nvSpPr>
        <p:spPr>
          <a:xfrm>
            <a:off x="9460798" y="3350987"/>
            <a:ext cx="1830274"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GB" dirty="0"/>
              <a:t>bin3</a:t>
            </a:r>
            <a:endParaRPr lang="lv-LV" dirty="0"/>
          </a:p>
        </p:txBody>
      </p:sp>
      <p:cxnSp>
        <p:nvCxnSpPr>
          <p:cNvPr id="11" name="Straight Arrow Connector 10">
            <a:extLst>
              <a:ext uri="{FF2B5EF4-FFF2-40B4-BE49-F238E27FC236}">
                <a16:creationId xmlns:a16="http://schemas.microsoft.com/office/drawing/2014/main" id="{4F39086D-B72B-D576-36AD-EBC73FBEF9F0}"/>
              </a:ext>
            </a:extLst>
          </p:cNvPr>
          <p:cNvCxnSpPr>
            <a:cxnSpLocks/>
            <a:stCxn id="3" idx="3"/>
            <a:endCxn id="6" idx="1"/>
          </p:cNvCxnSpPr>
          <p:nvPr/>
        </p:nvCxnSpPr>
        <p:spPr>
          <a:xfrm>
            <a:off x="2355239" y="3524875"/>
            <a:ext cx="753864" cy="107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8A8A35A-E687-7A91-F434-80264E238EA4}"/>
              </a:ext>
            </a:extLst>
          </p:cNvPr>
          <p:cNvCxnSpPr>
            <a:cxnSpLocks/>
            <a:stCxn id="5" idx="3"/>
            <a:endCxn id="19" idx="1"/>
          </p:cNvCxnSpPr>
          <p:nvPr/>
        </p:nvCxnSpPr>
        <p:spPr>
          <a:xfrm>
            <a:off x="7011138" y="3548210"/>
            <a:ext cx="5328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2437181-B465-B3F6-0FC1-B21D07952014}"/>
              </a:ext>
            </a:extLst>
          </p:cNvPr>
          <p:cNvCxnSpPr>
            <a:cxnSpLocks/>
            <a:stCxn id="8" idx="3"/>
          </p:cNvCxnSpPr>
          <p:nvPr/>
        </p:nvCxnSpPr>
        <p:spPr>
          <a:xfrm>
            <a:off x="11291072" y="3535653"/>
            <a:ext cx="687843" cy="12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1DF45B4-B9A5-91CD-50EB-470F580AE3EB}"/>
              </a:ext>
            </a:extLst>
          </p:cNvPr>
          <p:cNvCxnSpPr>
            <a:cxnSpLocks/>
            <a:endCxn id="3" idx="1"/>
          </p:cNvCxnSpPr>
          <p:nvPr/>
        </p:nvCxnSpPr>
        <p:spPr>
          <a:xfrm>
            <a:off x="161365" y="3524875"/>
            <a:ext cx="3636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5B0DFAB-3D83-0454-EA9D-A054D86ADEFD}"/>
              </a:ext>
            </a:extLst>
          </p:cNvPr>
          <p:cNvSpPr txBox="1"/>
          <p:nvPr/>
        </p:nvSpPr>
        <p:spPr>
          <a:xfrm>
            <a:off x="3109103" y="3212487"/>
            <a:ext cx="1538890"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GB" dirty="0"/>
              <a:t>Flow</a:t>
            </a:r>
            <a:br>
              <a:rPr lang="en-GB" dirty="0"/>
            </a:br>
            <a:r>
              <a:rPr lang="en-GB" dirty="0"/>
              <a:t>debugger</a:t>
            </a:r>
            <a:endParaRPr lang="lv-LV" dirty="0"/>
          </a:p>
        </p:txBody>
      </p:sp>
      <p:cxnSp>
        <p:nvCxnSpPr>
          <p:cNvPr id="16" name="Straight Arrow Connector 15">
            <a:extLst>
              <a:ext uri="{FF2B5EF4-FFF2-40B4-BE49-F238E27FC236}">
                <a16:creationId xmlns:a16="http://schemas.microsoft.com/office/drawing/2014/main" id="{183DA788-1ABA-C68E-44F9-A27DF2E591E8}"/>
              </a:ext>
            </a:extLst>
          </p:cNvPr>
          <p:cNvCxnSpPr>
            <a:cxnSpLocks/>
            <a:stCxn id="6" idx="3"/>
            <a:endCxn id="5" idx="1"/>
          </p:cNvCxnSpPr>
          <p:nvPr/>
        </p:nvCxnSpPr>
        <p:spPr>
          <a:xfrm>
            <a:off x="4647993" y="3535653"/>
            <a:ext cx="532871" cy="125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E8C2F20-EC15-3606-23A2-F4FBF40C0690}"/>
              </a:ext>
            </a:extLst>
          </p:cNvPr>
          <p:cNvSpPr txBox="1"/>
          <p:nvPr/>
        </p:nvSpPr>
        <p:spPr>
          <a:xfrm>
            <a:off x="7544009" y="3225044"/>
            <a:ext cx="1538890"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GB" dirty="0"/>
              <a:t>Flow</a:t>
            </a:r>
            <a:br>
              <a:rPr lang="en-GB" dirty="0"/>
            </a:br>
            <a:r>
              <a:rPr lang="en-GB" dirty="0"/>
              <a:t>debugger</a:t>
            </a:r>
            <a:endParaRPr lang="lv-LV" dirty="0"/>
          </a:p>
        </p:txBody>
      </p:sp>
      <p:cxnSp>
        <p:nvCxnSpPr>
          <p:cNvPr id="28" name="Straight Arrow Connector 27">
            <a:extLst>
              <a:ext uri="{FF2B5EF4-FFF2-40B4-BE49-F238E27FC236}">
                <a16:creationId xmlns:a16="http://schemas.microsoft.com/office/drawing/2014/main" id="{21D91B98-CBC9-9B53-C927-224783859111}"/>
              </a:ext>
            </a:extLst>
          </p:cNvPr>
          <p:cNvCxnSpPr>
            <a:stCxn id="19" idx="3"/>
            <a:endCxn id="8" idx="1"/>
          </p:cNvCxnSpPr>
          <p:nvPr/>
        </p:nvCxnSpPr>
        <p:spPr>
          <a:xfrm flipV="1">
            <a:off x="9082899" y="3535653"/>
            <a:ext cx="377899" cy="125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77D78261-8149-5515-3DD1-A28E4267206C}"/>
              </a:ext>
            </a:extLst>
          </p:cNvPr>
          <p:cNvSpPr>
            <a:spLocks noGrp="1"/>
          </p:cNvSpPr>
          <p:nvPr>
            <p:ph idx="1"/>
          </p:nvPr>
        </p:nvSpPr>
        <p:spPr>
          <a:xfrm>
            <a:off x="2827083" y="4076328"/>
            <a:ext cx="2533812" cy="1805843"/>
          </a:xfrm>
        </p:spPr>
        <p:txBody>
          <a:bodyPr>
            <a:normAutofit/>
          </a:bodyPr>
          <a:lstStyle/>
          <a:p>
            <a:r>
              <a:rPr lang="en-GB" dirty="0"/>
              <a:t>PTS=124.2</a:t>
            </a:r>
          </a:p>
          <a:p>
            <a:r>
              <a:rPr lang="en-GB" dirty="0"/>
              <a:t>Status=blocked</a:t>
            </a:r>
          </a:p>
          <a:p>
            <a:r>
              <a:rPr lang="en-GB" dirty="0"/>
              <a:t>Load=90%</a:t>
            </a:r>
          </a:p>
          <a:p>
            <a:r>
              <a:rPr lang="en-GB" dirty="0"/>
              <a:t>Last=caps query</a:t>
            </a:r>
            <a:endParaRPr lang="lv-LV" dirty="0"/>
          </a:p>
        </p:txBody>
      </p:sp>
      <p:sp>
        <p:nvSpPr>
          <p:cNvPr id="10" name="Content Placeholder 2">
            <a:extLst>
              <a:ext uri="{FF2B5EF4-FFF2-40B4-BE49-F238E27FC236}">
                <a16:creationId xmlns:a16="http://schemas.microsoft.com/office/drawing/2014/main" id="{F45F7708-DAC9-E8A8-67D4-D85977F816E4}"/>
              </a:ext>
            </a:extLst>
          </p:cNvPr>
          <p:cNvSpPr txBox="1">
            <a:spLocks/>
          </p:cNvSpPr>
          <p:nvPr/>
        </p:nvSpPr>
        <p:spPr>
          <a:xfrm>
            <a:off x="7776263" y="4076328"/>
            <a:ext cx="2533812" cy="180584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GB" dirty="0"/>
              <a:t>PTS=123.2</a:t>
            </a:r>
          </a:p>
          <a:p>
            <a:r>
              <a:rPr lang="en-GB" dirty="0"/>
              <a:t>Status=idle</a:t>
            </a:r>
          </a:p>
          <a:p>
            <a:r>
              <a:rPr lang="en-GB" dirty="0"/>
              <a:t>Load=0%</a:t>
            </a:r>
          </a:p>
          <a:p>
            <a:r>
              <a:rPr lang="en-GB" dirty="0"/>
              <a:t>Last=buffer</a:t>
            </a:r>
            <a:endParaRPr lang="lv-LV" dirty="0"/>
          </a:p>
        </p:txBody>
      </p:sp>
      <p:sp>
        <p:nvSpPr>
          <p:cNvPr id="14" name="Title 1">
            <a:extLst>
              <a:ext uri="{FF2B5EF4-FFF2-40B4-BE49-F238E27FC236}">
                <a16:creationId xmlns:a16="http://schemas.microsoft.com/office/drawing/2014/main" id="{34D085E6-F5B8-70F1-2598-0EEB006DEA0E}"/>
              </a:ext>
            </a:extLst>
          </p:cNvPr>
          <p:cNvSpPr txBox="1">
            <a:spLocks/>
          </p:cNvSpPr>
          <p:nvPr/>
        </p:nvSpPr>
        <p:spPr bwMode="gray">
          <a:xfrm>
            <a:off x="561720" y="599053"/>
            <a:ext cx="7155329"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a:t>Tips and tricks</a:t>
            </a:r>
            <a:endParaRPr lang="lv-LV" dirty="0"/>
          </a:p>
        </p:txBody>
      </p:sp>
    </p:spTree>
    <p:extLst>
      <p:ext uri="{BB962C8B-B14F-4D97-AF65-F5344CB8AC3E}">
        <p14:creationId xmlns:p14="http://schemas.microsoft.com/office/powerpoint/2010/main" val="30900426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6CA28F-2670-E3AF-828A-B8D75150AA3E}"/>
              </a:ext>
            </a:extLst>
          </p:cNvPr>
          <p:cNvSpPr txBox="1">
            <a:spLocks/>
          </p:cNvSpPr>
          <p:nvPr/>
        </p:nvSpPr>
        <p:spPr bwMode="gray">
          <a:xfrm>
            <a:off x="3354272" y="1207453"/>
            <a:ext cx="6480009"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800" dirty="0">
                <a:solidFill>
                  <a:srgbClr val="FFFF00"/>
                </a:solidFill>
              </a:rPr>
              <a:t>Breaking links in a running pipeline</a:t>
            </a:r>
            <a:endParaRPr lang="lv-LV" sz="2800" dirty="0">
              <a:solidFill>
                <a:srgbClr val="FFFF00"/>
              </a:solidFill>
            </a:endParaRPr>
          </a:p>
        </p:txBody>
      </p:sp>
      <p:sp>
        <p:nvSpPr>
          <p:cNvPr id="14" name="Title 1">
            <a:extLst>
              <a:ext uri="{FF2B5EF4-FFF2-40B4-BE49-F238E27FC236}">
                <a16:creationId xmlns:a16="http://schemas.microsoft.com/office/drawing/2014/main" id="{34D085E6-F5B8-70F1-2598-0EEB006DEA0E}"/>
              </a:ext>
            </a:extLst>
          </p:cNvPr>
          <p:cNvSpPr txBox="1">
            <a:spLocks/>
          </p:cNvSpPr>
          <p:nvPr/>
        </p:nvSpPr>
        <p:spPr bwMode="gray">
          <a:xfrm>
            <a:off x="561720" y="599053"/>
            <a:ext cx="7155329"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a:t>Tips and tricks</a:t>
            </a:r>
            <a:endParaRPr lang="lv-LV" dirty="0"/>
          </a:p>
        </p:txBody>
      </p:sp>
      <p:sp>
        <p:nvSpPr>
          <p:cNvPr id="3" name="Content Placeholder 2">
            <a:extLst>
              <a:ext uri="{FF2B5EF4-FFF2-40B4-BE49-F238E27FC236}">
                <a16:creationId xmlns:a16="http://schemas.microsoft.com/office/drawing/2014/main" id="{727C81CF-FD11-6D2E-1DC5-3DF744DE4E52}"/>
              </a:ext>
            </a:extLst>
          </p:cNvPr>
          <p:cNvSpPr>
            <a:spLocks noGrp="1"/>
          </p:cNvSpPr>
          <p:nvPr>
            <p:ph idx="1"/>
          </p:nvPr>
        </p:nvSpPr>
        <p:spPr/>
        <p:txBody>
          <a:bodyPr/>
          <a:lstStyle/>
          <a:p>
            <a:r>
              <a:rPr lang="en-GB" dirty="0"/>
              <a:t>Unlinking is hard!</a:t>
            </a:r>
          </a:p>
        </p:txBody>
      </p:sp>
    </p:spTree>
    <p:extLst>
      <p:ext uri="{BB962C8B-B14F-4D97-AF65-F5344CB8AC3E}">
        <p14:creationId xmlns:p14="http://schemas.microsoft.com/office/powerpoint/2010/main" val="32684819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6CA28F-2670-E3AF-828A-B8D75150AA3E}"/>
              </a:ext>
            </a:extLst>
          </p:cNvPr>
          <p:cNvSpPr txBox="1">
            <a:spLocks/>
          </p:cNvSpPr>
          <p:nvPr/>
        </p:nvSpPr>
        <p:spPr bwMode="gray">
          <a:xfrm>
            <a:off x="3354272" y="1207453"/>
            <a:ext cx="6480009"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800" dirty="0">
                <a:solidFill>
                  <a:srgbClr val="FFFF00"/>
                </a:solidFill>
              </a:rPr>
              <a:t>Breaking links in a running pipeline</a:t>
            </a:r>
            <a:endParaRPr lang="lv-LV" sz="2800" dirty="0">
              <a:solidFill>
                <a:srgbClr val="FFFF00"/>
              </a:solidFill>
            </a:endParaRPr>
          </a:p>
        </p:txBody>
      </p:sp>
      <p:sp>
        <p:nvSpPr>
          <p:cNvPr id="14" name="Title 1">
            <a:extLst>
              <a:ext uri="{FF2B5EF4-FFF2-40B4-BE49-F238E27FC236}">
                <a16:creationId xmlns:a16="http://schemas.microsoft.com/office/drawing/2014/main" id="{34D085E6-F5B8-70F1-2598-0EEB006DEA0E}"/>
              </a:ext>
            </a:extLst>
          </p:cNvPr>
          <p:cNvSpPr txBox="1">
            <a:spLocks/>
          </p:cNvSpPr>
          <p:nvPr/>
        </p:nvSpPr>
        <p:spPr bwMode="gray">
          <a:xfrm>
            <a:off x="561720" y="599053"/>
            <a:ext cx="7155329"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a:t>Tips and tricks</a:t>
            </a:r>
            <a:endParaRPr lang="lv-LV" dirty="0"/>
          </a:p>
        </p:txBody>
      </p:sp>
      <p:sp>
        <p:nvSpPr>
          <p:cNvPr id="3" name="Content Placeholder 2">
            <a:extLst>
              <a:ext uri="{FF2B5EF4-FFF2-40B4-BE49-F238E27FC236}">
                <a16:creationId xmlns:a16="http://schemas.microsoft.com/office/drawing/2014/main" id="{727C81CF-FD11-6D2E-1DC5-3DF744DE4E52}"/>
              </a:ext>
            </a:extLst>
          </p:cNvPr>
          <p:cNvSpPr>
            <a:spLocks noGrp="1"/>
          </p:cNvSpPr>
          <p:nvPr>
            <p:ph idx="1"/>
          </p:nvPr>
        </p:nvSpPr>
        <p:spPr/>
        <p:txBody>
          <a:bodyPr/>
          <a:lstStyle/>
          <a:p>
            <a:r>
              <a:rPr lang="en-GB" dirty="0"/>
              <a:t>Unlinking is hard!</a:t>
            </a:r>
          </a:p>
          <a:p>
            <a:r>
              <a:rPr lang="en-GB" dirty="0"/>
              <a:t>Don’t unlink from streaming thread</a:t>
            </a:r>
          </a:p>
        </p:txBody>
      </p:sp>
    </p:spTree>
    <p:extLst>
      <p:ext uri="{BB962C8B-B14F-4D97-AF65-F5344CB8AC3E}">
        <p14:creationId xmlns:p14="http://schemas.microsoft.com/office/powerpoint/2010/main" val="3597002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6CA28F-2670-E3AF-828A-B8D75150AA3E}"/>
              </a:ext>
            </a:extLst>
          </p:cNvPr>
          <p:cNvSpPr txBox="1">
            <a:spLocks/>
          </p:cNvSpPr>
          <p:nvPr/>
        </p:nvSpPr>
        <p:spPr bwMode="gray">
          <a:xfrm>
            <a:off x="3354272" y="1207453"/>
            <a:ext cx="6480009"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800" dirty="0">
                <a:solidFill>
                  <a:srgbClr val="FFFF00"/>
                </a:solidFill>
              </a:rPr>
              <a:t>Breaking links in a running pipeline</a:t>
            </a:r>
            <a:endParaRPr lang="lv-LV" sz="2800" dirty="0">
              <a:solidFill>
                <a:srgbClr val="FFFF00"/>
              </a:solidFill>
            </a:endParaRPr>
          </a:p>
        </p:txBody>
      </p:sp>
      <p:sp>
        <p:nvSpPr>
          <p:cNvPr id="14" name="Title 1">
            <a:extLst>
              <a:ext uri="{FF2B5EF4-FFF2-40B4-BE49-F238E27FC236}">
                <a16:creationId xmlns:a16="http://schemas.microsoft.com/office/drawing/2014/main" id="{34D085E6-F5B8-70F1-2598-0EEB006DEA0E}"/>
              </a:ext>
            </a:extLst>
          </p:cNvPr>
          <p:cNvSpPr txBox="1">
            <a:spLocks/>
          </p:cNvSpPr>
          <p:nvPr/>
        </p:nvSpPr>
        <p:spPr bwMode="gray">
          <a:xfrm>
            <a:off x="561720" y="599053"/>
            <a:ext cx="7155329"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a:t>Tips and tricks</a:t>
            </a:r>
            <a:endParaRPr lang="lv-LV" dirty="0"/>
          </a:p>
        </p:txBody>
      </p:sp>
      <p:sp>
        <p:nvSpPr>
          <p:cNvPr id="3" name="Content Placeholder 2">
            <a:extLst>
              <a:ext uri="{FF2B5EF4-FFF2-40B4-BE49-F238E27FC236}">
                <a16:creationId xmlns:a16="http://schemas.microsoft.com/office/drawing/2014/main" id="{727C81CF-FD11-6D2E-1DC5-3DF744DE4E52}"/>
              </a:ext>
            </a:extLst>
          </p:cNvPr>
          <p:cNvSpPr>
            <a:spLocks noGrp="1"/>
          </p:cNvSpPr>
          <p:nvPr>
            <p:ph idx="1"/>
          </p:nvPr>
        </p:nvSpPr>
        <p:spPr/>
        <p:txBody>
          <a:bodyPr/>
          <a:lstStyle/>
          <a:p>
            <a:r>
              <a:rPr lang="en-GB" dirty="0"/>
              <a:t>Unlinking is hard!</a:t>
            </a:r>
          </a:p>
          <a:p>
            <a:r>
              <a:rPr lang="en-GB" dirty="0"/>
              <a:t>Don’t unlink from streaming thread</a:t>
            </a:r>
          </a:p>
          <a:p>
            <a:r>
              <a:rPr lang="en-GB" dirty="0"/>
              <a:t>Destroy elements before C++ objects</a:t>
            </a:r>
            <a:endParaRPr lang="lv-LV" dirty="0"/>
          </a:p>
        </p:txBody>
      </p:sp>
    </p:spTree>
    <p:extLst>
      <p:ext uri="{BB962C8B-B14F-4D97-AF65-F5344CB8AC3E}">
        <p14:creationId xmlns:p14="http://schemas.microsoft.com/office/powerpoint/2010/main" val="309087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6CA28F-2670-E3AF-828A-B8D75150AA3E}"/>
              </a:ext>
            </a:extLst>
          </p:cNvPr>
          <p:cNvSpPr txBox="1">
            <a:spLocks/>
          </p:cNvSpPr>
          <p:nvPr/>
        </p:nvSpPr>
        <p:spPr bwMode="gray">
          <a:xfrm>
            <a:off x="3354272" y="1207453"/>
            <a:ext cx="6480009"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800" dirty="0">
                <a:solidFill>
                  <a:srgbClr val="FFFF00"/>
                </a:solidFill>
              </a:rPr>
              <a:t>Idle probes are not what they seem</a:t>
            </a:r>
            <a:endParaRPr lang="lv-LV" sz="2800" dirty="0">
              <a:solidFill>
                <a:srgbClr val="FFFF00"/>
              </a:solidFill>
            </a:endParaRPr>
          </a:p>
        </p:txBody>
      </p:sp>
      <p:sp>
        <p:nvSpPr>
          <p:cNvPr id="14" name="Title 1">
            <a:extLst>
              <a:ext uri="{FF2B5EF4-FFF2-40B4-BE49-F238E27FC236}">
                <a16:creationId xmlns:a16="http://schemas.microsoft.com/office/drawing/2014/main" id="{34D085E6-F5B8-70F1-2598-0EEB006DEA0E}"/>
              </a:ext>
            </a:extLst>
          </p:cNvPr>
          <p:cNvSpPr txBox="1">
            <a:spLocks/>
          </p:cNvSpPr>
          <p:nvPr/>
        </p:nvSpPr>
        <p:spPr bwMode="gray">
          <a:xfrm>
            <a:off x="561720" y="599053"/>
            <a:ext cx="7155329"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a:t>Tips and tricks</a:t>
            </a:r>
            <a:endParaRPr lang="lv-LV" dirty="0"/>
          </a:p>
        </p:txBody>
      </p:sp>
      <p:sp>
        <p:nvSpPr>
          <p:cNvPr id="3" name="Content Placeholder 2">
            <a:extLst>
              <a:ext uri="{FF2B5EF4-FFF2-40B4-BE49-F238E27FC236}">
                <a16:creationId xmlns:a16="http://schemas.microsoft.com/office/drawing/2014/main" id="{727C81CF-FD11-6D2E-1DC5-3DF744DE4E52}"/>
              </a:ext>
            </a:extLst>
          </p:cNvPr>
          <p:cNvSpPr>
            <a:spLocks noGrp="1"/>
          </p:cNvSpPr>
          <p:nvPr>
            <p:ph idx="1"/>
          </p:nvPr>
        </p:nvSpPr>
        <p:spPr/>
        <p:txBody>
          <a:bodyPr/>
          <a:lstStyle/>
          <a:p>
            <a:r>
              <a:rPr lang="en-GB" dirty="0" err="1"/>
              <a:t>gst_pad_add_probe</a:t>
            </a:r>
            <a:r>
              <a:rPr lang="en-GB" dirty="0"/>
              <a:t>(pad, </a:t>
            </a:r>
            <a:r>
              <a:rPr lang="lv-LV" dirty="0"/>
              <a:t>GST_PAD_PROBE_TYPE_IDLE</a:t>
            </a:r>
            <a:r>
              <a:rPr lang="en-GB" dirty="0"/>
              <a:t>…)</a:t>
            </a:r>
          </a:p>
          <a:p>
            <a:r>
              <a:rPr lang="en-GB" dirty="0"/>
              <a:t>In which thread does the probe run?</a:t>
            </a:r>
          </a:p>
          <a:p>
            <a:r>
              <a:rPr lang="en-GB" dirty="0"/>
              <a:t>Is the pad locked?</a:t>
            </a:r>
          </a:p>
          <a:p>
            <a:pPr marL="0" indent="0">
              <a:buNone/>
            </a:pPr>
            <a:endParaRPr lang="lv-LV" dirty="0"/>
          </a:p>
        </p:txBody>
      </p:sp>
    </p:spTree>
    <p:extLst>
      <p:ext uri="{BB962C8B-B14F-4D97-AF65-F5344CB8AC3E}">
        <p14:creationId xmlns:p14="http://schemas.microsoft.com/office/powerpoint/2010/main" val="1008556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81D05-679B-7198-C1D8-FA21AF5E6355}"/>
              </a:ext>
            </a:extLst>
          </p:cNvPr>
          <p:cNvSpPr>
            <a:spLocks noGrp="1"/>
          </p:cNvSpPr>
          <p:nvPr>
            <p:ph type="title"/>
          </p:nvPr>
        </p:nvSpPr>
        <p:spPr/>
        <p:txBody>
          <a:bodyPr/>
          <a:lstStyle/>
          <a:p>
            <a:r>
              <a:rPr lang="en-GB" dirty="0"/>
              <a:t>Deployment architecture</a:t>
            </a:r>
            <a:endParaRPr lang="lv-LV" dirty="0"/>
          </a:p>
        </p:txBody>
      </p:sp>
      <p:sp>
        <p:nvSpPr>
          <p:cNvPr id="4" name="Rectangle 3">
            <a:extLst>
              <a:ext uri="{FF2B5EF4-FFF2-40B4-BE49-F238E27FC236}">
                <a16:creationId xmlns:a16="http://schemas.microsoft.com/office/drawing/2014/main" id="{85CEB283-4903-BD4C-56CB-F161AA3D6B25}"/>
              </a:ext>
            </a:extLst>
          </p:cNvPr>
          <p:cNvSpPr/>
          <p:nvPr/>
        </p:nvSpPr>
        <p:spPr>
          <a:xfrm>
            <a:off x="739588" y="2635624"/>
            <a:ext cx="4988859" cy="380551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lv-LV" dirty="0"/>
          </a:p>
        </p:txBody>
      </p:sp>
      <p:sp>
        <p:nvSpPr>
          <p:cNvPr id="7" name="Rectangle 6">
            <a:extLst>
              <a:ext uri="{FF2B5EF4-FFF2-40B4-BE49-F238E27FC236}">
                <a16:creationId xmlns:a16="http://schemas.microsoft.com/office/drawing/2014/main" id="{CD5ADF43-1913-DB9D-EBAC-665EAD5DD791}"/>
              </a:ext>
            </a:extLst>
          </p:cNvPr>
          <p:cNvSpPr/>
          <p:nvPr/>
        </p:nvSpPr>
        <p:spPr>
          <a:xfrm>
            <a:off x="6463553" y="2635624"/>
            <a:ext cx="4988859" cy="380551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lv-LV" dirty="0"/>
          </a:p>
        </p:txBody>
      </p:sp>
      <p:sp>
        <p:nvSpPr>
          <p:cNvPr id="8" name="TextBox 7">
            <a:extLst>
              <a:ext uri="{FF2B5EF4-FFF2-40B4-BE49-F238E27FC236}">
                <a16:creationId xmlns:a16="http://schemas.microsoft.com/office/drawing/2014/main" id="{4AE1F764-D088-04CB-EEBE-1B2B485666FC}"/>
              </a:ext>
            </a:extLst>
          </p:cNvPr>
          <p:cNvSpPr txBox="1"/>
          <p:nvPr/>
        </p:nvSpPr>
        <p:spPr>
          <a:xfrm>
            <a:off x="1801905" y="2729753"/>
            <a:ext cx="2664512" cy="400110"/>
          </a:xfrm>
          <a:prstGeom prst="rect">
            <a:avLst/>
          </a:prstGeom>
          <a:noFill/>
        </p:spPr>
        <p:txBody>
          <a:bodyPr wrap="none" rtlCol="0">
            <a:spAutoFit/>
          </a:bodyPr>
          <a:lstStyle/>
          <a:p>
            <a:r>
              <a:rPr lang="en-GB" sz="2000" dirty="0"/>
              <a:t>AWS </a:t>
            </a:r>
            <a:r>
              <a:rPr lang="en-GB" sz="2000" dirty="0" err="1"/>
              <a:t>Veset</a:t>
            </a:r>
            <a:r>
              <a:rPr lang="en-GB" sz="2000" dirty="0"/>
              <a:t> account</a:t>
            </a:r>
            <a:endParaRPr lang="lv-LV" sz="2000" dirty="0"/>
          </a:p>
        </p:txBody>
      </p:sp>
      <p:sp>
        <p:nvSpPr>
          <p:cNvPr id="9" name="TextBox 8">
            <a:extLst>
              <a:ext uri="{FF2B5EF4-FFF2-40B4-BE49-F238E27FC236}">
                <a16:creationId xmlns:a16="http://schemas.microsoft.com/office/drawing/2014/main" id="{A1767648-D808-98FD-7BF6-9D328AD10440}"/>
              </a:ext>
            </a:extLst>
          </p:cNvPr>
          <p:cNvSpPr txBox="1"/>
          <p:nvPr/>
        </p:nvSpPr>
        <p:spPr>
          <a:xfrm>
            <a:off x="7494492" y="2729753"/>
            <a:ext cx="2686954" cy="400110"/>
          </a:xfrm>
          <a:prstGeom prst="rect">
            <a:avLst/>
          </a:prstGeom>
          <a:noFill/>
        </p:spPr>
        <p:txBody>
          <a:bodyPr wrap="none" rtlCol="0">
            <a:spAutoFit/>
          </a:bodyPr>
          <a:lstStyle/>
          <a:p>
            <a:r>
              <a:rPr lang="en-GB" sz="2000" dirty="0"/>
              <a:t>AWS Client account</a:t>
            </a:r>
            <a:endParaRPr lang="lv-LV" sz="2000" dirty="0"/>
          </a:p>
        </p:txBody>
      </p:sp>
      <p:sp>
        <p:nvSpPr>
          <p:cNvPr id="10" name="Rectangle 9">
            <a:extLst>
              <a:ext uri="{FF2B5EF4-FFF2-40B4-BE49-F238E27FC236}">
                <a16:creationId xmlns:a16="http://schemas.microsoft.com/office/drawing/2014/main" id="{A7C6E998-0913-A4D5-7AAC-C0244A3ADDB1}"/>
              </a:ext>
            </a:extLst>
          </p:cNvPr>
          <p:cNvSpPr/>
          <p:nvPr/>
        </p:nvSpPr>
        <p:spPr>
          <a:xfrm>
            <a:off x="1154953" y="3429000"/>
            <a:ext cx="1564341" cy="655855"/>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GB" dirty="0">
                <a:solidFill>
                  <a:schemeClr val="tx1"/>
                </a:solidFill>
              </a:rPr>
              <a:t>Channel</a:t>
            </a:r>
            <a:endParaRPr lang="lv-LV" dirty="0">
              <a:solidFill>
                <a:schemeClr val="tx1"/>
              </a:solidFill>
            </a:endParaRPr>
          </a:p>
        </p:txBody>
      </p:sp>
      <p:sp>
        <p:nvSpPr>
          <p:cNvPr id="11" name="Rectangle 10">
            <a:extLst>
              <a:ext uri="{FF2B5EF4-FFF2-40B4-BE49-F238E27FC236}">
                <a16:creationId xmlns:a16="http://schemas.microsoft.com/office/drawing/2014/main" id="{AFC4D4CE-3EB6-B71D-6099-26742541C9DC}"/>
              </a:ext>
            </a:extLst>
          </p:cNvPr>
          <p:cNvSpPr/>
          <p:nvPr/>
        </p:nvSpPr>
        <p:spPr>
          <a:xfrm>
            <a:off x="3429001" y="3457326"/>
            <a:ext cx="1828798" cy="655855"/>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GB" dirty="0">
                <a:solidFill>
                  <a:schemeClr val="tx1"/>
                </a:solidFill>
              </a:rPr>
              <a:t>Ingest</a:t>
            </a:r>
            <a:endParaRPr lang="lv-LV" dirty="0">
              <a:solidFill>
                <a:schemeClr val="tx1"/>
              </a:solidFill>
            </a:endParaRPr>
          </a:p>
        </p:txBody>
      </p:sp>
      <p:sp>
        <p:nvSpPr>
          <p:cNvPr id="12" name="Rectangle 11">
            <a:extLst>
              <a:ext uri="{FF2B5EF4-FFF2-40B4-BE49-F238E27FC236}">
                <a16:creationId xmlns:a16="http://schemas.microsoft.com/office/drawing/2014/main" id="{25301560-E983-ADDA-27E6-9F858067F5E7}"/>
              </a:ext>
            </a:extLst>
          </p:cNvPr>
          <p:cNvSpPr/>
          <p:nvPr/>
        </p:nvSpPr>
        <p:spPr>
          <a:xfrm>
            <a:off x="1154953" y="4538382"/>
            <a:ext cx="1564341" cy="655855"/>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GB" dirty="0">
                <a:solidFill>
                  <a:schemeClr val="tx1"/>
                </a:solidFill>
              </a:rPr>
              <a:t>Library</a:t>
            </a:r>
            <a:endParaRPr lang="lv-LV" dirty="0">
              <a:solidFill>
                <a:schemeClr val="tx1"/>
              </a:solidFill>
            </a:endParaRPr>
          </a:p>
        </p:txBody>
      </p:sp>
      <p:sp>
        <p:nvSpPr>
          <p:cNvPr id="13" name="Rectangle 12">
            <a:extLst>
              <a:ext uri="{FF2B5EF4-FFF2-40B4-BE49-F238E27FC236}">
                <a16:creationId xmlns:a16="http://schemas.microsoft.com/office/drawing/2014/main" id="{C032CEE5-C0D7-A2E6-5D6D-296BC2F612F4}"/>
              </a:ext>
            </a:extLst>
          </p:cNvPr>
          <p:cNvSpPr/>
          <p:nvPr/>
        </p:nvSpPr>
        <p:spPr>
          <a:xfrm>
            <a:off x="3429000" y="4538381"/>
            <a:ext cx="1828799" cy="655855"/>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GB" dirty="0">
                <a:solidFill>
                  <a:schemeClr val="tx1"/>
                </a:solidFill>
              </a:rPr>
              <a:t>Monitoring</a:t>
            </a:r>
            <a:endParaRPr lang="lv-LV" dirty="0">
              <a:solidFill>
                <a:schemeClr val="tx1"/>
              </a:solidFill>
            </a:endParaRPr>
          </a:p>
        </p:txBody>
      </p:sp>
      <p:sp>
        <p:nvSpPr>
          <p:cNvPr id="14" name="Rectangle 13">
            <a:extLst>
              <a:ext uri="{FF2B5EF4-FFF2-40B4-BE49-F238E27FC236}">
                <a16:creationId xmlns:a16="http://schemas.microsoft.com/office/drawing/2014/main" id="{3259E300-856D-9192-C0EF-0FDE0FC517A5}"/>
              </a:ext>
            </a:extLst>
          </p:cNvPr>
          <p:cNvSpPr/>
          <p:nvPr/>
        </p:nvSpPr>
        <p:spPr>
          <a:xfrm>
            <a:off x="1154952" y="5556404"/>
            <a:ext cx="1564341" cy="655855"/>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GB" dirty="0">
                <a:solidFill>
                  <a:schemeClr val="tx1"/>
                </a:solidFill>
              </a:rPr>
              <a:t>Web UI</a:t>
            </a:r>
            <a:endParaRPr lang="lv-LV" dirty="0">
              <a:solidFill>
                <a:schemeClr val="tx1"/>
              </a:solidFill>
            </a:endParaRPr>
          </a:p>
        </p:txBody>
      </p:sp>
      <p:sp>
        <p:nvSpPr>
          <p:cNvPr id="15" name="Rectangle 14">
            <a:extLst>
              <a:ext uri="{FF2B5EF4-FFF2-40B4-BE49-F238E27FC236}">
                <a16:creationId xmlns:a16="http://schemas.microsoft.com/office/drawing/2014/main" id="{C8250E7C-1970-05E8-38A5-3E4625D4D462}"/>
              </a:ext>
            </a:extLst>
          </p:cNvPr>
          <p:cNvSpPr/>
          <p:nvPr/>
        </p:nvSpPr>
        <p:spPr>
          <a:xfrm>
            <a:off x="3454399" y="5493373"/>
            <a:ext cx="1803401" cy="655855"/>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GB" dirty="0">
                <a:solidFill>
                  <a:schemeClr val="tx1"/>
                </a:solidFill>
              </a:rPr>
              <a:t>Playout management</a:t>
            </a:r>
            <a:endParaRPr lang="lv-LV" dirty="0">
              <a:solidFill>
                <a:schemeClr val="tx1"/>
              </a:solidFill>
            </a:endParaRPr>
          </a:p>
        </p:txBody>
      </p:sp>
      <p:sp>
        <p:nvSpPr>
          <p:cNvPr id="16" name="Rectangle 15">
            <a:extLst>
              <a:ext uri="{FF2B5EF4-FFF2-40B4-BE49-F238E27FC236}">
                <a16:creationId xmlns:a16="http://schemas.microsoft.com/office/drawing/2014/main" id="{9CB4F9D6-E26C-66C7-0097-C6A79A412E28}"/>
              </a:ext>
            </a:extLst>
          </p:cNvPr>
          <p:cNvSpPr/>
          <p:nvPr/>
        </p:nvSpPr>
        <p:spPr>
          <a:xfrm>
            <a:off x="8352025" y="5388847"/>
            <a:ext cx="1564341" cy="655855"/>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GB" dirty="0">
                <a:solidFill>
                  <a:schemeClr val="tx1"/>
                </a:solidFill>
              </a:rPr>
              <a:t>Storage</a:t>
            </a:r>
            <a:endParaRPr lang="lv-LV" dirty="0">
              <a:solidFill>
                <a:schemeClr val="tx1"/>
              </a:solidFill>
            </a:endParaRPr>
          </a:p>
        </p:txBody>
      </p:sp>
      <p:sp>
        <p:nvSpPr>
          <p:cNvPr id="17" name="Rectangle 16">
            <a:extLst>
              <a:ext uri="{FF2B5EF4-FFF2-40B4-BE49-F238E27FC236}">
                <a16:creationId xmlns:a16="http://schemas.microsoft.com/office/drawing/2014/main" id="{07105745-AB06-7119-EB18-1F1BCB400980}"/>
              </a:ext>
            </a:extLst>
          </p:cNvPr>
          <p:cNvSpPr/>
          <p:nvPr/>
        </p:nvSpPr>
        <p:spPr>
          <a:xfrm>
            <a:off x="8047225" y="3577726"/>
            <a:ext cx="1564341" cy="655855"/>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GB" dirty="0">
                <a:solidFill>
                  <a:schemeClr val="tx1"/>
                </a:solidFill>
              </a:rPr>
              <a:t>Playouts</a:t>
            </a:r>
            <a:endParaRPr lang="lv-LV" dirty="0">
              <a:solidFill>
                <a:schemeClr val="tx1"/>
              </a:solidFill>
            </a:endParaRPr>
          </a:p>
        </p:txBody>
      </p:sp>
      <p:sp>
        <p:nvSpPr>
          <p:cNvPr id="18" name="Rectangle 17">
            <a:extLst>
              <a:ext uri="{FF2B5EF4-FFF2-40B4-BE49-F238E27FC236}">
                <a16:creationId xmlns:a16="http://schemas.microsoft.com/office/drawing/2014/main" id="{D46C2892-7CAF-DC4F-44A1-651E01F7C6A4}"/>
              </a:ext>
            </a:extLst>
          </p:cNvPr>
          <p:cNvSpPr/>
          <p:nvPr/>
        </p:nvSpPr>
        <p:spPr>
          <a:xfrm>
            <a:off x="8199625" y="3730126"/>
            <a:ext cx="1564341" cy="655855"/>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GB" dirty="0">
                <a:solidFill>
                  <a:schemeClr val="tx1"/>
                </a:solidFill>
              </a:rPr>
              <a:t>Playouts</a:t>
            </a:r>
            <a:endParaRPr lang="lv-LV" dirty="0">
              <a:solidFill>
                <a:schemeClr val="tx1"/>
              </a:solidFill>
            </a:endParaRPr>
          </a:p>
        </p:txBody>
      </p:sp>
      <p:sp>
        <p:nvSpPr>
          <p:cNvPr id="19" name="Rectangle 18">
            <a:extLst>
              <a:ext uri="{FF2B5EF4-FFF2-40B4-BE49-F238E27FC236}">
                <a16:creationId xmlns:a16="http://schemas.microsoft.com/office/drawing/2014/main" id="{F56771C5-73C3-5173-E35C-D19D0B431C3F}"/>
              </a:ext>
            </a:extLst>
          </p:cNvPr>
          <p:cNvSpPr/>
          <p:nvPr/>
        </p:nvSpPr>
        <p:spPr>
          <a:xfrm>
            <a:off x="8352025" y="3882526"/>
            <a:ext cx="1564341" cy="655855"/>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GB" dirty="0">
                <a:solidFill>
                  <a:schemeClr val="tx1"/>
                </a:solidFill>
              </a:rPr>
              <a:t>Playouts</a:t>
            </a:r>
            <a:endParaRPr lang="lv-LV" dirty="0">
              <a:solidFill>
                <a:schemeClr val="tx1"/>
              </a:solidFill>
            </a:endParaRPr>
          </a:p>
        </p:txBody>
      </p:sp>
    </p:spTree>
    <p:extLst>
      <p:ext uri="{BB962C8B-B14F-4D97-AF65-F5344CB8AC3E}">
        <p14:creationId xmlns:p14="http://schemas.microsoft.com/office/powerpoint/2010/main" val="35274911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6CA28F-2670-E3AF-828A-B8D75150AA3E}"/>
              </a:ext>
            </a:extLst>
          </p:cNvPr>
          <p:cNvSpPr txBox="1">
            <a:spLocks/>
          </p:cNvSpPr>
          <p:nvPr/>
        </p:nvSpPr>
        <p:spPr bwMode="gray">
          <a:xfrm>
            <a:off x="3354272" y="1207453"/>
            <a:ext cx="6480009"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800" dirty="0">
                <a:solidFill>
                  <a:srgbClr val="FFFF00"/>
                </a:solidFill>
              </a:rPr>
              <a:t>Idle probes are not what they seem</a:t>
            </a:r>
            <a:endParaRPr lang="lv-LV" sz="2800" dirty="0">
              <a:solidFill>
                <a:srgbClr val="FFFF00"/>
              </a:solidFill>
            </a:endParaRPr>
          </a:p>
        </p:txBody>
      </p:sp>
      <p:sp>
        <p:nvSpPr>
          <p:cNvPr id="14" name="Title 1">
            <a:extLst>
              <a:ext uri="{FF2B5EF4-FFF2-40B4-BE49-F238E27FC236}">
                <a16:creationId xmlns:a16="http://schemas.microsoft.com/office/drawing/2014/main" id="{34D085E6-F5B8-70F1-2598-0EEB006DEA0E}"/>
              </a:ext>
            </a:extLst>
          </p:cNvPr>
          <p:cNvSpPr txBox="1">
            <a:spLocks/>
          </p:cNvSpPr>
          <p:nvPr/>
        </p:nvSpPr>
        <p:spPr bwMode="gray">
          <a:xfrm>
            <a:off x="561720" y="599053"/>
            <a:ext cx="7155329"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a:t>Tips and tricks</a:t>
            </a:r>
            <a:endParaRPr lang="lv-LV" dirty="0"/>
          </a:p>
        </p:txBody>
      </p:sp>
      <p:sp>
        <p:nvSpPr>
          <p:cNvPr id="3" name="Content Placeholder 2">
            <a:extLst>
              <a:ext uri="{FF2B5EF4-FFF2-40B4-BE49-F238E27FC236}">
                <a16:creationId xmlns:a16="http://schemas.microsoft.com/office/drawing/2014/main" id="{727C81CF-FD11-6D2E-1DC5-3DF744DE4E52}"/>
              </a:ext>
            </a:extLst>
          </p:cNvPr>
          <p:cNvSpPr>
            <a:spLocks noGrp="1"/>
          </p:cNvSpPr>
          <p:nvPr>
            <p:ph idx="1"/>
          </p:nvPr>
        </p:nvSpPr>
        <p:spPr/>
        <p:txBody>
          <a:bodyPr/>
          <a:lstStyle/>
          <a:p>
            <a:r>
              <a:rPr lang="en-GB" dirty="0"/>
              <a:t>Does it run only once?</a:t>
            </a:r>
          </a:p>
          <a:p>
            <a:endParaRPr lang="lv-LV" dirty="0"/>
          </a:p>
        </p:txBody>
      </p:sp>
      <p:sp>
        <p:nvSpPr>
          <p:cNvPr id="2" name="TextBox 1">
            <a:extLst>
              <a:ext uri="{FF2B5EF4-FFF2-40B4-BE49-F238E27FC236}">
                <a16:creationId xmlns:a16="http://schemas.microsoft.com/office/drawing/2014/main" id="{E34B2934-3EB7-C0AB-F52D-2A02BC7ECF15}"/>
              </a:ext>
            </a:extLst>
          </p:cNvPr>
          <p:cNvSpPr txBox="1"/>
          <p:nvPr/>
        </p:nvSpPr>
        <p:spPr>
          <a:xfrm>
            <a:off x="1154955" y="3899647"/>
            <a:ext cx="10167469" cy="1754326"/>
          </a:xfrm>
          <a:prstGeom prst="rect">
            <a:avLst/>
          </a:prstGeom>
          <a:noFill/>
        </p:spPr>
        <p:txBody>
          <a:bodyPr wrap="square" rtlCol="0">
            <a:spAutoFit/>
          </a:bodyPr>
          <a:lstStyle/>
          <a:p>
            <a:r>
              <a:rPr lang="lv-LV" dirty="0" err="1"/>
              <a:t>static</a:t>
            </a:r>
            <a:r>
              <a:rPr lang="lv-LV" dirty="0"/>
              <a:t> </a:t>
            </a:r>
            <a:r>
              <a:rPr lang="lv-LV" dirty="0" err="1"/>
              <a:t>GstPadProbeReturn</a:t>
            </a:r>
            <a:endParaRPr lang="lv-LV" dirty="0"/>
          </a:p>
          <a:p>
            <a:r>
              <a:rPr lang="lv-LV" dirty="0" err="1"/>
              <a:t>pad_probe_cb</a:t>
            </a:r>
            <a:r>
              <a:rPr lang="lv-LV" dirty="0"/>
              <a:t> (</a:t>
            </a:r>
            <a:r>
              <a:rPr lang="lv-LV" dirty="0" err="1"/>
              <a:t>GstPad</a:t>
            </a:r>
            <a:r>
              <a:rPr lang="lv-LV" dirty="0"/>
              <a:t> * </a:t>
            </a:r>
            <a:r>
              <a:rPr lang="lv-LV" dirty="0" err="1"/>
              <a:t>pad</a:t>
            </a:r>
            <a:r>
              <a:rPr lang="lv-LV" dirty="0"/>
              <a:t>, </a:t>
            </a:r>
            <a:r>
              <a:rPr lang="lv-LV" dirty="0" err="1"/>
              <a:t>GstPadProbeInfo</a:t>
            </a:r>
            <a:r>
              <a:rPr lang="lv-LV" dirty="0"/>
              <a:t> * info, </a:t>
            </a:r>
            <a:r>
              <a:rPr lang="lv-LV" dirty="0" err="1"/>
              <a:t>gpointer</a:t>
            </a:r>
            <a:r>
              <a:rPr lang="lv-LV" dirty="0"/>
              <a:t> </a:t>
            </a:r>
            <a:r>
              <a:rPr lang="lv-LV" dirty="0" err="1"/>
              <a:t>user_data</a:t>
            </a:r>
            <a:r>
              <a:rPr lang="lv-LV" dirty="0"/>
              <a:t>)</a:t>
            </a:r>
          </a:p>
          <a:p>
            <a:r>
              <a:rPr lang="lv-LV" dirty="0"/>
              <a:t>{</a:t>
            </a:r>
          </a:p>
          <a:p>
            <a:r>
              <a:rPr lang="en-GB" dirty="0"/>
              <a:t>   called++;</a:t>
            </a:r>
          </a:p>
          <a:p>
            <a:r>
              <a:rPr lang="en-GB" dirty="0"/>
              <a:t>   </a:t>
            </a:r>
            <a:r>
              <a:rPr lang="lv-LV" dirty="0" err="1"/>
              <a:t>return</a:t>
            </a:r>
            <a:r>
              <a:rPr lang="lv-LV" dirty="0"/>
              <a:t> GST_PAD_PROBE_</a:t>
            </a:r>
            <a:r>
              <a:rPr lang="en-GB" dirty="0"/>
              <a:t>REMOVE</a:t>
            </a:r>
            <a:r>
              <a:rPr lang="lv-LV" dirty="0"/>
              <a:t>;</a:t>
            </a:r>
          </a:p>
          <a:p>
            <a:r>
              <a:rPr lang="lv-LV" dirty="0"/>
              <a:t>}</a:t>
            </a:r>
          </a:p>
        </p:txBody>
      </p:sp>
    </p:spTree>
    <p:extLst>
      <p:ext uri="{BB962C8B-B14F-4D97-AF65-F5344CB8AC3E}">
        <p14:creationId xmlns:p14="http://schemas.microsoft.com/office/powerpoint/2010/main" val="2050834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D9A3-3E7C-72E6-147B-1CF458B64D4D}"/>
              </a:ext>
            </a:extLst>
          </p:cNvPr>
          <p:cNvSpPr>
            <a:spLocks noGrp="1"/>
          </p:cNvSpPr>
          <p:nvPr>
            <p:ph type="title" idx="4294967295"/>
          </p:nvPr>
        </p:nvSpPr>
        <p:spPr>
          <a:xfrm>
            <a:off x="712694" y="193209"/>
            <a:ext cx="8761413" cy="708025"/>
          </a:xfrm>
        </p:spPr>
        <p:txBody>
          <a:bodyPr/>
          <a:lstStyle/>
          <a:p>
            <a:r>
              <a:rPr lang="en-GB" dirty="0">
                <a:solidFill>
                  <a:srgbClr val="00B050"/>
                </a:solidFill>
              </a:rPr>
              <a:t>Conclusion: learning curve</a:t>
            </a:r>
            <a:endParaRPr lang="lv-LV" dirty="0">
              <a:solidFill>
                <a:srgbClr val="00B050"/>
              </a:solidFill>
            </a:endParaRPr>
          </a:p>
        </p:txBody>
      </p:sp>
      <p:pic>
        <p:nvPicPr>
          <p:cNvPr id="5" name="Picture 4">
            <a:extLst>
              <a:ext uri="{FF2B5EF4-FFF2-40B4-BE49-F238E27FC236}">
                <a16:creationId xmlns:a16="http://schemas.microsoft.com/office/drawing/2014/main" id="{B04284A0-8220-7A3A-8F90-B9E92D34F756}"/>
              </a:ext>
            </a:extLst>
          </p:cNvPr>
          <p:cNvPicPr>
            <a:picLocks noChangeAspect="1"/>
          </p:cNvPicPr>
          <p:nvPr/>
        </p:nvPicPr>
        <p:blipFill>
          <a:blip r:embed="rId3"/>
          <a:srcRect t="9091" b="8556"/>
          <a:stretch/>
        </p:blipFill>
        <p:spPr>
          <a:xfrm>
            <a:off x="174765" y="779928"/>
            <a:ext cx="11321144" cy="5593977"/>
          </a:xfrm>
          <a:prstGeom prst="rect">
            <a:avLst/>
          </a:prstGeom>
        </p:spPr>
      </p:pic>
      <p:sp>
        <p:nvSpPr>
          <p:cNvPr id="6" name="Freeform: Shape 5">
            <a:extLst>
              <a:ext uri="{FF2B5EF4-FFF2-40B4-BE49-F238E27FC236}">
                <a16:creationId xmlns:a16="http://schemas.microsoft.com/office/drawing/2014/main" id="{F796882E-9E32-D9FA-0F97-14773A85548D}"/>
              </a:ext>
            </a:extLst>
          </p:cNvPr>
          <p:cNvSpPr/>
          <p:nvPr/>
        </p:nvSpPr>
        <p:spPr>
          <a:xfrm>
            <a:off x="4383741" y="3388659"/>
            <a:ext cx="2030506" cy="1317812"/>
          </a:xfrm>
          <a:custGeom>
            <a:avLst/>
            <a:gdLst>
              <a:gd name="connsiteX0" fmla="*/ 1089212 w 2030506"/>
              <a:gd name="connsiteY0" fmla="*/ 107576 h 1317812"/>
              <a:gd name="connsiteX1" fmla="*/ 537883 w 2030506"/>
              <a:gd name="connsiteY1" fmla="*/ 161365 h 1317812"/>
              <a:gd name="connsiteX2" fmla="*/ 282388 w 2030506"/>
              <a:gd name="connsiteY2" fmla="*/ 282388 h 1317812"/>
              <a:gd name="connsiteX3" fmla="*/ 161365 w 2030506"/>
              <a:gd name="connsiteY3" fmla="*/ 322729 h 1317812"/>
              <a:gd name="connsiteX4" fmla="*/ 13447 w 2030506"/>
              <a:gd name="connsiteY4" fmla="*/ 537882 h 1317812"/>
              <a:gd name="connsiteX5" fmla="*/ 0 w 2030506"/>
              <a:gd name="connsiteY5" fmla="*/ 712694 h 1317812"/>
              <a:gd name="connsiteX6" fmla="*/ 67235 w 2030506"/>
              <a:gd name="connsiteY6" fmla="*/ 1089212 h 1317812"/>
              <a:gd name="connsiteX7" fmla="*/ 121024 w 2030506"/>
              <a:gd name="connsiteY7" fmla="*/ 1129553 h 1317812"/>
              <a:gd name="connsiteX8" fmla="*/ 242047 w 2030506"/>
              <a:gd name="connsiteY8" fmla="*/ 1237129 h 1317812"/>
              <a:gd name="connsiteX9" fmla="*/ 309283 w 2030506"/>
              <a:gd name="connsiteY9" fmla="*/ 1290917 h 1317812"/>
              <a:gd name="connsiteX10" fmla="*/ 443753 w 2030506"/>
              <a:gd name="connsiteY10" fmla="*/ 1304365 h 1317812"/>
              <a:gd name="connsiteX11" fmla="*/ 658906 w 2030506"/>
              <a:gd name="connsiteY11" fmla="*/ 1317812 h 1317812"/>
              <a:gd name="connsiteX12" fmla="*/ 1102659 w 2030506"/>
              <a:gd name="connsiteY12" fmla="*/ 1290917 h 1317812"/>
              <a:gd name="connsiteX13" fmla="*/ 1210235 w 2030506"/>
              <a:gd name="connsiteY13" fmla="*/ 1250576 h 1317812"/>
              <a:gd name="connsiteX14" fmla="*/ 1290918 w 2030506"/>
              <a:gd name="connsiteY14" fmla="*/ 1237129 h 1317812"/>
              <a:gd name="connsiteX15" fmla="*/ 1438835 w 2030506"/>
              <a:gd name="connsiteY15" fmla="*/ 1156447 h 1317812"/>
              <a:gd name="connsiteX16" fmla="*/ 1680883 w 2030506"/>
              <a:gd name="connsiteY16" fmla="*/ 981635 h 1317812"/>
              <a:gd name="connsiteX17" fmla="*/ 1801906 w 2030506"/>
              <a:gd name="connsiteY17" fmla="*/ 874059 h 1317812"/>
              <a:gd name="connsiteX18" fmla="*/ 1896035 w 2030506"/>
              <a:gd name="connsiteY18" fmla="*/ 712694 h 1317812"/>
              <a:gd name="connsiteX19" fmla="*/ 1963271 w 2030506"/>
              <a:gd name="connsiteY19" fmla="*/ 524435 h 1317812"/>
              <a:gd name="connsiteX20" fmla="*/ 2030506 w 2030506"/>
              <a:gd name="connsiteY20" fmla="*/ 242047 h 1317812"/>
              <a:gd name="connsiteX21" fmla="*/ 2017059 w 2030506"/>
              <a:gd name="connsiteY21" fmla="*/ 121023 h 1317812"/>
              <a:gd name="connsiteX22" fmla="*/ 1976718 w 2030506"/>
              <a:gd name="connsiteY22" fmla="*/ 94129 h 1317812"/>
              <a:gd name="connsiteX23" fmla="*/ 1882588 w 2030506"/>
              <a:gd name="connsiteY23" fmla="*/ 67235 h 1317812"/>
              <a:gd name="connsiteX24" fmla="*/ 1748118 w 2030506"/>
              <a:gd name="connsiteY24" fmla="*/ 40341 h 1317812"/>
              <a:gd name="connsiteX25" fmla="*/ 1667435 w 2030506"/>
              <a:gd name="connsiteY25" fmla="*/ 13447 h 1317812"/>
              <a:gd name="connsiteX26" fmla="*/ 1519518 w 2030506"/>
              <a:gd name="connsiteY26" fmla="*/ 0 h 1317812"/>
              <a:gd name="connsiteX27" fmla="*/ 1156447 w 2030506"/>
              <a:gd name="connsiteY27" fmla="*/ 26894 h 1317812"/>
              <a:gd name="connsiteX28" fmla="*/ 1116106 w 2030506"/>
              <a:gd name="connsiteY28" fmla="*/ 53788 h 1317812"/>
              <a:gd name="connsiteX29" fmla="*/ 1062318 w 2030506"/>
              <a:gd name="connsiteY29" fmla="*/ 107576 h 1317812"/>
              <a:gd name="connsiteX30" fmla="*/ 981635 w 2030506"/>
              <a:gd name="connsiteY30" fmla="*/ 174812 h 131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30506" h="1317812">
                <a:moveTo>
                  <a:pt x="1089212" y="107576"/>
                </a:moveTo>
                <a:cubicBezTo>
                  <a:pt x="782415" y="117803"/>
                  <a:pt x="759504" y="87491"/>
                  <a:pt x="537883" y="161365"/>
                </a:cubicBezTo>
                <a:cubicBezTo>
                  <a:pt x="296197" y="241927"/>
                  <a:pt x="507143" y="182497"/>
                  <a:pt x="282388" y="282388"/>
                </a:cubicBezTo>
                <a:cubicBezTo>
                  <a:pt x="243530" y="299658"/>
                  <a:pt x="161365" y="322729"/>
                  <a:pt x="161365" y="322729"/>
                </a:cubicBezTo>
                <a:cubicBezTo>
                  <a:pt x="89952" y="394143"/>
                  <a:pt x="46339" y="425109"/>
                  <a:pt x="13447" y="537882"/>
                </a:cubicBezTo>
                <a:cubicBezTo>
                  <a:pt x="-2917" y="593987"/>
                  <a:pt x="4482" y="654423"/>
                  <a:pt x="0" y="712694"/>
                </a:cubicBezTo>
                <a:cubicBezTo>
                  <a:pt x="8695" y="803994"/>
                  <a:pt x="-2614" y="989428"/>
                  <a:pt x="67235" y="1089212"/>
                </a:cubicBezTo>
                <a:cubicBezTo>
                  <a:pt x="80087" y="1107573"/>
                  <a:pt x="103094" y="1116106"/>
                  <a:pt x="121024" y="1129553"/>
                </a:cubicBezTo>
                <a:cubicBezTo>
                  <a:pt x="188806" y="1242523"/>
                  <a:pt x="124216" y="1162146"/>
                  <a:pt x="242047" y="1237129"/>
                </a:cubicBezTo>
                <a:cubicBezTo>
                  <a:pt x="266261" y="1252538"/>
                  <a:pt x="282055" y="1281841"/>
                  <a:pt x="309283" y="1290917"/>
                </a:cubicBezTo>
                <a:cubicBezTo>
                  <a:pt x="352018" y="1305162"/>
                  <a:pt x="398839" y="1300910"/>
                  <a:pt x="443753" y="1304365"/>
                </a:cubicBezTo>
                <a:cubicBezTo>
                  <a:pt x="515399" y="1309876"/>
                  <a:pt x="587188" y="1313330"/>
                  <a:pt x="658906" y="1317812"/>
                </a:cubicBezTo>
                <a:cubicBezTo>
                  <a:pt x="806824" y="1308847"/>
                  <a:pt x="955560" y="1308856"/>
                  <a:pt x="1102659" y="1290917"/>
                </a:cubicBezTo>
                <a:cubicBezTo>
                  <a:pt x="1140674" y="1286281"/>
                  <a:pt x="1173411" y="1261097"/>
                  <a:pt x="1210235" y="1250576"/>
                </a:cubicBezTo>
                <a:cubicBezTo>
                  <a:pt x="1236451" y="1243086"/>
                  <a:pt x="1264024" y="1241611"/>
                  <a:pt x="1290918" y="1237129"/>
                </a:cubicBezTo>
                <a:cubicBezTo>
                  <a:pt x="1440983" y="1117077"/>
                  <a:pt x="1270976" y="1240376"/>
                  <a:pt x="1438835" y="1156447"/>
                </a:cubicBezTo>
                <a:cubicBezTo>
                  <a:pt x="1522813" y="1114458"/>
                  <a:pt x="1611504" y="1040059"/>
                  <a:pt x="1680883" y="981635"/>
                </a:cubicBezTo>
                <a:cubicBezTo>
                  <a:pt x="1722169" y="946868"/>
                  <a:pt x="1768189" y="916206"/>
                  <a:pt x="1801906" y="874059"/>
                </a:cubicBezTo>
                <a:cubicBezTo>
                  <a:pt x="1840806" y="825434"/>
                  <a:pt x="1869940" y="769233"/>
                  <a:pt x="1896035" y="712694"/>
                </a:cubicBezTo>
                <a:cubicBezTo>
                  <a:pt x="1923959" y="652192"/>
                  <a:pt x="1942962" y="587900"/>
                  <a:pt x="1963271" y="524435"/>
                </a:cubicBezTo>
                <a:cubicBezTo>
                  <a:pt x="2000510" y="408064"/>
                  <a:pt x="2007121" y="358970"/>
                  <a:pt x="2030506" y="242047"/>
                </a:cubicBezTo>
                <a:cubicBezTo>
                  <a:pt x="2026024" y="201706"/>
                  <a:pt x="2030930" y="159169"/>
                  <a:pt x="2017059" y="121023"/>
                </a:cubicBezTo>
                <a:cubicBezTo>
                  <a:pt x="2011536" y="105835"/>
                  <a:pt x="1991723" y="100131"/>
                  <a:pt x="1976718" y="94129"/>
                </a:cubicBezTo>
                <a:cubicBezTo>
                  <a:pt x="1946420" y="82010"/>
                  <a:pt x="1914353" y="74709"/>
                  <a:pt x="1882588" y="67235"/>
                </a:cubicBezTo>
                <a:cubicBezTo>
                  <a:pt x="1838092" y="56765"/>
                  <a:pt x="1791483" y="54796"/>
                  <a:pt x="1748118" y="40341"/>
                </a:cubicBezTo>
                <a:cubicBezTo>
                  <a:pt x="1721224" y="31376"/>
                  <a:pt x="1695353" y="18374"/>
                  <a:pt x="1667435" y="13447"/>
                </a:cubicBezTo>
                <a:cubicBezTo>
                  <a:pt x="1618679" y="4843"/>
                  <a:pt x="1568824" y="4482"/>
                  <a:pt x="1519518" y="0"/>
                </a:cubicBezTo>
                <a:cubicBezTo>
                  <a:pt x="1398494" y="8965"/>
                  <a:pt x="1276738" y="10855"/>
                  <a:pt x="1156447" y="26894"/>
                </a:cubicBezTo>
                <a:cubicBezTo>
                  <a:pt x="1140427" y="29030"/>
                  <a:pt x="1128377" y="43270"/>
                  <a:pt x="1116106" y="53788"/>
                </a:cubicBezTo>
                <a:cubicBezTo>
                  <a:pt x="1096854" y="70289"/>
                  <a:pt x="1081269" y="90730"/>
                  <a:pt x="1062318" y="107576"/>
                </a:cubicBezTo>
                <a:cubicBezTo>
                  <a:pt x="932346" y="223108"/>
                  <a:pt x="1028142" y="128309"/>
                  <a:pt x="981635" y="174812"/>
                </a:cubicBez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lv-LV"/>
          </a:p>
        </p:txBody>
      </p:sp>
      <p:cxnSp>
        <p:nvCxnSpPr>
          <p:cNvPr id="8" name="Straight Arrow Connector 7">
            <a:extLst>
              <a:ext uri="{FF2B5EF4-FFF2-40B4-BE49-F238E27FC236}">
                <a16:creationId xmlns:a16="http://schemas.microsoft.com/office/drawing/2014/main" id="{CF6D3B3E-CCDD-2EC4-E528-8A2CE5315FC3}"/>
              </a:ext>
            </a:extLst>
          </p:cNvPr>
          <p:cNvCxnSpPr/>
          <p:nvPr/>
        </p:nvCxnSpPr>
        <p:spPr>
          <a:xfrm>
            <a:off x="6508376" y="3859306"/>
            <a:ext cx="3119718" cy="1075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0F920EC-21B0-A3A1-F548-A77BC4F034F6}"/>
              </a:ext>
            </a:extLst>
          </p:cNvPr>
          <p:cNvSpPr txBox="1"/>
          <p:nvPr/>
        </p:nvSpPr>
        <p:spPr>
          <a:xfrm>
            <a:off x="9345706" y="3913094"/>
            <a:ext cx="1787669" cy="400110"/>
          </a:xfrm>
          <a:prstGeom prst="rect">
            <a:avLst/>
          </a:prstGeom>
          <a:noFill/>
        </p:spPr>
        <p:txBody>
          <a:bodyPr wrap="none" rtlCol="0">
            <a:spAutoFit/>
          </a:bodyPr>
          <a:lstStyle/>
          <a:p>
            <a:r>
              <a:rPr lang="en-GB" sz="2000" dirty="0"/>
              <a:t>You are here</a:t>
            </a:r>
            <a:endParaRPr lang="lv-LV" sz="2000" dirty="0"/>
          </a:p>
        </p:txBody>
      </p:sp>
    </p:spTree>
    <p:extLst>
      <p:ext uri="{BB962C8B-B14F-4D97-AF65-F5344CB8AC3E}">
        <p14:creationId xmlns:p14="http://schemas.microsoft.com/office/powerpoint/2010/main" val="104888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92443A-1509-FCDB-5E17-9A194C8F2489}"/>
              </a:ext>
            </a:extLst>
          </p:cNvPr>
          <p:cNvSpPr>
            <a:spLocks noGrp="1"/>
          </p:cNvSpPr>
          <p:nvPr>
            <p:ph type="title"/>
          </p:nvPr>
        </p:nvSpPr>
        <p:spPr/>
        <p:txBody>
          <a:bodyPr/>
          <a:lstStyle/>
          <a:p>
            <a:r>
              <a:rPr lang="en-GB" dirty="0"/>
              <a:t>Requirements</a:t>
            </a:r>
            <a:endParaRPr lang="lv-LV" dirty="0"/>
          </a:p>
        </p:txBody>
      </p:sp>
      <p:sp>
        <p:nvSpPr>
          <p:cNvPr id="5" name="Content Placeholder 4">
            <a:extLst>
              <a:ext uri="{FF2B5EF4-FFF2-40B4-BE49-F238E27FC236}">
                <a16:creationId xmlns:a16="http://schemas.microsoft.com/office/drawing/2014/main" id="{F933D77B-E822-E8BC-EEEC-59B4B65C401F}"/>
              </a:ext>
            </a:extLst>
          </p:cNvPr>
          <p:cNvSpPr>
            <a:spLocks noGrp="1"/>
          </p:cNvSpPr>
          <p:nvPr>
            <p:ph idx="1"/>
          </p:nvPr>
        </p:nvSpPr>
        <p:spPr/>
        <p:txBody>
          <a:bodyPr/>
          <a:lstStyle/>
          <a:p>
            <a:r>
              <a:rPr lang="en-GB" dirty="0"/>
              <a:t>Play 24/7</a:t>
            </a:r>
          </a:p>
          <a:p>
            <a:r>
              <a:rPr lang="en-GB" dirty="0"/>
              <a:t>Files and live streams </a:t>
            </a:r>
          </a:p>
          <a:p>
            <a:r>
              <a:rPr lang="en-GB" dirty="0"/>
              <a:t>Switch between shows (“events”) according to schedule </a:t>
            </a:r>
          </a:p>
          <a:p>
            <a:r>
              <a:rPr lang="en-GB" dirty="0"/>
              <a:t>Overlay graphics</a:t>
            </a:r>
          </a:p>
          <a:p>
            <a:r>
              <a:rPr lang="en-GB" dirty="0"/>
              <a:t>Multiple outputs</a:t>
            </a:r>
          </a:p>
          <a:p>
            <a:endParaRPr lang="lv-LV" dirty="0"/>
          </a:p>
        </p:txBody>
      </p:sp>
    </p:spTree>
    <p:extLst>
      <p:ext uri="{BB962C8B-B14F-4D97-AF65-F5344CB8AC3E}">
        <p14:creationId xmlns:p14="http://schemas.microsoft.com/office/powerpoint/2010/main" val="146550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D8F9A-F4BD-2AB3-03F7-06ABE281758A}"/>
              </a:ext>
            </a:extLst>
          </p:cNvPr>
          <p:cNvSpPr>
            <a:spLocks noGrp="1"/>
          </p:cNvSpPr>
          <p:nvPr>
            <p:ph type="title"/>
          </p:nvPr>
        </p:nvSpPr>
        <p:spPr/>
        <p:txBody>
          <a:bodyPr/>
          <a:lstStyle/>
          <a:p>
            <a:r>
              <a:rPr lang="en-GB" dirty="0"/>
              <a:t>Pipeline: Big picture</a:t>
            </a:r>
            <a:endParaRPr lang="lv-LV" dirty="0"/>
          </a:p>
        </p:txBody>
      </p:sp>
      <p:pic>
        <p:nvPicPr>
          <p:cNvPr id="5" name="Picture 4">
            <a:extLst>
              <a:ext uri="{FF2B5EF4-FFF2-40B4-BE49-F238E27FC236}">
                <a16:creationId xmlns:a16="http://schemas.microsoft.com/office/drawing/2014/main" id="{3502EE52-EE89-DC04-06F3-1C038FC3AE84}"/>
              </a:ext>
            </a:extLst>
          </p:cNvPr>
          <p:cNvPicPr>
            <a:picLocks noChangeAspect="1"/>
          </p:cNvPicPr>
          <p:nvPr/>
        </p:nvPicPr>
        <p:blipFill>
          <a:blip r:embed="rId3"/>
          <a:stretch>
            <a:fillRect/>
          </a:stretch>
        </p:blipFill>
        <p:spPr>
          <a:xfrm>
            <a:off x="0" y="2976362"/>
            <a:ext cx="12192000" cy="905275"/>
          </a:xfrm>
          <a:prstGeom prst="rect">
            <a:avLst/>
          </a:prstGeom>
        </p:spPr>
      </p:pic>
    </p:spTree>
    <p:extLst>
      <p:ext uri="{BB962C8B-B14F-4D97-AF65-F5344CB8AC3E}">
        <p14:creationId xmlns:p14="http://schemas.microsoft.com/office/powerpoint/2010/main" val="894202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6191A6-D6DB-A685-C45B-F3AAF255C609}"/>
              </a:ext>
            </a:extLst>
          </p:cNvPr>
          <p:cNvPicPr>
            <a:picLocks noChangeAspect="1"/>
          </p:cNvPicPr>
          <p:nvPr/>
        </p:nvPicPr>
        <p:blipFill>
          <a:blip r:embed="rId3"/>
          <a:stretch>
            <a:fillRect/>
          </a:stretch>
        </p:blipFill>
        <p:spPr>
          <a:xfrm>
            <a:off x="152400" y="184141"/>
            <a:ext cx="87401786" cy="6489717"/>
          </a:xfrm>
          <a:prstGeom prst="rect">
            <a:avLst/>
          </a:prstGeom>
        </p:spPr>
      </p:pic>
    </p:spTree>
    <p:extLst>
      <p:ext uri="{BB962C8B-B14F-4D97-AF65-F5344CB8AC3E}">
        <p14:creationId xmlns:p14="http://schemas.microsoft.com/office/powerpoint/2010/main" val="4722605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TM02900722[[fn=Ion Boardroom]]</Template>
  <TotalTime>5597</TotalTime>
  <Words>6288</Words>
  <Application>Microsoft Office PowerPoint</Application>
  <PresentationFormat>Widescreen</PresentationFormat>
  <Paragraphs>829</Paragraphs>
  <Slides>61</Slides>
  <Notes>61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61</vt:i4>
      </vt:variant>
    </vt:vector>
  </HeadingPairs>
  <TitlesOfParts>
    <vt:vector size="67" baseType="lpstr">
      <vt:lpstr>Arial</vt:lpstr>
      <vt:lpstr>Calibri</vt:lpstr>
      <vt:lpstr>Century Gothic</vt:lpstr>
      <vt:lpstr>Courier New</vt:lpstr>
      <vt:lpstr>Wingdings 3</vt:lpstr>
      <vt:lpstr>Ion Boardroom</vt:lpstr>
      <vt:lpstr>TV channel in the cloud</vt:lpstr>
      <vt:lpstr>Traditional TV channel</vt:lpstr>
      <vt:lpstr>Veset background</vt:lpstr>
      <vt:lpstr>Veset background</vt:lpstr>
      <vt:lpstr>PowerPoint Presentation</vt:lpstr>
      <vt:lpstr>Deployment architecture</vt:lpstr>
      <vt:lpstr>Requirements</vt:lpstr>
      <vt:lpstr>Pipeline: Big picture</vt:lpstr>
      <vt:lpstr>PowerPoint Presentation</vt:lpstr>
      <vt:lpstr>PowerPoint Presentation</vt:lpstr>
      <vt:lpstr>PowerPoint Presentation</vt:lpstr>
      <vt:lpstr>Play 24/7 – naïve implementation</vt:lpstr>
      <vt:lpstr>Play 24/7 – naïve implementation</vt:lpstr>
      <vt:lpstr>Why concat did not work for us</vt:lpstr>
      <vt:lpstr>Nscheduler – concat on steroids</vt:lpstr>
      <vt:lpstr>Nscheduler – concat on steroids</vt:lpstr>
      <vt:lpstr>Nscheduler – frame-accurate switching</vt:lpstr>
      <vt:lpstr>Nscheduler – frame-accurate switching</vt:lpstr>
      <vt:lpstr>Nscheduler – handle unexpected EOS</vt:lpstr>
      <vt:lpstr>Nscheduler – fill gaps with black</vt:lpstr>
      <vt:lpstr>Nscheduler – frame-accurate switching</vt:lpstr>
      <vt:lpstr>Graphics</vt:lpstr>
      <vt:lpstr>Graphic features</vt:lpstr>
      <vt:lpstr>Graphics – prepare stream</vt:lpstr>
      <vt:lpstr>Graphics – static image</vt:lpstr>
      <vt:lpstr>Graphics – movie</vt:lpstr>
      <vt:lpstr>Graphics – HTML5</vt:lpstr>
      <vt:lpstr>Optimizing CPU usage</vt:lpstr>
      <vt:lpstr>Optimizing CPU usage: step 1</vt:lpstr>
      <vt:lpstr>Optimizing CPU usage: step 2</vt:lpstr>
      <vt:lpstr>SCTE signaling</vt:lpstr>
      <vt:lpstr>Tools for SCTE</vt:lpstr>
      <vt:lpstr>Uses of SCTE</vt:lpstr>
      <vt:lpstr>Subtitles – many different kinds</vt:lpstr>
      <vt:lpstr>Subtitles – burn-in</vt:lpstr>
      <vt:lpstr>Subtitles – DVB</vt:lpstr>
      <vt:lpstr>Subtitles – VTT</vt:lpstr>
      <vt:lpstr>Subtitles – Closed captions (CEA-608)</vt:lpstr>
      <vt:lpstr>Subtitles – ARIB B24</vt:lpstr>
      <vt:lpstr>C++ integration - wrappers</vt:lpstr>
      <vt:lpstr>C++ integration – wrapper implementation</vt:lpstr>
      <vt:lpstr>C++ integration – functional probes </vt:lpstr>
      <vt:lpstr>C+ integration: message bus</vt:lpstr>
      <vt:lpstr>C+ integration: message bus</vt:lpstr>
      <vt:lpstr>Tips and tricks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 learning curve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Yury Shatz</dc:creator>
  <cp:lastModifiedBy>Yury Shatz</cp:lastModifiedBy>
  <cp:revision>187</cp:revision>
  <dcterms:created xsi:type="dcterms:W3CDTF">2024-09-24T14:34:38Z</dcterms:created>
  <dcterms:modified xsi:type="dcterms:W3CDTF">2024-10-07T14:17:22Z</dcterms:modified>
</cp:coreProperties>
</file>