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</p:sldIdLst>
  <p:sldSz cy="6858000" cx="12192000"/>
  <p:notesSz cx="6858000" cy="12192000"/>
  <p:embeddedFontLst>
    <p:embeddedFont>
      <p:font typeface="Roboto Mono"/>
      <p:regular r:id="rId80"/>
      <p:bold r:id="rId81"/>
      <p:italic r:id="rId82"/>
      <p:boldItalic r:id="rId8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0EB4890-96B0-4BBF-8E0A-4C9968832C92}">
  <a:tblStyle styleId="{20EB4890-96B0-4BBF-8E0A-4C9968832C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3" Type="http://schemas.openxmlformats.org/officeDocument/2006/relationships/font" Target="fonts/RobotoMono-boldItalic.fntdata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RobotoMono-regular.fntdata"/><Relationship Id="rId82" Type="http://schemas.openxmlformats.org/officeDocument/2006/relationships/font" Target="fonts/RobotoMono-italic.fntdata"/><Relationship Id="rId81" Type="http://schemas.openxmlformats.org/officeDocument/2006/relationships/font" Target="fonts/RobotoMono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h486ae0fe2bd1757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h486ae0fe2bd1757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h486ae0fe2bd17575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1f96963d4803ffbd_0_5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h1f96963d4803ffbd_0_5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h1f96963d4803ffbd_0_5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h1f96963d4803ffbd_0_5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h1f96963d4803ffbd_0_5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h1f96963d4803ffbd_0_5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1f96963d4803ffbd_0_5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h1f96963d4803ffbd_0_5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h1f96963d4803ffbd_0_5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1f96963d4803ffbd_0_5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h1f96963d4803ffbd_0_5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h1f96963d4803ffbd_0_50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h1f96963d4803ffbd_0_8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h1f96963d4803ffbd_0_8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h1f96963d4803ffbd_0_8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1f96963d4803ffbd_0_8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h1f96963d4803ffbd_0_8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h1f96963d4803ffbd_0_8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1f96963d4803ffbd_0_8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h1f96963d4803ffbd_0_8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h1f96963d4803ffbd_0_8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1f96963d4803ffbd_0_8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h1f96963d4803ffbd_0_8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h1f96963d4803ffbd_0_8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h1f96963d4803ffbd_0_9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h1f96963d4803ffbd_0_9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h1f96963d4803ffbd_0_9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1f96963d4803ffbd_0_9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h1f96963d4803ffbd_0_9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h1f96963d4803ffbd_0_9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1f96963d4803ffbd_0_9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h1f96963d4803ffbd_0_9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h1f96963d4803ffbd_0_9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h1f96963d4803ffbd_0_9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h1f96963d4803ffbd_0_9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h1f96963d4803ffbd_0_9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h486ae0fe2bd17575_5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h486ae0fe2bd17575_5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h486ae0fe2bd17575_5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h486ae0fe2bd17575_5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h486ae0fe2bd17575_5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h486ae0fe2bd17575_5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h486ae0fe2bd17575_5_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h486ae0fe2bd17575_5_1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h486ae0fe2bd17575_5_1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h486ae0fe2bd17575_5_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h486ae0fe2bd17575_5_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h486ae0fe2bd17575_5_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h486ae0fe2bd17575_5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h486ae0fe2bd17575_5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h486ae0fe2bd17575_5_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h1f96963d4803ffbd_0_1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h1f96963d4803ffbd_0_1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h1f96963d4803ffbd_0_1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h1f96963d4803ffbd_0_1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h1f96963d4803ffbd_0_1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h1f96963d4803ffbd_0_1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h1f96963d4803ffbd_0_1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h1f96963d4803ffbd_0_1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h1f96963d4803ffbd_0_1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h1f96963d4803ffbd_0_8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h1f96963d4803ffbd_0_8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h1f96963d4803ffbd_0_8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h1f96963d4803ffbd_0_1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8" name="Google Shape;458;h1f96963d4803ffbd_0_1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h1f96963d4803ffbd_0_1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h1f96963d4803ffbd_0_2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h1f96963d4803ffbd_0_2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h1f96963d4803ffbd_0_2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h1f96963d4803ffbd_0_2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h1f96963d4803ffbd_0_2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h1f96963d4803ffbd_0_2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h40cab64b2313915a_17_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3" name="Google Shape;513;h40cab64b2313915a_17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h40cab64b2313915a_17_1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h40cab64b2313915a_17_1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h40cab64b2313915a_17_1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h40cab64b2313915a_17_1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h1f96963d4803ffbd_0_9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h1f96963d4803ffbd_0_9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h1f96963d4803ffbd_0_9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h1f96963d4803ffbd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h1f96963d4803ffbd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h1f96963d4803ffbd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h486ae0fe2bd17575_5_2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h486ae0fe2bd17575_5_2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h486ae0fe2bd17575_5_2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h486ae0fe2bd17575_5_2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8" name="Google Shape;608;h486ae0fe2bd17575_5_2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h486ae0fe2bd17575_5_2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h486ae0fe2bd17575_5_2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1" name="Google Shape;641;h486ae0fe2bd17575_5_2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h486ae0fe2bd17575_5_2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h486ae0fe2bd17575_5_3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5" name="Google Shape;675;h486ae0fe2bd17575_5_3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h486ae0fe2bd17575_5_3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h1f96963d4803ffbd_0_4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1" name="Google Shape;691;h1f96963d4803ffbd_0_4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h1f96963d4803ffbd_0_4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h1f96963d4803ffbd_0_4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3" name="Google Shape;713;h1f96963d4803ffbd_0_4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h1f96963d4803ffbd_0_4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h1f96963d4803ffbd_0_3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5" name="Google Shape;735;h1f96963d4803ffbd_0_3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h1f96963d4803ffbd_0_3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h486ae0fe2bd17575_5_3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3" name="Google Shape;763;h486ae0fe2bd17575_5_3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h486ae0fe2bd17575_5_3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h1f96963d4803ffbd_0_4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2" name="Google Shape;792;h1f96963d4803ffbd_0_4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h1f96963d4803ffbd_0_4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2" name="Google Shape;82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h1f96963d4803ffbd_0_5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4" name="Google Shape;844;h1f96963d4803ffbd_0_5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h1f96963d4803ffbd_0_5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h7fe373e779fea2f1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7" name="Google Shape;867;h7fe373e779fea2f1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h7fe373e779fea2f1_0_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h1f96963d4803ffbd_0_6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0" name="Google Shape;890;h1f96963d4803ffbd_0_6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h1f96963d4803ffbd_0_6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h1f96963d4803ffbd_0_3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7" name="Google Shape;917;h1f96963d4803ffbd_0_3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h1f96963d4803ffbd_0_3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h1f96963d4803ffbd_0_3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7" name="Google Shape;947;h1f96963d4803ffbd_0_3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h1f96963d4803ffbd_0_3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h1f96963d4803ffbd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0" name="Google Shape;980;h1f96963d4803ffbd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h1f96963d4803ffbd_0_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h1f96963d4803ffbd_0_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0" name="Google Shape;990;h1f96963d4803ffbd_0_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h1f96963d4803ffbd_0_9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h1f96963d4803ffb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0" name="Google Shape;1000;h1f96963d4803ffb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h1f96963d4803ffbd_0_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h1f96963d4803ffbd_0_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1" name="Google Shape;1011;h1f96963d4803ffbd_0_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h1f96963d4803ffbd_0_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h1f96963d4803ffbd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3" name="Google Shape;1023;h1f96963d4803ffbd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h1f96963d4803ffbd_0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0" name="Google Shape;104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1" name="Google Shape;105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2" name="Google Shape;106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1" name="Google Shape;109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h1f96963d4803ffbd_0_6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5" name="Google Shape;1105;h1f96963d4803ffbd_0_6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h1f96963d4803ffbd_0_6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h1f96963d4803ffbd_0_6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9" name="Google Shape;1119;h1f96963d4803ffbd_0_6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h1f96963d4803ffbd_0_6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5" name="Google Shape;113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6" name="Google Shape;114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h1f96963d4803ffbd_0_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7" name="Google Shape;1157;h1f96963d4803ffbd_0_1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h1f96963d4803ffbd_0_1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h1f96963d4803ffbd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7" name="Google Shape;1167;h1f96963d4803ffbd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h1f96963d4803ffbd_0_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h1f96963d4803ffbd_0_2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9" name="Google Shape;1179;h1f96963d4803ffbd_0_2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h1f96963d4803ffbd_0_2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h1f96963d4803ffbd_0_2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1" name="Google Shape;1191;h1f96963d4803ffbd_0_2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h1f96963d4803ffbd_0_2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5" name="Google Shape;120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8" name="Google Shape;124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h1f96963d4803ffbd_0_6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6" name="Google Shape;1266;h1f96963d4803ffbd_0_6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h1f96963d4803ffbd_0_6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h1f96963d4803ffbd_0_6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9" name="Google Shape;1289;h1f96963d4803ffbd_0_6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h1f96963d4803ffbd_0_6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h77fc7299656f395a_0_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3" name="Google Shape;1313;h77fc7299656f395a_0_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h77fc7299656f395a_0_9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h77fc7299656f395a_0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5" name="Google Shape;1325;h77fc7299656f395a_0_1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h77fc7299656f395a_0_1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10" Type="http://schemas.openxmlformats.org/officeDocument/2006/relationships/image" Target="../media/image7.png"/><Relationship Id="rId9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.png"/><Relationship Id="rId4" Type="http://schemas.openxmlformats.org/officeDocument/2006/relationships/image" Target="../media/image38.png"/><Relationship Id="rId5" Type="http://schemas.openxmlformats.org/officeDocument/2006/relationships/image" Target="../media/image2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0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0.png"/><Relationship Id="rId6" Type="http://schemas.openxmlformats.org/officeDocument/2006/relationships/image" Target="../media/image27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0.png"/><Relationship Id="rId6" Type="http://schemas.openxmlformats.org/officeDocument/2006/relationships/image" Target="../media/image27.png"/><Relationship Id="rId7" Type="http://schemas.openxmlformats.org/officeDocument/2006/relationships/image" Target="../media/image3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3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white.png" id="16" name="Google Shape;16;p3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james/Documents/camera-interop-talk/deck/assets/orchid_white.png" id="18" name="Google Shape;1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8160" y="1097280"/>
            <a:ext cx="3291840" cy="329184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/>
        </p:nvSpPr>
        <p:spPr>
          <a:xfrm>
            <a:off x="731520" y="1554480"/>
            <a:ext cx="74980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Every Camera </a:t>
            </a:r>
            <a:endParaRPr b="1" sz="4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 Snowflake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/>
          <p:nvPr/>
        </p:nvSpPr>
        <p:spPr>
          <a:xfrm>
            <a:off x="731520" y="3063240"/>
            <a:ext cx="71323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2200"/>
              <a:buFont typeface="Calibri"/>
              <a:buNone/>
            </a:pPr>
            <a:r>
              <a:rPr b="0" i="0" lang="en-US" sz="22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Building a VMS that works with thousands of camera models.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731520" y="46634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GStreamer Conference 2026 </a:t>
            </a:r>
            <a:r>
              <a:rPr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James Nickerson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james/Documents/camera-interop-talk/deck/assets/ipconfigure_white.png" id="22" name="Google Shape;2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1520" y="5166360"/>
            <a:ext cx="3108960" cy="37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28" name="Google Shape;28;p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4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What a VMS asks of a camera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548640" y="2368415"/>
            <a:ext cx="1536300" cy="24690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996696" y="2597015"/>
            <a:ext cx="640200" cy="6402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" name="Google Shape;3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3117" y="2763436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/>
          <p:nvPr/>
        </p:nvSpPr>
        <p:spPr>
          <a:xfrm>
            <a:off x="640080" y="3374255"/>
            <a:ext cx="1353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Discover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658368" y="3785735"/>
            <a:ext cx="13167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WS-Discovery multicast probes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2194560" y="2368415"/>
            <a:ext cx="1536300" cy="24690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2642616" y="2597015"/>
            <a:ext cx="640200" cy="6402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9" name="Google Shape;3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09037" y="2763436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 txBox="1"/>
          <p:nvPr/>
        </p:nvSpPr>
        <p:spPr>
          <a:xfrm>
            <a:off x="2286000" y="3374255"/>
            <a:ext cx="1353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Configure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 txBox="1"/>
          <p:nvPr/>
        </p:nvSpPr>
        <p:spPr>
          <a:xfrm>
            <a:off x="2304288" y="3785735"/>
            <a:ext cx="13167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ONVIF over SOAP: profiles, encoders, time, network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3840480" y="2368415"/>
            <a:ext cx="1536300" cy="24690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4288536" y="2597015"/>
            <a:ext cx="640200" cy="6402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4" name="Google Shape;4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54957" y="2763436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 txBox="1"/>
          <p:nvPr/>
        </p:nvSpPr>
        <p:spPr>
          <a:xfrm>
            <a:off x="3931920" y="3374255"/>
            <a:ext cx="1353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Stream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 txBox="1"/>
          <p:nvPr/>
        </p:nvSpPr>
        <p:spPr>
          <a:xfrm>
            <a:off x="3950208" y="3785735"/>
            <a:ext cx="13167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RTSP, SDP, RTP, RTCP over UDP or TCP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5486400" y="2368415"/>
            <a:ext cx="1536300" cy="24690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5934456" y="2597015"/>
            <a:ext cx="640200" cy="6402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9" name="Google Shape;4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00877" y="2763436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4"/>
          <p:cNvSpPr txBox="1"/>
          <p:nvPr/>
        </p:nvSpPr>
        <p:spPr>
          <a:xfrm>
            <a:off x="5577840" y="3374255"/>
            <a:ext cx="1353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Record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 txBox="1"/>
          <p:nvPr/>
        </p:nvSpPr>
        <p:spPr>
          <a:xfrm>
            <a:off x="5596128" y="3785735"/>
            <a:ext cx="13167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Matroska archives, split on keyframes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7132320" y="2368415"/>
            <a:ext cx="1536300" cy="24690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7580376" y="2597015"/>
            <a:ext cx="640200" cy="6402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4" name="Google Shape;54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46797" y="2763436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"/>
          <p:cNvSpPr txBox="1"/>
          <p:nvPr/>
        </p:nvSpPr>
        <p:spPr>
          <a:xfrm>
            <a:off x="7223760" y="3374255"/>
            <a:ext cx="1353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Events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 txBox="1"/>
          <p:nvPr/>
        </p:nvSpPr>
        <p:spPr>
          <a:xfrm>
            <a:off x="7242048" y="3785735"/>
            <a:ext cx="13167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ONVIF metadata XML carried in RTP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8778240" y="2368415"/>
            <a:ext cx="1536300" cy="24690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9226296" y="2597015"/>
            <a:ext cx="640200" cy="6402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9" name="Google Shape;59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92717" y="2763436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4"/>
          <p:cNvSpPr txBox="1"/>
          <p:nvPr/>
        </p:nvSpPr>
        <p:spPr>
          <a:xfrm>
            <a:off x="8869680" y="3374255"/>
            <a:ext cx="1353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PTZ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 txBox="1"/>
          <p:nvPr/>
        </p:nvSpPr>
        <p:spPr>
          <a:xfrm>
            <a:off x="8887968" y="3785735"/>
            <a:ext cx="13167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Continuous, absolute, presets, home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0424160" y="2368415"/>
            <a:ext cx="1536300" cy="24690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10872216" y="2597015"/>
            <a:ext cx="640200" cy="6402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64" name="Google Shape;64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038637" y="2763436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4"/>
          <p:cNvSpPr txBox="1"/>
          <p:nvPr/>
        </p:nvSpPr>
        <p:spPr>
          <a:xfrm>
            <a:off x="10515600" y="3374255"/>
            <a:ext cx="1353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Talk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"/>
          <p:cNvSpPr txBox="1"/>
          <p:nvPr/>
        </p:nvSpPr>
        <p:spPr>
          <a:xfrm>
            <a:off x="10533888" y="3785735"/>
            <a:ext cx="13167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RTSP backchannel: </a:t>
            </a:r>
            <a:r>
              <a:rPr lang="en-US" sz="1200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Audio </a:t>
            </a: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back to the camera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 txBox="1"/>
          <p:nvPr/>
        </p:nvSpPr>
        <p:spPr>
          <a:xfrm>
            <a:off x="548640" y="5203055"/>
            <a:ext cx="10972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 txBox="1"/>
          <p:nvPr/>
        </p:nvSpPr>
        <p:spPr>
          <a:xfrm>
            <a:off x="548640" y="1418268"/>
            <a:ext cx="10972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libri"/>
              <a:buNone/>
            </a:pPr>
            <a:r>
              <a:rPr lang="en-US" sz="190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Before doing anything fancy…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74" name="Google Shape;74;p5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5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651" y="769900"/>
            <a:ext cx="10051606" cy="579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84" name="Google Shape;84;p6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6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6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9948" y="4075325"/>
            <a:ext cx="2215749" cy="221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94" name="Google Shape;94;p7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9948" y="4075325"/>
            <a:ext cx="2215749" cy="221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8822" y="4075325"/>
            <a:ext cx="1820469" cy="221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05" name="Google Shape;105;p8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8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8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0113" y="4075325"/>
            <a:ext cx="1784810" cy="221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48" y="4075325"/>
            <a:ext cx="2215749" cy="221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8822" y="4075325"/>
            <a:ext cx="1820469" cy="221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/>
          <p:nvPr/>
        </p:nvSpPr>
        <p:spPr>
          <a:xfrm>
            <a:off x="911075" y="1410100"/>
            <a:ext cx="10031400" cy="1848600"/>
          </a:xfrm>
          <a:prstGeom prst="roundRect">
            <a:avLst>
              <a:gd fmla="val 595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home/james/Documents/camera-interop-talk/deck/assets/orchid_purple.png" id="118" name="Google Shape;118;p9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9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9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9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9"/>
          <p:cNvSpPr txBox="1"/>
          <p:nvPr/>
        </p:nvSpPr>
        <p:spPr>
          <a:xfrm>
            <a:off x="1076500" y="1835400"/>
            <a:ext cx="9805500" cy="29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"In theory, there's no difference between theory and practice.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In practice, there is."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600"/>
          </a:p>
        </p:txBody>
      </p:sp>
      <p:pic>
        <p:nvPicPr>
          <p:cNvPr id="123" name="Google Shape;12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0113" y="4075325"/>
            <a:ext cx="1784810" cy="221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48" y="4075325"/>
            <a:ext cx="2215749" cy="221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8822" y="4075325"/>
            <a:ext cx="1820469" cy="221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31" name="Google Shape;131;p10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0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0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 (by count)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40" name="Google Shape;140;p11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1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1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1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 (by count)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1"/>
          <p:cNvSpPr txBox="1"/>
          <p:nvPr/>
        </p:nvSpPr>
        <p:spPr>
          <a:xfrm>
            <a:off x="548650" y="1048193"/>
            <a:ext cx="30000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195244 "axis"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159062 "hanwha"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37908 "not specified"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12160 "i3 international"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4884 "clinton"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4058 "onvif"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2257 "viewz2"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1868 "lts"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1706 "digital watchdog"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1099 "onvif_icamera"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1090 "idis americas"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724 "hikvision"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718 "amcrest"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628 "invid-1"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545 "openeye"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429 "vivotek"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352 "fs"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300 "konntek"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258 "aiphone"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255 "uniview"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237 "geovision"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212 "speco"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179 "panasonic"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177 "turing-u"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159 "avigilon"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139 "ipcamera"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</a:t>
            </a:r>
            <a:endParaRPr/>
          </a:p>
        </p:txBody>
      </p:sp>
      <p:sp>
        <p:nvSpPr>
          <p:cNvPr id="145" name="Google Shape;145;p11"/>
          <p:cNvSpPr txBox="1"/>
          <p:nvPr/>
        </p:nvSpPr>
        <p:spPr>
          <a:xfrm>
            <a:off x="3163450" y="1048200"/>
            <a:ext cx="30000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123 "liberty"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103 "ipcam"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93 "arecont vision"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89 "sightlogix"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75 "innotech"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68 "idis"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66 "interlogix"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56 "pelco"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54 "general"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51 "bosch"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49 "reolink"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33 "sony"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29 "mobotix"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22 "tyco security products"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20 "i-pro"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14 "oncam grandeye"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13 "dahua"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12 "backstreet"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11 "evolution"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8 "flir"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8 "a_onvif_camera"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7 "digimerge"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7 "advidia"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7 "acti corporation"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6 "homaxi"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4 "manufacturer"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6304875" y="1086175"/>
            <a:ext cx="3000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 "capture advance"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 "alibi"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"optiview"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"onvif_ipnc"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"lorex"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"grandstream"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"east"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"avycon"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"zenitel"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"nobrand"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"milesight technology co.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"epcom"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"champ"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"canon"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"atv"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"2n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52" name="Google Shape;152;p12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2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2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2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2"/>
          <p:cNvSpPr txBox="1"/>
          <p:nvPr/>
        </p:nvSpPr>
        <p:spPr>
          <a:xfrm>
            <a:off x="7863840" y="1325880"/>
            <a:ext cx="3840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427,702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2"/>
          <p:cNvSpPr txBox="1"/>
          <p:nvPr/>
        </p:nvSpPr>
        <p:spPr>
          <a:xfrm>
            <a:off x="7863840" y="2148840"/>
            <a:ext cx="3840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cameras on cloud-connected systems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2"/>
          <p:cNvSpPr txBox="1"/>
          <p:nvPr/>
        </p:nvSpPr>
        <p:spPr>
          <a:xfrm>
            <a:off x="7863840" y="2514600"/>
            <a:ext cx="3840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68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2"/>
          <p:cNvSpPr txBox="1"/>
          <p:nvPr/>
        </p:nvSpPr>
        <p:spPr>
          <a:xfrm>
            <a:off x="7863840" y="3337560"/>
            <a:ext cx="3840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distinct manufacturer strings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 txBox="1"/>
          <p:nvPr/>
        </p:nvSpPr>
        <p:spPr>
          <a:xfrm>
            <a:off x="7863840" y="3703320"/>
            <a:ext cx="3840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83%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7863840" y="4526280"/>
            <a:ext cx="3840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are two vendors: Axis and Hanwha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1325880"/>
            <a:ext cx="67665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68" name="Google Shape;168;p1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 (by count)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1345750" y="2296450"/>
            <a:ext cx="40263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 195244 "axis"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 159062 "hanwha"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     </a:t>
            </a:r>
            <a:endParaRPr sz="2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78" name="Google Shape;178;p1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4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 (by count)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4"/>
          <p:cNvSpPr txBox="1"/>
          <p:nvPr/>
        </p:nvSpPr>
        <p:spPr>
          <a:xfrm>
            <a:off x="1345750" y="2296450"/>
            <a:ext cx="40263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 195244 "axis"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 159062 "hanwha"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 37908   "</a:t>
            </a: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not specified</a:t>
            </a:r>
            <a:r>
              <a:rPr lang="en-US" sz="2600"/>
              <a:t>"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      </a:t>
            </a:r>
            <a:endParaRPr sz="2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88" name="Google Shape;188;p15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5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5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5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 (by count)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5"/>
          <p:cNvSpPr txBox="1"/>
          <p:nvPr/>
        </p:nvSpPr>
        <p:spPr>
          <a:xfrm>
            <a:off x="548650" y="1048193"/>
            <a:ext cx="30000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195244 "axis"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159062 "hanwha"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37908 "</a:t>
            </a: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not specified</a:t>
            </a:r>
            <a:r>
              <a:rPr lang="en-US"/>
              <a:t>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12160 "i3 international"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4884 "clinton"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4058 "onvif"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2257 "viewz2"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1868 "lts"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1706 "digital watchdog"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1099 "</a:t>
            </a: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onvif_icamera</a:t>
            </a:r>
            <a:r>
              <a:rPr lang="en-US"/>
              <a:t>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1090 "idis americas"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724 "hikvision"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718 "amcrest"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628 "invid-1"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545 "openeye"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429 "vivotek"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352 "fs"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300 "konntek"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258 "aiphone"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255 "uniview"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237 "geovision"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212 "speco"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179 "panasonic"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177 "turing-u"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159 "avigilon"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139 "</a:t>
            </a: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ipcamera</a:t>
            </a:r>
            <a:r>
              <a:rPr lang="en-US"/>
              <a:t>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</a:t>
            </a:r>
            <a:endParaRPr/>
          </a:p>
        </p:txBody>
      </p:sp>
      <p:sp>
        <p:nvSpPr>
          <p:cNvPr id="193" name="Google Shape;193;p15"/>
          <p:cNvSpPr txBox="1"/>
          <p:nvPr/>
        </p:nvSpPr>
        <p:spPr>
          <a:xfrm>
            <a:off x="3163450" y="1048200"/>
            <a:ext cx="30000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123 "liberty"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103 "ipcam"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93 "arecont vision"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89 "sightlogix"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75 "innotech"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68 "idis"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66 "interlogix"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56 "pelco"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54 "</a:t>
            </a: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genera</a:t>
            </a:r>
            <a:r>
              <a:rPr lang="en-US">
                <a:solidFill>
                  <a:schemeClr val="dk1"/>
                </a:solidFill>
              </a:rPr>
              <a:t>l"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51 "bosch"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49 "reolink"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33 "sony"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29 "mobotix"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22 "tyco security products"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20 "i-pro"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14 "oncam grandeye"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13 "dahua"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12 "</a:t>
            </a:r>
            <a:r>
              <a:rPr lang="en-US">
                <a:solidFill>
                  <a:schemeClr val="dk1"/>
                </a:solidFill>
                <a:highlight>
                  <a:schemeClr val="lt1"/>
                </a:highlight>
              </a:rPr>
              <a:t>backstreet</a:t>
            </a:r>
            <a:r>
              <a:rPr lang="en-US">
                <a:solidFill>
                  <a:schemeClr val="dk1"/>
                </a:solidFill>
              </a:rPr>
              <a:t>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11 "evolution"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8 "flir"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8 "</a:t>
            </a: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a_onvif_camera</a:t>
            </a:r>
            <a:r>
              <a:rPr lang="en-US">
                <a:solidFill>
                  <a:schemeClr val="dk1"/>
                </a:solidFill>
              </a:rPr>
              <a:t>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7 "digimerge"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7 "advidia"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7 "acti corporation"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6 "homaxi"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4 "</a:t>
            </a: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manufacturer</a:t>
            </a:r>
            <a:r>
              <a:rPr lang="en-US">
                <a:solidFill>
                  <a:schemeClr val="dk1"/>
                </a:solidFill>
              </a:rPr>
              <a:t>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4" name="Google Shape;194;p15"/>
          <p:cNvSpPr txBox="1"/>
          <p:nvPr/>
        </p:nvSpPr>
        <p:spPr>
          <a:xfrm>
            <a:off x="6304875" y="1086175"/>
            <a:ext cx="30000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 "capture advance"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 "</a:t>
            </a:r>
            <a:r>
              <a:rPr lang="en-US">
                <a:solidFill>
                  <a:schemeClr val="dk1"/>
                </a:solidFill>
                <a:highlight>
                  <a:schemeClr val="lt1"/>
                </a:highlight>
              </a:rPr>
              <a:t>alibi</a:t>
            </a:r>
            <a:r>
              <a:rPr lang="en-US">
                <a:solidFill>
                  <a:schemeClr val="dk1"/>
                </a:solidFill>
              </a:rPr>
              <a:t>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"optiview"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"onvif_ipnc"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"lorex"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"grandstream"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"east"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"avycon"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"zenitel"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</a:t>
            </a: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nobrand</a:t>
            </a:r>
            <a:r>
              <a:rPr lang="en-US">
                <a:solidFill>
                  <a:schemeClr val="dk1"/>
                </a:solidFill>
              </a:rPr>
              <a:t>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"milesight technology co.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"epcom"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"champ"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"canon"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</a:t>
            </a:r>
            <a:r>
              <a:rPr lang="en-US">
                <a:solidFill>
                  <a:schemeClr val="dk1"/>
                </a:solidFill>
                <a:highlight>
                  <a:schemeClr val="lt1"/>
                </a:highlight>
              </a:rPr>
              <a:t>atv</a:t>
            </a:r>
            <a:r>
              <a:rPr lang="en-US">
                <a:solidFill>
                  <a:schemeClr val="dk1"/>
                </a:solidFill>
              </a:rPr>
              <a:t>"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"2n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200" name="Google Shape;200;p16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6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6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6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 (by count)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6"/>
          <p:cNvSpPr txBox="1"/>
          <p:nvPr/>
        </p:nvSpPr>
        <p:spPr>
          <a:xfrm>
            <a:off x="2340350" y="2253350"/>
            <a:ext cx="4026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37908 "</a:t>
            </a: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not specified</a:t>
            </a:r>
            <a:r>
              <a:rPr lang="en-US" sz="2600">
                <a:solidFill>
                  <a:schemeClr val="dk1"/>
                </a:solidFill>
              </a:rPr>
              <a:t>"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1099   "onvif_icamera"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139     "ipcamera"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54       "general"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  8       "a_onvif_camera"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  4       "manufacturer"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  1       "nobrand"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210" name="Google Shape;210;p17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7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POPULATION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7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self-reported identities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7"/>
          <p:cNvSpPr txBox="1"/>
          <p:nvPr/>
        </p:nvSpPr>
        <p:spPr>
          <a:xfrm>
            <a:off x="7863840" y="1325880"/>
            <a:ext cx="3840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427,702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7"/>
          <p:cNvSpPr txBox="1"/>
          <p:nvPr/>
        </p:nvSpPr>
        <p:spPr>
          <a:xfrm>
            <a:off x="7863840" y="2148840"/>
            <a:ext cx="3840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cameras on cloud-connected systems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7"/>
          <p:cNvSpPr txBox="1"/>
          <p:nvPr/>
        </p:nvSpPr>
        <p:spPr>
          <a:xfrm>
            <a:off x="7863840" y="2514600"/>
            <a:ext cx="3840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68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7"/>
          <p:cNvSpPr txBox="1"/>
          <p:nvPr/>
        </p:nvSpPr>
        <p:spPr>
          <a:xfrm>
            <a:off x="7863840" y="3337560"/>
            <a:ext cx="3840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distinct manufacturer strings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7"/>
          <p:cNvSpPr txBox="1"/>
          <p:nvPr/>
        </p:nvSpPr>
        <p:spPr>
          <a:xfrm>
            <a:off x="7863840" y="3703320"/>
            <a:ext cx="3840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83%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7"/>
          <p:cNvSpPr txBox="1"/>
          <p:nvPr/>
        </p:nvSpPr>
        <p:spPr>
          <a:xfrm>
            <a:off x="7863840" y="4526280"/>
            <a:ext cx="3840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are two vendors: Axis and Hanwha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7"/>
          <p:cNvSpPr txBox="1"/>
          <p:nvPr/>
        </p:nvSpPr>
        <p:spPr>
          <a:xfrm>
            <a:off x="7863840" y="4892040"/>
            <a:ext cx="3840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F5A623"/>
                </a:solidFill>
                <a:latin typeface="Cambria"/>
                <a:ea typeface="Cambria"/>
                <a:cs typeface="Cambria"/>
                <a:sym typeface="Cambria"/>
              </a:rPr>
              <a:t>1 in 10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7"/>
          <p:cNvSpPr txBox="1"/>
          <p:nvPr/>
        </p:nvSpPr>
        <p:spPr>
          <a:xfrm>
            <a:off x="7863840" y="5715000"/>
            <a:ext cx="3840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on't say who made them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1325880"/>
            <a:ext cx="6766500" cy="50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white.png" id="228" name="Google Shape;228;p18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8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                  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8"/>
          <p:cNvSpPr txBox="1"/>
          <p:nvPr/>
        </p:nvSpPr>
        <p:spPr>
          <a:xfrm>
            <a:off x="731520" y="1737360"/>
            <a:ext cx="27432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7200"/>
              <a:buFont typeface="Cambria"/>
              <a:buNone/>
            </a:pPr>
            <a:r>
              <a:rPr b="1" i="0" lang="en-US" sz="7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8"/>
          <p:cNvSpPr txBox="1"/>
          <p:nvPr/>
        </p:nvSpPr>
        <p:spPr>
          <a:xfrm>
            <a:off x="731520" y="2834640"/>
            <a:ext cx="100584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Tolerance first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8"/>
          <p:cNvSpPr txBox="1"/>
          <p:nvPr/>
        </p:nvSpPr>
        <p:spPr>
          <a:xfrm>
            <a:off x="731520" y="3886200"/>
            <a:ext cx="9601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What the core has to absorb before any vendor gets special treatment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james/Documents/camera-interop-talk/deck/assets/orchid_white.png" id="233" name="Google Shape;233;p18"/>
          <p:cNvPicPr preferRelativeResize="0"/>
          <p:nvPr/>
        </p:nvPicPr>
        <p:blipFill rotWithShape="1">
          <a:blip r:embed="rId4">
            <a:alphaModFix amt="12000"/>
          </a:blip>
          <a:srcRect b="0" l="0" r="0" t="0"/>
          <a:stretch/>
        </p:blipFill>
        <p:spPr>
          <a:xfrm>
            <a:off x="8778240" y="914400"/>
            <a:ext cx="2926080" cy="292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1945" y="182475"/>
            <a:ext cx="3577553" cy="2529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240" name="Google Shape;240;p19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9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9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9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Capture pipeline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9"/>
          <p:cNvSpPr/>
          <p:nvPr/>
        </p:nvSpPr>
        <p:spPr>
          <a:xfrm>
            <a:off x="303775" y="1504325"/>
            <a:ext cx="11403300" cy="3558900"/>
          </a:xfrm>
          <a:prstGeom prst="roundRect">
            <a:avLst>
              <a:gd fmla="val 6486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9"/>
          <p:cNvSpPr txBox="1"/>
          <p:nvPr/>
        </p:nvSpPr>
        <p:spPr>
          <a:xfrm>
            <a:off x="483175" y="1822325"/>
            <a:ext cx="11044500" cy="33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decode_queue - video_rate - decoder - decode_tee - bgseg_queue - bg_seg - fakesink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 |                                            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 |  proxy_video_queue - appsink                 decoded_proxy_queue - appsink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 | /                                             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video_queue - parser - video_tee ------                                                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/                                      |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uridecodebin - queue - onvifmetaparse - fakesink   |  frame_cacher_queue - frame_filter - appsink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\                                        |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\                                        filesaver_video_queue - filesplit - video_rate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\                                                                                 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audio_queue - parser - audio_tee - filesaver_audio_queue ------------------------- filesaver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proxy_audio_queue - appsink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(rtspsrc) &lt;- appsink  &lt;- rtppcmupay  &lt;-  mulawenc  &lt;- audiomixer  &lt;- appsrc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t/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251" name="Google Shape;251;p20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0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0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Capture pipeline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303775" y="1504325"/>
            <a:ext cx="11403300" cy="3558900"/>
          </a:xfrm>
          <a:prstGeom prst="roundRect">
            <a:avLst>
              <a:gd fmla="val 6486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0"/>
          <p:cNvSpPr txBox="1"/>
          <p:nvPr/>
        </p:nvSpPr>
        <p:spPr>
          <a:xfrm>
            <a:off x="483175" y="1822325"/>
            <a:ext cx="11044500" cy="33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decode_queue - video_rate - decoder - decode_tee - bgseg_queue - bg_seg - fakesink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 |                                            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 |  proxy_video_queue - appsink                 decoded_proxy_queue - appsink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    | /                                             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video_queue - parser -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US" sz="1050">
                <a:solidFill>
                  <a:srgbClr val="E6EDF3"/>
                </a:solidFill>
                <a:highlight>
                  <a:srgbClr val="7F6000"/>
                </a:highlight>
                <a:latin typeface="Roboto Mono"/>
                <a:ea typeface="Roboto Mono"/>
                <a:cs typeface="Roboto Mono"/>
                <a:sym typeface="Roboto Mono"/>
              </a:rPr>
              <a:t>video_tee 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------                                                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/                                      |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uridecodebin - queue - onvifmetaparse - fakesink   |  frame_cacher_queue - frame_filter - appsink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\                                        |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\                                        filesaver_video_queue - filesplit - video_rate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\                                                                                 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audio_queue - parser - </a:t>
            </a:r>
            <a:r>
              <a:rPr lang="en-US" sz="1050">
                <a:solidFill>
                  <a:srgbClr val="E6EDF3"/>
                </a:solidFill>
                <a:highlight>
                  <a:srgbClr val="7F6000"/>
                </a:highlight>
                <a:latin typeface="Roboto Mono"/>
                <a:ea typeface="Roboto Mono"/>
                <a:cs typeface="Roboto Mono"/>
                <a:sym typeface="Roboto Mono"/>
              </a:rPr>
              <a:t>audio_tee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- filesaver_audio_queue ------------------------- filesaver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\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                                     proxy_audio_queue - appsink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    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(rtspsrc) &lt;- appsink  &lt;- rtppcmupay  &lt;-  mulawenc  &lt;- audiomixer  &lt;- appsrc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t/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262" name="Google Shape;262;p21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1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1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1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Ad hoc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pipelines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1"/>
          <p:cNvSpPr txBox="1"/>
          <p:nvPr/>
        </p:nvSpPr>
        <p:spPr>
          <a:xfrm>
            <a:off x="548640" y="1463040"/>
            <a:ext cx="5669400" cy="23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500"/>
              <a:buFont typeface="Calibri"/>
              <a:buNone/>
            </a:pPr>
            <a:r>
              <a:rPr b="1" i="0" lang="en-US" sz="18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We don't know what the camera will send until it sends it.</a:t>
            </a:r>
            <a:endParaRPr b="1" i="0" sz="18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1"/>
          <p:cNvSpPr/>
          <p:nvPr/>
        </p:nvSpPr>
        <p:spPr>
          <a:xfrm>
            <a:off x="6476690" y="2125385"/>
            <a:ext cx="1371600" cy="457200"/>
          </a:xfrm>
          <a:prstGeom prst="roundRect">
            <a:avLst>
              <a:gd fmla="val 16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1"/>
          <p:cNvSpPr txBox="1"/>
          <p:nvPr/>
        </p:nvSpPr>
        <p:spPr>
          <a:xfrm>
            <a:off x="6476690" y="2125385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uridecodebin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1"/>
          <p:cNvSpPr/>
          <p:nvPr/>
        </p:nvSpPr>
        <p:spPr>
          <a:xfrm>
            <a:off x="8305490" y="102810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1"/>
          <p:cNvSpPr txBox="1"/>
          <p:nvPr/>
        </p:nvSpPr>
        <p:spPr>
          <a:xfrm>
            <a:off x="8305490" y="102810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video_queue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1"/>
          <p:cNvSpPr/>
          <p:nvPr/>
        </p:nvSpPr>
        <p:spPr>
          <a:xfrm>
            <a:off x="9768530" y="102810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1"/>
          <p:cNvSpPr txBox="1"/>
          <p:nvPr/>
        </p:nvSpPr>
        <p:spPr>
          <a:xfrm>
            <a:off x="9768530" y="102810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1"/>
          <p:cNvSpPr/>
          <p:nvPr/>
        </p:nvSpPr>
        <p:spPr>
          <a:xfrm>
            <a:off x="10957250" y="102810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1"/>
          <p:cNvSpPr txBox="1"/>
          <p:nvPr/>
        </p:nvSpPr>
        <p:spPr>
          <a:xfrm>
            <a:off x="10957250" y="102810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1"/>
          <p:cNvSpPr/>
          <p:nvPr/>
        </p:nvSpPr>
        <p:spPr>
          <a:xfrm>
            <a:off x="8305490" y="212538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1"/>
          <p:cNvSpPr txBox="1"/>
          <p:nvPr/>
        </p:nvSpPr>
        <p:spPr>
          <a:xfrm>
            <a:off x="8305490" y="212538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1"/>
          <p:cNvSpPr/>
          <p:nvPr/>
        </p:nvSpPr>
        <p:spPr>
          <a:xfrm>
            <a:off x="9768530" y="2125385"/>
            <a:ext cx="18744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1"/>
          <p:cNvSpPr txBox="1"/>
          <p:nvPr/>
        </p:nvSpPr>
        <p:spPr>
          <a:xfrm>
            <a:off x="9768530" y="2125385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onvifmetaparse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1"/>
          <p:cNvSpPr/>
          <p:nvPr/>
        </p:nvSpPr>
        <p:spPr>
          <a:xfrm>
            <a:off x="8305490" y="322266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1"/>
          <p:cNvSpPr txBox="1"/>
          <p:nvPr/>
        </p:nvSpPr>
        <p:spPr>
          <a:xfrm>
            <a:off x="8305490" y="322266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audio_queue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9768530" y="322266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1"/>
          <p:cNvSpPr txBox="1"/>
          <p:nvPr/>
        </p:nvSpPr>
        <p:spPr>
          <a:xfrm>
            <a:off x="9768530" y="322266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10957250" y="322266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1"/>
          <p:cNvSpPr txBox="1"/>
          <p:nvPr/>
        </p:nvSpPr>
        <p:spPr>
          <a:xfrm>
            <a:off x="10957250" y="322266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5" name="Google Shape;285;p21"/>
          <p:cNvCxnSpPr/>
          <p:nvPr/>
        </p:nvCxnSpPr>
        <p:spPr>
          <a:xfrm flipH="1" rot="10800000">
            <a:off x="7848290" y="12565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6" name="Google Shape;286;p21"/>
          <p:cNvCxnSpPr/>
          <p:nvPr/>
        </p:nvCxnSpPr>
        <p:spPr>
          <a:xfrm>
            <a:off x="7848290" y="2353985"/>
            <a:ext cx="4572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7" name="Google Shape;287;p21"/>
          <p:cNvCxnSpPr/>
          <p:nvPr/>
        </p:nvCxnSpPr>
        <p:spPr>
          <a:xfrm>
            <a:off x="7848290" y="23539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8" name="Google Shape;288;p21"/>
          <p:cNvCxnSpPr/>
          <p:nvPr/>
        </p:nvCxnSpPr>
        <p:spPr>
          <a:xfrm>
            <a:off x="958565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9" name="Google Shape;289;p21"/>
          <p:cNvCxnSpPr/>
          <p:nvPr/>
        </p:nvCxnSpPr>
        <p:spPr>
          <a:xfrm>
            <a:off x="1077437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0" name="Google Shape;290;p21"/>
          <p:cNvCxnSpPr/>
          <p:nvPr/>
        </p:nvCxnSpPr>
        <p:spPr>
          <a:xfrm>
            <a:off x="9585650" y="235398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1" name="Google Shape;291;p21"/>
          <p:cNvCxnSpPr/>
          <p:nvPr/>
        </p:nvCxnSpPr>
        <p:spPr>
          <a:xfrm>
            <a:off x="958565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2" name="Google Shape;292;p21"/>
          <p:cNvCxnSpPr/>
          <p:nvPr/>
        </p:nvCxnSpPr>
        <p:spPr>
          <a:xfrm>
            <a:off x="1077437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298" name="Google Shape;298;p22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2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2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2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Ad hoc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pipelines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2"/>
          <p:cNvSpPr txBox="1"/>
          <p:nvPr/>
        </p:nvSpPr>
        <p:spPr>
          <a:xfrm>
            <a:off x="548640" y="1463040"/>
            <a:ext cx="5669400" cy="23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We don't know what the camera will send until it sends it.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H.264, H.265, AV1, MJPEG, MPEG-4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AAC or G.711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an ONVIF metadata track, or not.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2"/>
          <p:cNvSpPr/>
          <p:nvPr/>
        </p:nvSpPr>
        <p:spPr>
          <a:xfrm>
            <a:off x="6476690" y="2125385"/>
            <a:ext cx="1371600" cy="457200"/>
          </a:xfrm>
          <a:prstGeom prst="roundRect">
            <a:avLst>
              <a:gd fmla="val 16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2"/>
          <p:cNvSpPr txBox="1"/>
          <p:nvPr/>
        </p:nvSpPr>
        <p:spPr>
          <a:xfrm>
            <a:off x="6476690" y="2125385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uridecodebin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2"/>
          <p:cNvSpPr/>
          <p:nvPr/>
        </p:nvSpPr>
        <p:spPr>
          <a:xfrm>
            <a:off x="8305490" y="102810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2"/>
          <p:cNvSpPr txBox="1"/>
          <p:nvPr/>
        </p:nvSpPr>
        <p:spPr>
          <a:xfrm>
            <a:off x="8305490" y="102810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video_queue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2"/>
          <p:cNvSpPr/>
          <p:nvPr/>
        </p:nvSpPr>
        <p:spPr>
          <a:xfrm>
            <a:off x="9768530" y="102810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2"/>
          <p:cNvSpPr txBox="1"/>
          <p:nvPr/>
        </p:nvSpPr>
        <p:spPr>
          <a:xfrm>
            <a:off x="9768530" y="102810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2"/>
          <p:cNvSpPr/>
          <p:nvPr/>
        </p:nvSpPr>
        <p:spPr>
          <a:xfrm>
            <a:off x="10957250" y="102810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2"/>
          <p:cNvSpPr txBox="1"/>
          <p:nvPr/>
        </p:nvSpPr>
        <p:spPr>
          <a:xfrm>
            <a:off x="10957250" y="102810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2"/>
          <p:cNvSpPr/>
          <p:nvPr/>
        </p:nvSpPr>
        <p:spPr>
          <a:xfrm>
            <a:off x="8305490" y="212538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2"/>
          <p:cNvSpPr txBox="1"/>
          <p:nvPr/>
        </p:nvSpPr>
        <p:spPr>
          <a:xfrm>
            <a:off x="8305490" y="212538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2"/>
          <p:cNvSpPr/>
          <p:nvPr/>
        </p:nvSpPr>
        <p:spPr>
          <a:xfrm>
            <a:off x="9768530" y="2125385"/>
            <a:ext cx="18744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2"/>
          <p:cNvSpPr txBox="1"/>
          <p:nvPr/>
        </p:nvSpPr>
        <p:spPr>
          <a:xfrm>
            <a:off x="9768530" y="2125385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onvifmetaparse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2"/>
          <p:cNvSpPr/>
          <p:nvPr/>
        </p:nvSpPr>
        <p:spPr>
          <a:xfrm>
            <a:off x="8305490" y="322266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2"/>
          <p:cNvSpPr txBox="1"/>
          <p:nvPr/>
        </p:nvSpPr>
        <p:spPr>
          <a:xfrm>
            <a:off x="8305490" y="322266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audio_queue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2"/>
          <p:cNvSpPr/>
          <p:nvPr/>
        </p:nvSpPr>
        <p:spPr>
          <a:xfrm>
            <a:off x="9768530" y="322266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2"/>
          <p:cNvSpPr txBox="1"/>
          <p:nvPr/>
        </p:nvSpPr>
        <p:spPr>
          <a:xfrm>
            <a:off x="9768530" y="322266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2"/>
          <p:cNvSpPr/>
          <p:nvPr/>
        </p:nvSpPr>
        <p:spPr>
          <a:xfrm>
            <a:off x="10957250" y="322266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2"/>
          <p:cNvSpPr txBox="1"/>
          <p:nvPr/>
        </p:nvSpPr>
        <p:spPr>
          <a:xfrm>
            <a:off x="10957250" y="322266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1" name="Google Shape;321;p22"/>
          <p:cNvCxnSpPr/>
          <p:nvPr/>
        </p:nvCxnSpPr>
        <p:spPr>
          <a:xfrm flipH="1" rot="10800000">
            <a:off x="7848290" y="12565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2" name="Google Shape;322;p22"/>
          <p:cNvCxnSpPr/>
          <p:nvPr/>
        </p:nvCxnSpPr>
        <p:spPr>
          <a:xfrm>
            <a:off x="7848290" y="2353985"/>
            <a:ext cx="4572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3" name="Google Shape;323;p22"/>
          <p:cNvCxnSpPr/>
          <p:nvPr/>
        </p:nvCxnSpPr>
        <p:spPr>
          <a:xfrm>
            <a:off x="7848290" y="23539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4" name="Google Shape;324;p22"/>
          <p:cNvCxnSpPr/>
          <p:nvPr/>
        </p:nvCxnSpPr>
        <p:spPr>
          <a:xfrm>
            <a:off x="958565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5" name="Google Shape;325;p22"/>
          <p:cNvCxnSpPr/>
          <p:nvPr/>
        </p:nvCxnSpPr>
        <p:spPr>
          <a:xfrm>
            <a:off x="1077437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6" name="Google Shape;326;p22"/>
          <p:cNvCxnSpPr/>
          <p:nvPr/>
        </p:nvCxnSpPr>
        <p:spPr>
          <a:xfrm>
            <a:off x="9585650" y="235398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7" name="Google Shape;327;p22"/>
          <p:cNvCxnSpPr/>
          <p:nvPr/>
        </p:nvCxnSpPr>
        <p:spPr>
          <a:xfrm>
            <a:off x="958565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28" name="Google Shape;328;p22"/>
          <p:cNvCxnSpPr/>
          <p:nvPr/>
        </p:nvCxnSpPr>
        <p:spPr>
          <a:xfrm>
            <a:off x="1077437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334" name="Google Shape;334;p2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3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3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Ad hoc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pipelines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3"/>
          <p:cNvSpPr txBox="1"/>
          <p:nvPr/>
        </p:nvSpPr>
        <p:spPr>
          <a:xfrm>
            <a:off x="548640" y="1463040"/>
            <a:ext cx="5669400" cy="23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We don't know what the camera will send until it sends it.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H.264, H.265, AV1, MJPEG, MPEG-4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AAC or G.711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an ONVIF metadata track, or not.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6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uridecodebin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autoplugs, and we hijack </a:t>
            </a:r>
            <a:r>
              <a:rPr b="0" i="0" lang="en-US" sz="16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autoplug-continue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to stop at the first compressed caps we recognize, then build the rest of the graph as pads appear.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3"/>
          <p:cNvSpPr/>
          <p:nvPr/>
        </p:nvSpPr>
        <p:spPr>
          <a:xfrm>
            <a:off x="6476690" y="2125385"/>
            <a:ext cx="1371600" cy="457200"/>
          </a:xfrm>
          <a:prstGeom prst="roundRect">
            <a:avLst>
              <a:gd fmla="val 16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3"/>
          <p:cNvSpPr txBox="1"/>
          <p:nvPr/>
        </p:nvSpPr>
        <p:spPr>
          <a:xfrm>
            <a:off x="6476690" y="2125385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uridecodebin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3"/>
          <p:cNvSpPr/>
          <p:nvPr/>
        </p:nvSpPr>
        <p:spPr>
          <a:xfrm>
            <a:off x="8305490" y="102810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3"/>
          <p:cNvSpPr txBox="1"/>
          <p:nvPr/>
        </p:nvSpPr>
        <p:spPr>
          <a:xfrm>
            <a:off x="8305490" y="102810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video_queue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3"/>
          <p:cNvSpPr/>
          <p:nvPr/>
        </p:nvSpPr>
        <p:spPr>
          <a:xfrm>
            <a:off x="9768530" y="102810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3"/>
          <p:cNvSpPr txBox="1"/>
          <p:nvPr/>
        </p:nvSpPr>
        <p:spPr>
          <a:xfrm>
            <a:off x="9768530" y="102810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3"/>
          <p:cNvSpPr/>
          <p:nvPr/>
        </p:nvSpPr>
        <p:spPr>
          <a:xfrm>
            <a:off x="10957250" y="102810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3"/>
          <p:cNvSpPr txBox="1"/>
          <p:nvPr/>
        </p:nvSpPr>
        <p:spPr>
          <a:xfrm>
            <a:off x="10957250" y="102810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3"/>
          <p:cNvSpPr/>
          <p:nvPr/>
        </p:nvSpPr>
        <p:spPr>
          <a:xfrm>
            <a:off x="8305490" y="212538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3"/>
          <p:cNvSpPr txBox="1"/>
          <p:nvPr/>
        </p:nvSpPr>
        <p:spPr>
          <a:xfrm>
            <a:off x="8305490" y="212538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3"/>
          <p:cNvSpPr/>
          <p:nvPr/>
        </p:nvSpPr>
        <p:spPr>
          <a:xfrm>
            <a:off x="9768530" y="2125385"/>
            <a:ext cx="18744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3"/>
          <p:cNvSpPr txBox="1"/>
          <p:nvPr/>
        </p:nvSpPr>
        <p:spPr>
          <a:xfrm>
            <a:off x="9768530" y="2125385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onvifmetaparse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3"/>
          <p:cNvSpPr/>
          <p:nvPr/>
        </p:nvSpPr>
        <p:spPr>
          <a:xfrm>
            <a:off x="8305490" y="322266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3"/>
          <p:cNvSpPr txBox="1"/>
          <p:nvPr/>
        </p:nvSpPr>
        <p:spPr>
          <a:xfrm>
            <a:off x="8305490" y="322266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audio_queue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3"/>
          <p:cNvSpPr/>
          <p:nvPr/>
        </p:nvSpPr>
        <p:spPr>
          <a:xfrm>
            <a:off x="9768530" y="322266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3"/>
          <p:cNvSpPr txBox="1"/>
          <p:nvPr/>
        </p:nvSpPr>
        <p:spPr>
          <a:xfrm>
            <a:off x="9768530" y="322266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3"/>
          <p:cNvSpPr/>
          <p:nvPr/>
        </p:nvSpPr>
        <p:spPr>
          <a:xfrm>
            <a:off x="10957250" y="322266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3"/>
          <p:cNvSpPr txBox="1"/>
          <p:nvPr/>
        </p:nvSpPr>
        <p:spPr>
          <a:xfrm>
            <a:off x="10957250" y="322266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7" name="Google Shape;357;p23"/>
          <p:cNvCxnSpPr/>
          <p:nvPr/>
        </p:nvCxnSpPr>
        <p:spPr>
          <a:xfrm flipH="1" rot="10800000">
            <a:off x="7848290" y="12565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58" name="Google Shape;358;p23"/>
          <p:cNvCxnSpPr/>
          <p:nvPr/>
        </p:nvCxnSpPr>
        <p:spPr>
          <a:xfrm>
            <a:off x="7848290" y="2353985"/>
            <a:ext cx="4572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59" name="Google Shape;359;p23"/>
          <p:cNvCxnSpPr/>
          <p:nvPr/>
        </p:nvCxnSpPr>
        <p:spPr>
          <a:xfrm>
            <a:off x="7848290" y="23539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60" name="Google Shape;360;p23"/>
          <p:cNvCxnSpPr/>
          <p:nvPr/>
        </p:nvCxnSpPr>
        <p:spPr>
          <a:xfrm>
            <a:off x="958565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61" name="Google Shape;361;p23"/>
          <p:cNvCxnSpPr/>
          <p:nvPr/>
        </p:nvCxnSpPr>
        <p:spPr>
          <a:xfrm>
            <a:off x="1077437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62" name="Google Shape;362;p23"/>
          <p:cNvCxnSpPr/>
          <p:nvPr/>
        </p:nvCxnSpPr>
        <p:spPr>
          <a:xfrm>
            <a:off x="9585650" y="235398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63" name="Google Shape;363;p23"/>
          <p:cNvCxnSpPr/>
          <p:nvPr/>
        </p:nvCxnSpPr>
        <p:spPr>
          <a:xfrm>
            <a:off x="958565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64" name="Google Shape;364;p23"/>
          <p:cNvCxnSpPr/>
          <p:nvPr/>
        </p:nvCxnSpPr>
        <p:spPr>
          <a:xfrm>
            <a:off x="1077437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370" name="Google Shape;370;p2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4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4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Ad hoc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pipelines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4"/>
          <p:cNvSpPr txBox="1"/>
          <p:nvPr/>
        </p:nvSpPr>
        <p:spPr>
          <a:xfrm>
            <a:off x="548640" y="1463040"/>
            <a:ext cx="5669400" cy="23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We don't know what the camera will send until it sends it.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H.264, H.265, AV1, MJPEG, MPEG-4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AAC or G.711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600"/>
              <a:buFont typeface="Calibri"/>
              <a:buChar char="-"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an ONVIF metadata track, or not.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6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uridecodebin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autoplugs, and we hijack </a:t>
            </a:r>
            <a:r>
              <a:rPr b="0" i="0" lang="en-US" sz="16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autoplug-continue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to stop at the first compressed caps we recognize, then build the rest of the graph as pads appear.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4"/>
          <p:cNvSpPr/>
          <p:nvPr/>
        </p:nvSpPr>
        <p:spPr>
          <a:xfrm>
            <a:off x="303800" y="3968700"/>
            <a:ext cx="9384600" cy="2770500"/>
          </a:xfrm>
          <a:prstGeom prst="roundRect">
            <a:avLst>
              <a:gd fmla="val 6486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4"/>
          <p:cNvSpPr txBox="1"/>
          <p:nvPr/>
        </p:nvSpPr>
        <p:spPr>
          <a:xfrm>
            <a:off x="448800" y="4105450"/>
            <a:ext cx="91524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gboolean Orchid_Stream_Pipeline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0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uridecodebin_autoplug_handler_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   GstElement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*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bin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GstPad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*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pad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GstCaps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*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caps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Orchid_Stream_Pipeline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*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sp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MediaType type 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US" sz="10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Media_Helper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0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get_media_type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(caps);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t/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// A quirk may want the RTP depayloader hand-built instead of autoplugged: stop at application/x-rtp.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(sp-&gt;</a:t>
            </a:r>
            <a:r>
              <a:rPr lang="en-US" sz="10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needs_special_rtp_processing_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(caps))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return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FALSE;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// Unknown, or still RTP: let uridecodebin keep plugging.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if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(type 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==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UNKNOWN 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||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type </a:t>
            </a: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==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RTP)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    return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TRUE;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t/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rPr lang="en-US" sz="10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return</a:t>
            </a: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FALSE;</a:t>
            </a:r>
            <a:r>
              <a:rPr lang="en-US" sz="1050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// H.264, H.265, AV1, JPEG, AAC, G.711, ONVIF metadata: stop here, we take it from this pad.</a:t>
            </a:r>
            <a:endParaRPr sz="10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0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150"/>
              <a:buFont typeface="Courier New"/>
              <a:buNone/>
            </a:pPr>
            <a:r>
              <a:t/>
            </a:r>
            <a:endParaRPr sz="1150">
              <a:solidFill>
                <a:srgbClr val="B9A7C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77" name="Google Shape;377;p24"/>
          <p:cNvSpPr/>
          <p:nvPr/>
        </p:nvSpPr>
        <p:spPr>
          <a:xfrm>
            <a:off x="6476690" y="2125385"/>
            <a:ext cx="1371600" cy="457200"/>
          </a:xfrm>
          <a:prstGeom prst="roundRect">
            <a:avLst>
              <a:gd fmla="val 16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4"/>
          <p:cNvSpPr txBox="1"/>
          <p:nvPr/>
        </p:nvSpPr>
        <p:spPr>
          <a:xfrm>
            <a:off x="6476690" y="2125385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uridecodebin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4"/>
          <p:cNvSpPr/>
          <p:nvPr/>
        </p:nvSpPr>
        <p:spPr>
          <a:xfrm>
            <a:off x="8305490" y="102810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4"/>
          <p:cNvSpPr txBox="1"/>
          <p:nvPr/>
        </p:nvSpPr>
        <p:spPr>
          <a:xfrm>
            <a:off x="8305490" y="102810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video_queue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4"/>
          <p:cNvSpPr/>
          <p:nvPr/>
        </p:nvSpPr>
        <p:spPr>
          <a:xfrm>
            <a:off x="9768530" y="102810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24"/>
          <p:cNvSpPr txBox="1"/>
          <p:nvPr/>
        </p:nvSpPr>
        <p:spPr>
          <a:xfrm>
            <a:off x="9768530" y="102810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4"/>
          <p:cNvSpPr/>
          <p:nvPr/>
        </p:nvSpPr>
        <p:spPr>
          <a:xfrm>
            <a:off x="10957250" y="102810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4"/>
          <p:cNvSpPr txBox="1"/>
          <p:nvPr/>
        </p:nvSpPr>
        <p:spPr>
          <a:xfrm>
            <a:off x="10957250" y="102810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4"/>
          <p:cNvSpPr/>
          <p:nvPr/>
        </p:nvSpPr>
        <p:spPr>
          <a:xfrm>
            <a:off x="8305490" y="212538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4"/>
          <p:cNvSpPr txBox="1"/>
          <p:nvPr/>
        </p:nvSpPr>
        <p:spPr>
          <a:xfrm>
            <a:off x="8305490" y="212538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4"/>
          <p:cNvSpPr/>
          <p:nvPr/>
        </p:nvSpPr>
        <p:spPr>
          <a:xfrm>
            <a:off x="9768530" y="2125385"/>
            <a:ext cx="18744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4"/>
          <p:cNvSpPr txBox="1"/>
          <p:nvPr/>
        </p:nvSpPr>
        <p:spPr>
          <a:xfrm>
            <a:off x="9768530" y="2125385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onvifmetaparse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4"/>
          <p:cNvSpPr/>
          <p:nvPr/>
        </p:nvSpPr>
        <p:spPr>
          <a:xfrm>
            <a:off x="8305490" y="3222665"/>
            <a:ext cx="12801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4"/>
          <p:cNvSpPr txBox="1"/>
          <p:nvPr/>
        </p:nvSpPr>
        <p:spPr>
          <a:xfrm>
            <a:off x="8305490" y="3222665"/>
            <a:ext cx="128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audio_queue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4"/>
          <p:cNvSpPr/>
          <p:nvPr/>
        </p:nvSpPr>
        <p:spPr>
          <a:xfrm>
            <a:off x="9768530" y="3222665"/>
            <a:ext cx="10059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4"/>
          <p:cNvSpPr txBox="1"/>
          <p:nvPr/>
        </p:nvSpPr>
        <p:spPr>
          <a:xfrm>
            <a:off x="9768530" y="3222665"/>
            <a:ext cx="100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parser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4"/>
          <p:cNvSpPr/>
          <p:nvPr/>
        </p:nvSpPr>
        <p:spPr>
          <a:xfrm>
            <a:off x="10957250" y="3222665"/>
            <a:ext cx="685800" cy="457200"/>
          </a:xfrm>
          <a:prstGeom prst="roundRect">
            <a:avLst>
              <a:gd fmla="val 16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4"/>
          <p:cNvSpPr txBox="1"/>
          <p:nvPr/>
        </p:nvSpPr>
        <p:spPr>
          <a:xfrm>
            <a:off x="10957250" y="322266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tee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5" name="Google Shape;395;p24"/>
          <p:cNvCxnSpPr/>
          <p:nvPr/>
        </p:nvCxnSpPr>
        <p:spPr>
          <a:xfrm flipH="1" rot="10800000">
            <a:off x="7848290" y="12565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6" name="Google Shape;396;p24"/>
          <p:cNvCxnSpPr/>
          <p:nvPr/>
        </p:nvCxnSpPr>
        <p:spPr>
          <a:xfrm>
            <a:off x="7848290" y="2353985"/>
            <a:ext cx="4572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7" name="Google Shape;397;p24"/>
          <p:cNvCxnSpPr/>
          <p:nvPr/>
        </p:nvCxnSpPr>
        <p:spPr>
          <a:xfrm>
            <a:off x="7848290" y="2353985"/>
            <a:ext cx="457200" cy="109740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8" name="Google Shape;398;p24"/>
          <p:cNvCxnSpPr/>
          <p:nvPr/>
        </p:nvCxnSpPr>
        <p:spPr>
          <a:xfrm>
            <a:off x="958565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9" name="Google Shape;399;p24"/>
          <p:cNvCxnSpPr/>
          <p:nvPr/>
        </p:nvCxnSpPr>
        <p:spPr>
          <a:xfrm>
            <a:off x="10774370" y="125670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00" name="Google Shape;400;p24"/>
          <p:cNvCxnSpPr/>
          <p:nvPr/>
        </p:nvCxnSpPr>
        <p:spPr>
          <a:xfrm>
            <a:off x="9585650" y="235398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01" name="Google Shape;401;p24"/>
          <p:cNvCxnSpPr/>
          <p:nvPr/>
        </p:nvCxnSpPr>
        <p:spPr>
          <a:xfrm>
            <a:off x="958565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02" name="Google Shape;402;p24"/>
          <p:cNvCxnSpPr/>
          <p:nvPr/>
        </p:nvCxnSpPr>
        <p:spPr>
          <a:xfrm>
            <a:off x="10774370" y="3451265"/>
            <a:ext cx="183000" cy="0"/>
          </a:xfrm>
          <a:prstGeom prst="straightConnector1">
            <a:avLst/>
          </a:prstGeom>
          <a:noFill/>
          <a:ln cap="flat" cmpd="sng" w="22225">
            <a:solidFill>
              <a:srgbClr val="75879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408" name="Google Shape;408;p25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5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5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5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Trust, but verify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5"/>
          <p:cNvSpPr/>
          <p:nvPr/>
        </p:nvSpPr>
        <p:spPr>
          <a:xfrm>
            <a:off x="548640" y="1554480"/>
            <a:ext cx="567000" cy="567000"/>
          </a:xfrm>
          <a:prstGeom prst="ellipse">
            <a:avLst/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13" name="Google Shape;41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041" y="1701881"/>
            <a:ext cx="272125" cy="27212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25"/>
          <p:cNvSpPr txBox="1"/>
          <p:nvPr/>
        </p:nvSpPr>
        <p:spPr>
          <a:xfrm>
            <a:off x="1325875" y="1554433"/>
            <a:ext cx="51441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20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How much variety can there be in a simple</a:t>
            </a:r>
            <a:r>
              <a:rPr b="1" i="0" lang="en-US" sz="20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boolean?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420" name="Google Shape;420;p26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6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6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6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Trust, but verify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6"/>
          <p:cNvSpPr/>
          <p:nvPr/>
        </p:nvSpPr>
        <p:spPr>
          <a:xfrm>
            <a:off x="548640" y="1554480"/>
            <a:ext cx="567000" cy="567000"/>
          </a:xfrm>
          <a:prstGeom prst="ellipse">
            <a:avLst/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25" name="Google Shape;42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6041" y="1701881"/>
            <a:ext cx="272125" cy="27212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26"/>
          <p:cNvSpPr txBox="1"/>
          <p:nvPr/>
        </p:nvSpPr>
        <p:spPr>
          <a:xfrm>
            <a:off x="1325875" y="1554433"/>
            <a:ext cx="51441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20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How much variety can there be in a simple</a:t>
            </a:r>
            <a:r>
              <a:rPr b="1" i="0" lang="en-US" sz="20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boolean?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6"/>
          <p:cNvSpPr/>
          <p:nvPr/>
        </p:nvSpPr>
        <p:spPr>
          <a:xfrm>
            <a:off x="548650" y="2446550"/>
            <a:ext cx="9440700" cy="4118700"/>
          </a:xfrm>
          <a:prstGeom prst="roundRect">
            <a:avLst>
              <a:gd fmla="val 3077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6"/>
          <p:cNvSpPr txBox="1"/>
          <p:nvPr/>
        </p:nvSpPr>
        <p:spPr>
          <a:xfrm>
            <a:off x="649700" y="2523650"/>
            <a:ext cx="10019700" cy="3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std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optional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bool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&gt; 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Onvif_Event_Utils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2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parse_state_value_if_applicable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std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string value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static const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std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::map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&lt;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std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::string, 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bool&gt;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permitted_boolean_map 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"1"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"0"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"true"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"false"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"on"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"off"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"yes"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"no"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"active"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    {</a:t>
            </a:r>
            <a:r>
              <a:rPr lang="en-US" sz="12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"inactive"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US" sz="1250">
                <a:solidFill>
                  <a:srgbClr val="79C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},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};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   boost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2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to_lower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(value);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auto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itr 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permitted_boolean_map.</a:t>
            </a:r>
            <a:r>
              <a:rPr lang="en-US" sz="12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find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(value);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return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itr 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!=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permitted_boolean_map.</a:t>
            </a:r>
            <a:r>
              <a:rPr lang="en-US" sz="12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end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() 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?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std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2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make_optional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(itr-&gt;second) </a:t>
            </a:r>
            <a:r>
              <a:rPr lang="en-US" sz="12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r>
              <a:rPr lang="en-US" sz="12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std</a:t>
            </a: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::nullopt;</a:t>
            </a:r>
            <a:endParaRPr sz="12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2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tmp/claude-1000/-home-james-src-orchid/87713cdd-ddfe-4759-b086-122b133a0d6f/scratchpad/v03/assets/orchid_purple.png" id="434" name="Google Shape;434;p27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7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7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Actually, don't trust at all sometimes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7"/>
          <p:cNvSpPr/>
          <p:nvPr/>
        </p:nvSpPr>
        <p:spPr>
          <a:xfrm>
            <a:off x="512064" y="1426464"/>
            <a:ext cx="3365100" cy="4462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000000">
                <a:alpha val="251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claude-1000/-home-james-src-orchid/87713cdd-ddfe-4759-b086-122b133a0d6f/scratchpad/v03/assets/dali.png" id="439" name="Google Shape;43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" y="1463040"/>
            <a:ext cx="3291840" cy="4389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tmp/claude-1000/-home-james-src-orchid/87713cdd-ddfe-4759-b086-122b133a0d6f/scratchpad/v03/assets/orchid_purple.png" id="445" name="Google Shape;445;p28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8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8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8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Actually, don't trust at all sometimes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8"/>
          <p:cNvSpPr/>
          <p:nvPr/>
        </p:nvSpPr>
        <p:spPr>
          <a:xfrm>
            <a:off x="512064" y="1426464"/>
            <a:ext cx="3365100" cy="4462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000000">
                <a:alpha val="251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claude-1000/-home-james-src-orchid/87713cdd-ddfe-4759-b086-122b133a0d6f/scratchpad/v03/assets/dali.png" id="450" name="Google Shape;45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" y="1463040"/>
            <a:ext cx="3291840" cy="4389121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28"/>
          <p:cNvSpPr/>
          <p:nvPr/>
        </p:nvSpPr>
        <p:spPr>
          <a:xfrm>
            <a:off x="4261104" y="1426464"/>
            <a:ext cx="7388400" cy="2971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000000">
                <a:alpha val="251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claude-1000/-home-james-src-orchid/87713cdd-ddfe-4759-b086-122b133a0d6f/scratchpad/v03/assets/doctor.png" id="452" name="Google Shape;45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7680" y="1463040"/>
            <a:ext cx="7315200" cy="289864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8"/>
          <p:cNvSpPr/>
          <p:nvPr/>
        </p:nvSpPr>
        <p:spPr>
          <a:xfrm>
            <a:off x="4297680" y="4617720"/>
            <a:ext cx="7315200" cy="1234500"/>
          </a:xfrm>
          <a:prstGeom prst="roundRect">
            <a:avLst>
              <a:gd fmla="val 7407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8"/>
          <p:cNvSpPr txBox="1"/>
          <p:nvPr/>
        </p:nvSpPr>
        <p:spPr>
          <a:xfrm>
            <a:off x="4434840" y="4572000"/>
            <a:ext cx="5487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5400"/>
              <a:buFont typeface="Cambria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8"/>
          <p:cNvSpPr txBox="1"/>
          <p:nvPr/>
        </p:nvSpPr>
        <p:spPr>
          <a:xfrm>
            <a:off x="4617950" y="4695475"/>
            <a:ext cx="66747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libri"/>
              <a:buNone/>
            </a:pPr>
            <a:r>
              <a:rPr b="0" i="1" lang="en-US" sz="200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People assume that time is a strict progression of cause to effect, but actually… it's more like a big ball of wibbly-wobbly, timey-wimey… stuff.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tmp/claude-1000/-home-james-src-orchid/87713cdd-ddfe-4759-b086-122b133a0d6f/scratchpad/v03/assets/orchid_purple.png" id="461" name="Google Shape;461;p29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29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9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9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Actually, don't trust at all sometimes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9"/>
          <p:cNvSpPr/>
          <p:nvPr/>
        </p:nvSpPr>
        <p:spPr>
          <a:xfrm>
            <a:off x="512064" y="1426464"/>
            <a:ext cx="3365100" cy="4462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000000">
                <a:alpha val="251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claude-1000/-home-james-src-orchid/87713cdd-ddfe-4759-b086-122b133a0d6f/scratchpad/v03/assets/dali.png" id="466" name="Google Shape;46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" y="1463040"/>
            <a:ext cx="3291840" cy="4389121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9"/>
          <p:cNvSpPr txBox="1"/>
          <p:nvPr/>
        </p:nvSpPr>
        <p:spPr>
          <a:xfrm>
            <a:off x="4328340" y="1670520"/>
            <a:ext cx="4572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2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Camera clocks are often: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9"/>
          <p:cNvSpPr txBox="1"/>
          <p:nvPr/>
        </p:nvSpPr>
        <p:spPr>
          <a:xfrm>
            <a:off x="4328351" y="2291400"/>
            <a:ext cx="3720900" cy="22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000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2250"/>
              <a:buFont typeface="Calibri"/>
              <a:buChar char="•"/>
            </a:pPr>
            <a:r>
              <a:rPr b="0" i="0" lang="en-US" sz="2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wrong</a:t>
            </a:r>
            <a:endParaRPr b="0" i="0" sz="2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342900" marR="0" rtl="0" algn="l">
              <a:spcBef>
                <a:spcPts val="300"/>
              </a:spcBef>
              <a:spcAft>
                <a:spcPts val="0"/>
              </a:spcAft>
              <a:buClr>
                <a:srgbClr val="404A4F"/>
              </a:buClr>
              <a:buSzPts val="2250"/>
              <a:buFont typeface="Calibri"/>
              <a:buChar char="•"/>
            </a:pPr>
            <a:r>
              <a:rPr b="0" i="0" lang="en-US" sz="2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drifting</a:t>
            </a:r>
            <a:endParaRPr b="0" i="0" sz="2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342900" marR="0" rtl="0" algn="l">
              <a:spcBef>
                <a:spcPts val="300"/>
              </a:spcBef>
              <a:spcAft>
                <a:spcPts val="0"/>
              </a:spcAft>
              <a:buClr>
                <a:srgbClr val="404A4F"/>
              </a:buClr>
              <a:buSzPts val="2250"/>
              <a:buFont typeface="Calibri"/>
              <a:buChar char="•"/>
            </a:pPr>
            <a:r>
              <a:rPr b="0" i="0" lang="en-US" sz="2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not NTP-synced at all</a:t>
            </a:r>
            <a:endParaRPr b="0" i="0" sz="2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342900" marR="0" rtl="0" algn="l">
              <a:spcBef>
                <a:spcPts val="300"/>
              </a:spcBef>
              <a:spcAft>
                <a:spcPts val="0"/>
              </a:spcAft>
              <a:buClr>
                <a:srgbClr val="404A4F"/>
              </a:buClr>
              <a:buSzPts val="2250"/>
              <a:buFont typeface="Calibri"/>
              <a:buChar char="•"/>
            </a:pPr>
            <a:r>
              <a:rPr b="0" i="0" lang="en-US" sz="2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repeating timestamps</a:t>
            </a:r>
            <a:endParaRPr b="0" i="0" sz="2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tmp/claude-1000/-home-james-src-orchid/87713cdd-ddfe-4759-b086-122b133a0d6f/scratchpad/v03/assets/orchid_purple.png" id="474" name="Google Shape;474;p30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0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30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30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Actually, don't trust at all sometimes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30"/>
          <p:cNvSpPr/>
          <p:nvPr/>
        </p:nvSpPr>
        <p:spPr>
          <a:xfrm>
            <a:off x="512064" y="1426464"/>
            <a:ext cx="3365100" cy="4462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000000">
                <a:alpha val="251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claude-1000/-home-james-src-orchid/87713cdd-ddfe-4759-b086-122b133a0d6f/scratchpad/v03/assets/dali.png" id="479" name="Google Shape;47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" y="1463040"/>
            <a:ext cx="3291840" cy="4389121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0"/>
          <p:cNvSpPr txBox="1"/>
          <p:nvPr/>
        </p:nvSpPr>
        <p:spPr>
          <a:xfrm>
            <a:off x="4238125" y="1463050"/>
            <a:ext cx="59523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987"/>
              <a:buFont typeface="Cambria"/>
              <a:buNone/>
            </a:pPr>
            <a:r>
              <a:rPr b="1" i="0" lang="en-US" sz="2287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So </a:t>
            </a:r>
            <a:r>
              <a:rPr b="1" lang="en-US" sz="2287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</a:t>
            </a:r>
            <a:r>
              <a:rPr b="1" i="0" lang="en-US" sz="2287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e:</a:t>
            </a:r>
            <a:endParaRPr b="0" i="0" sz="228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30"/>
          <p:cNvSpPr txBox="1"/>
          <p:nvPr/>
        </p:nvSpPr>
        <p:spPr>
          <a:xfrm>
            <a:off x="4238125" y="2005425"/>
            <a:ext cx="7691100" cy="21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44932" lvl="0" marL="425883" marR="0" rtl="0" algn="l"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915"/>
              <a:buFont typeface="Calibri"/>
              <a:buChar char="•"/>
            </a:pPr>
            <a:r>
              <a:rPr lang="en-US" sz="1915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Make b</a:t>
            </a:r>
            <a:r>
              <a:rPr b="0" i="0" lang="en-US" sz="1915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uffer timestamps come from the server clock. RTP time only sets the spacing between frames.</a:t>
            </a:r>
            <a:endParaRPr b="0" i="0" sz="191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4932" lvl="0" marL="425883" marR="0" rtl="0" algn="l">
              <a:spcBef>
                <a:spcPts val="621"/>
              </a:spcBef>
              <a:spcAft>
                <a:spcPts val="0"/>
              </a:spcAft>
              <a:buClr>
                <a:srgbClr val="404A4F"/>
              </a:buClr>
              <a:buSzPts val="1915"/>
              <a:buFont typeface="Calibri"/>
              <a:buChar char="•"/>
            </a:pPr>
            <a:r>
              <a:rPr b="0" i="0" lang="en-US" sz="1915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Event timestamps are replaced by RTP receive time. They can be in the past for legitimate reasons (Axis, with sway detection on), or for no apparent reason at all.</a:t>
            </a:r>
            <a:endParaRPr b="0" i="0" sz="191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tmp/claude-1000/-home-james-src-orchid/87713cdd-ddfe-4759-b086-122b133a0d6f/scratchpad/v03/assets/orchid_purple.png" id="487" name="Google Shape;487;p31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31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1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1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Actually, don't trust at all sometimes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31"/>
          <p:cNvSpPr/>
          <p:nvPr/>
        </p:nvSpPr>
        <p:spPr>
          <a:xfrm>
            <a:off x="512064" y="1426464"/>
            <a:ext cx="3365100" cy="4462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000000">
                <a:alpha val="251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tmp/claude-1000/-home-james-src-orchid/87713cdd-ddfe-4759-b086-122b133a0d6f/scratchpad/v03/assets/dali.png" id="492" name="Google Shape;49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" y="1463040"/>
            <a:ext cx="3291840" cy="4389121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31"/>
          <p:cNvSpPr/>
          <p:nvPr/>
        </p:nvSpPr>
        <p:spPr>
          <a:xfrm>
            <a:off x="676765" y="4259770"/>
            <a:ext cx="10607100" cy="2514600"/>
          </a:xfrm>
          <a:prstGeom prst="roundRect">
            <a:avLst>
              <a:gd fmla="val 4364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31"/>
          <p:cNvSpPr txBox="1"/>
          <p:nvPr/>
        </p:nvSpPr>
        <p:spPr>
          <a:xfrm>
            <a:off x="859645" y="4369498"/>
            <a:ext cx="10241400" cy="22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//! Configure the GStreamer clock to REALTIME so that buffer timestamps relate to the system epoch.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Orchid_Stream_Pipeline::configure_clock_(</a:t>
            </a:r>
            <a:r>
              <a:rPr b="0" i="0" lang="en-US" sz="105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boost</a:t>
            </a: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::intrusive_ptr&lt;</a:t>
            </a:r>
            <a:r>
              <a:rPr b="0" i="0" lang="en-US" sz="105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GstElement</a:t>
            </a: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&gt;&amp; pipeline)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b="0" i="0" lang="en-US" sz="105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GstClock</a:t>
            </a: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* my_clock = gst_pipeline_get_clock(GST_PIPELINE(pipeline.get()));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    // Note: If the system clock changes (due to NTP or directly by user) it is possible for the pipelines to stall.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    //       In our tests the pipelines stall proportionally to the amount of time change (particularly if the clock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    //       is changed to an earlier time). Since we have the clock_watcher class, the stalling is limited.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g_object_set(my_clock, </a:t>
            </a:r>
            <a:r>
              <a:rPr b="0" i="0" lang="en-US" sz="105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"clock-type"</a:t>
            </a: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GST_CLOCK_TYPE_REALTIME, </a:t>
            </a:r>
            <a:r>
              <a:rPr b="0" i="0" lang="en-US" sz="105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gst_object_unref(my_clock);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31"/>
          <p:cNvSpPr txBox="1"/>
          <p:nvPr/>
        </p:nvSpPr>
        <p:spPr>
          <a:xfrm>
            <a:off x="4238125" y="1463050"/>
            <a:ext cx="59523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987"/>
              <a:buFont typeface="Cambria"/>
              <a:buNone/>
            </a:pPr>
            <a:r>
              <a:rPr b="1" i="0" lang="en-US" sz="2287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So we:</a:t>
            </a:r>
            <a:endParaRPr b="0" i="0" sz="228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31"/>
          <p:cNvSpPr txBox="1"/>
          <p:nvPr/>
        </p:nvSpPr>
        <p:spPr>
          <a:xfrm>
            <a:off x="4238125" y="2005425"/>
            <a:ext cx="7691100" cy="21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44932" lvl="0" marL="425883" marR="0" rtl="0" algn="l"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915"/>
              <a:buFont typeface="Calibri"/>
              <a:buChar char="•"/>
            </a:pPr>
            <a:r>
              <a:rPr lang="en-US" sz="1915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Make b</a:t>
            </a:r>
            <a:r>
              <a:rPr b="0" i="0" lang="en-US" sz="1915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uffer timestamps come from the server clock. RTP time only sets the spacing between frames.</a:t>
            </a:r>
            <a:endParaRPr b="0" i="0" sz="191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4932" lvl="0" marL="425883" marR="0" rtl="0" algn="l">
              <a:spcBef>
                <a:spcPts val="621"/>
              </a:spcBef>
              <a:spcAft>
                <a:spcPts val="0"/>
              </a:spcAft>
              <a:buClr>
                <a:srgbClr val="404A4F"/>
              </a:buClr>
              <a:buSzPts val="1915"/>
              <a:buFont typeface="Calibri"/>
              <a:buChar char="•"/>
            </a:pPr>
            <a:r>
              <a:rPr b="0" i="0" lang="en-US" sz="1915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Event timestamps are replaced by RTP receive time. They can be in the past for legitimate reasons (Axis, with sway detection on), or for no apparent reason at all.</a:t>
            </a:r>
            <a:endParaRPr b="0" i="0" sz="191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502" name="Google Shape;502;p32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2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32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32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Even when it's wrong, it's not wrong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32"/>
          <p:cNvSpPr txBox="1"/>
          <p:nvPr/>
        </p:nvSpPr>
        <p:spPr>
          <a:xfrm>
            <a:off x="1234440" y="2587752"/>
            <a:ext cx="5120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GetSystemDateAndTime refuses?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2"/>
          <p:cNvSpPr txBox="1"/>
          <p:nvPr/>
        </p:nvSpPr>
        <p:spPr>
          <a:xfrm>
            <a:off x="1234440" y="2953512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Don't believe the spec saying it's unauthenticated. Many cameras want the auth header anyway, so we retry with the header ((TODO) which we needed the time to build)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32"/>
          <p:cNvSpPr txBox="1"/>
          <p:nvPr/>
        </p:nvSpPr>
        <p:spPr>
          <a:xfrm>
            <a:off x="1234440" y="3639312"/>
            <a:ext cx="5120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GetCompatibleConfigurations unsupported?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2"/>
          <p:cNvSpPr/>
          <p:nvPr/>
        </p:nvSpPr>
        <p:spPr>
          <a:xfrm>
            <a:off x="548650" y="1675225"/>
            <a:ext cx="7937100" cy="3027300"/>
          </a:xfrm>
          <a:prstGeom prst="roundRect">
            <a:avLst>
              <a:gd fmla="val 6857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32"/>
          <p:cNvSpPr txBox="1"/>
          <p:nvPr/>
        </p:nvSpPr>
        <p:spPr>
          <a:xfrm>
            <a:off x="548650" y="1702125"/>
            <a:ext cx="8014200" cy="29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void</a:t>
            </a:r>
            <a:r>
              <a:rPr lang="en-US" sz="11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ProfileS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</a:t>
            </a:r>
            <a:r>
              <a:rPr lang="en-US" sz="1150">
                <a:solidFill>
                  <a:srgbClr val="D2A8FF"/>
                </a:solidFill>
                <a:latin typeface="Roboto Mono"/>
                <a:ea typeface="Roboto Mono"/>
                <a:cs typeface="Roboto Mono"/>
                <a:sym typeface="Roboto Mono"/>
              </a:rPr>
              <a:t>initialize_ptz_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US" sz="11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const</a:t>
            </a:r>
            <a:r>
              <a:rPr lang="en-US" sz="11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ptree</a:t>
            </a:r>
            <a:r>
              <a:rPr lang="en-US" sz="11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&amp;</a:t>
            </a:r>
            <a:r>
              <a:rPr lang="en-US" sz="11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ptz_configuration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// Note that while "DefaultAbsolutePantTiltPositionSpace" seems like a typo,</a:t>
            </a:r>
            <a:endParaRPr sz="1150">
              <a:solidFill>
                <a:srgbClr val="8B949E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8B949E"/>
                </a:solidFill>
                <a:latin typeface="Roboto Mono"/>
                <a:ea typeface="Roboto Mono"/>
                <a:cs typeface="Roboto Mono"/>
                <a:sym typeface="Roboto Mono"/>
              </a:rPr>
              <a:t>    // and probably was at one point,it is evidently what cameras are actually providing.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    constexpr</a:t>
            </a:r>
            <a:r>
              <a:rPr lang="en-US" sz="1150">
                <a:solidFill>
                  <a:srgbClr val="FFA657"/>
                </a:solidFill>
                <a:latin typeface="Roboto Mono"/>
                <a:ea typeface="Roboto Mono"/>
                <a:cs typeface="Roboto Mono"/>
                <a:sym typeface="Roboto Mono"/>
              </a:rPr>
              <a:t> std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::array default_space_paths </a:t>
            </a:r>
            <a:r>
              <a:rPr lang="en-US" sz="1150">
                <a:solidFill>
                  <a:srgbClr val="FF7B72"/>
                </a:solidFill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{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"DefaultContinuousPanTiltVelocitySpace"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"DefaultRelativePanTiltTranslationSpace"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"DefaultAbsolutePantTiltPositionSpace"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"DefaultContinuousZoomVelocitySpace"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"DefaultRelativeZoomTranslationSpace"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"DefaultAbsoluteZoomPositionSpace"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"DefaultPTZSpeed.PanTilt.&lt;xmlattr&gt;.space"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"DefaultPTZSpeed.Zoom.&lt;xmlattr&gt;.space"</a:t>
            </a: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    };</a:t>
            </a:r>
            <a:endParaRPr sz="1150">
              <a:solidFill>
                <a:srgbClr val="E6EDF3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516" name="Google Shape;516;p3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3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33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33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Even when it's wrong, it's not wrong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3"/>
          <p:cNvSpPr txBox="1"/>
          <p:nvPr/>
        </p:nvSpPr>
        <p:spPr>
          <a:xfrm>
            <a:off x="1234440" y="2587752"/>
            <a:ext cx="5120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GetSystemDateAndTime refuses?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3"/>
          <p:cNvSpPr txBox="1"/>
          <p:nvPr/>
        </p:nvSpPr>
        <p:spPr>
          <a:xfrm>
            <a:off x="1234440" y="2953512"/>
            <a:ext cx="5120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Don't believe the spec saying it's unauthenticated. Many cameras want the auth header anyway, so we retry with the header ((TODO) which we needed the time to build)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3"/>
          <p:cNvSpPr/>
          <p:nvPr/>
        </p:nvSpPr>
        <p:spPr>
          <a:xfrm>
            <a:off x="548650" y="1675225"/>
            <a:ext cx="7898700" cy="1964100"/>
          </a:xfrm>
          <a:prstGeom prst="roundRect">
            <a:avLst>
              <a:gd fmla="val 6857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33"/>
          <p:cNvSpPr txBox="1"/>
          <p:nvPr/>
        </p:nvSpPr>
        <p:spPr>
          <a:xfrm>
            <a:off x="548650" y="1702125"/>
            <a:ext cx="7866300" cy="18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"DefaultContinuousPanTiltVelocitySpace"</a:t>
            </a:r>
            <a:r>
              <a:rPr lang="en-US" sz="19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"DefaultRelativePanTiltTranslationSpace"</a:t>
            </a:r>
            <a:r>
              <a:rPr lang="en-US" sz="19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"DefaultAbsolute</a:t>
            </a:r>
            <a:r>
              <a:rPr lang="en-US" sz="1950">
                <a:solidFill>
                  <a:srgbClr val="A5D6FF"/>
                </a:solidFill>
                <a:highlight>
                  <a:srgbClr val="783F04"/>
                </a:highlight>
                <a:latin typeface="Roboto Mono"/>
                <a:ea typeface="Roboto Mono"/>
                <a:cs typeface="Roboto Mono"/>
                <a:sym typeface="Roboto Mono"/>
              </a:rPr>
              <a:t>Pant</a:t>
            </a: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TiltPositionSpace"</a:t>
            </a:r>
            <a:r>
              <a:rPr lang="en-US" sz="19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</a:t>
            </a:r>
            <a:endParaRPr sz="15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529" name="Google Shape;529;p3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3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4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TOLERANCE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4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Even when it's wrong, it's not wrong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4"/>
          <p:cNvSpPr txBox="1"/>
          <p:nvPr/>
        </p:nvSpPr>
        <p:spPr>
          <a:xfrm>
            <a:off x="1234440" y="2587752"/>
            <a:ext cx="5120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GetSystemDateAndTime refuses?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4"/>
          <p:cNvSpPr txBox="1"/>
          <p:nvPr/>
        </p:nvSpPr>
        <p:spPr>
          <a:xfrm>
            <a:off x="1234440" y="2953512"/>
            <a:ext cx="5120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Don't believe the spec saying it's unauthenticated. Many cameras want the auth header anyway, so we retry with the header ((TODO) which we needed the time to build)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4"/>
          <p:cNvSpPr/>
          <p:nvPr/>
        </p:nvSpPr>
        <p:spPr>
          <a:xfrm>
            <a:off x="548650" y="1675225"/>
            <a:ext cx="7898700" cy="1964100"/>
          </a:xfrm>
          <a:prstGeom prst="roundRect">
            <a:avLst>
              <a:gd fmla="val 6857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34"/>
          <p:cNvSpPr txBox="1"/>
          <p:nvPr/>
        </p:nvSpPr>
        <p:spPr>
          <a:xfrm>
            <a:off x="548650" y="1702125"/>
            <a:ext cx="7866300" cy="18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"DefaultContinuousPanTiltVelocitySpace"</a:t>
            </a:r>
            <a:r>
              <a:rPr lang="en-US" sz="19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"DefaultRelativePanTiltTranslationSpace"</a:t>
            </a:r>
            <a:r>
              <a:rPr lang="en-US" sz="19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  "DefaultAbsolute</a:t>
            </a:r>
            <a:r>
              <a:rPr lang="en-US" sz="1950">
                <a:solidFill>
                  <a:srgbClr val="A5D6FF"/>
                </a:solidFill>
                <a:highlight>
                  <a:srgbClr val="783F04"/>
                </a:highlight>
                <a:latin typeface="Roboto Mono"/>
                <a:ea typeface="Roboto Mono"/>
                <a:cs typeface="Roboto Mono"/>
                <a:sym typeface="Roboto Mono"/>
              </a:rPr>
              <a:t>Pant</a:t>
            </a:r>
            <a:r>
              <a:rPr lang="en-US" sz="19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TiltPositionSpace"</a:t>
            </a:r>
            <a:r>
              <a:rPr lang="en-US" sz="1950">
                <a:solidFill>
                  <a:srgbClr val="E6EDF3"/>
                </a:solidFill>
                <a:latin typeface="Roboto Mono"/>
                <a:ea typeface="Roboto Mono"/>
                <a:cs typeface="Roboto Mono"/>
                <a:sym typeface="Roboto Mono"/>
              </a:rPr>
              <a:t>,</a:t>
            </a:r>
            <a:endParaRPr sz="195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>
                <a:solidFill>
                  <a:srgbClr val="A5D6FF"/>
                </a:solidFill>
                <a:latin typeface="Roboto Mono"/>
                <a:ea typeface="Roboto Mono"/>
                <a:cs typeface="Roboto Mono"/>
                <a:sym typeface="Roboto Mono"/>
              </a:rPr>
              <a:t>      </a:t>
            </a:r>
            <a:endParaRPr sz="1500"/>
          </a:p>
        </p:txBody>
      </p:sp>
      <p:pic>
        <p:nvPicPr>
          <p:cNvPr id="537" name="Google Shape;53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700" y="3798137"/>
            <a:ext cx="4970751" cy="2913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white.png" id="543" name="Google Shape;543;p35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35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900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5"/>
          <p:cNvSpPr txBox="1"/>
          <p:nvPr/>
        </p:nvSpPr>
        <p:spPr>
          <a:xfrm>
            <a:off x="731520" y="1737360"/>
            <a:ext cx="27432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7200"/>
              <a:buFont typeface="Cambria"/>
              <a:buNone/>
            </a:pPr>
            <a:r>
              <a:rPr b="1" i="0" lang="en-US" sz="7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5"/>
          <p:cNvSpPr txBox="1"/>
          <p:nvPr/>
        </p:nvSpPr>
        <p:spPr>
          <a:xfrm>
            <a:off x="731520" y="2834640"/>
            <a:ext cx="100584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When tolerance isn't enough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5"/>
          <p:cNvSpPr txBox="1"/>
          <p:nvPr/>
        </p:nvSpPr>
        <p:spPr>
          <a:xfrm>
            <a:off x="731520" y="3886200"/>
            <a:ext cx="9601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The quirks system: per-manufacturer and per-model exceptions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james/Documents/camera-interop-talk/deck/assets/orchid_white.png" id="548" name="Google Shape;548;p35"/>
          <p:cNvPicPr preferRelativeResize="0"/>
          <p:nvPr/>
        </p:nvPicPr>
        <p:blipFill rotWithShape="1">
          <a:blip r:embed="rId4">
            <a:alphaModFix amt="12000"/>
          </a:blip>
          <a:srcRect b="0" l="0" r="0" t="0"/>
          <a:stretch/>
        </p:blipFill>
        <p:spPr>
          <a:xfrm>
            <a:off x="8778240" y="914400"/>
            <a:ext cx="2926080" cy="292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554" name="Google Shape;554;p36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6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6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ANA KARENINA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6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The Nature of Cameras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6"/>
          <p:cNvSpPr txBox="1"/>
          <p:nvPr/>
        </p:nvSpPr>
        <p:spPr>
          <a:xfrm>
            <a:off x="288775" y="1765650"/>
            <a:ext cx="7986000" cy="31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"</a:t>
            </a:r>
            <a:r>
              <a:rPr lang="en-US" sz="2800"/>
              <a:t>A</a:t>
            </a:r>
            <a:r>
              <a:rPr lang="en-US" sz="2800"/>
              <a:t>ll compliant cameras are alike;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each non-compliant camera is non-compliant in its own way."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 </a:t>
            </a:r>
            <a:r>
              <a:rPr i="1" lang="en-US" sz="2300"/>
              <a:t>Leo Tolstoy</a:t>
            </a:r>
            <a:endParaRPr i="1" sz="2300"/>
          </a:p>
        </p:txBody>
      </p:sp>
      <p:pic>
        <p:nvPicPr>
          <p:cNvPr id="559" name="Google Shape;55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9238" y="825548"/>
            <a:ext cx="3625486" cy="480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565" name="Google Shape;565;p37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3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7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ANA KARENINA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7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The Nature of Cameras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7"/>
          <p:cNvSpPr txBox="1"/>
          <p:nvPr/>
        </p:nvSpPr>
        <p:spPr>
          <a:xfrm>
            <a:off x="1732550" y="2663488"/>
            <a:ext cx="3474000" cy="17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8A3B96"/>
                </a:solidFill>
              </a:rPr>
              <a:t>Quirks file</a:t>
            </a:r>
            <a:endParaRPr i="1" sz="4500">
              <a:solidFill>
                <a:srgbClr val="8A3B96"/>
              </a:solidFill>
            </a:endParaRPr>
          </a:p>
        </p:txBody>
      </p:sp>
      <p:pic>
        <p:nvPicPr>
          <p:cNvPr id="570" name="Google Shape;57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9238" y="825548"/>
            <a:ext cx="3625486" cy="480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576" name="Google Shape;576;p38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38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38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BOSCH AND BEYOND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38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"Short headers": the first quirk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8"/>
          <p:cNvSpPr/>
          <p:nvPr/>
        </p:nvSpPr>
        <p:spPr>
          <a:xfrm>
            <a:off x="850392" y="166420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8"/>
          <p:cNvSpPr txBox="1"/>
          <p:nvPr/>
        </p:nvSpPr>
        <p:spPr>
          <a:xfrm>
            <a:off x="1371600" y="155448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2014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8"/>
          <p:cNvSpPr txBox="1"/>
          <p:nvPr/>
        </p:nvSpPr>
        <p:spPr>
          <a:xfrm>
            <a:off x="2377440" y="155448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Bosch Dinion HD 400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38"/>
          <p:cNvSpPr/>
          <p:nvPr/>
        </p:nvSpPr>
        <p:spPr>
          <a:xfrm>
            <a:off x="5266826" y="1659813"/>
            <a:ext cx="6270300" cy="777300"/>
          </a:xfrm>
          <a:prstGeom prst="roundRect">
            <a:avLst>
              <a:gd fmla="val 14118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8"/>
          <p:cNvSpPr txBox="1"/>
          <p:nvPr/>
        </p:nvSpPr>
        <p:spPr>
          <a:xfrm>
            <a:off x="5372100" y="1769538"/>
            <a:ext cx="5982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(params_.connection_config.get&lt;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bool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&gt;(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"Options.short-header"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g_object_set(rtspsrc, 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8"/>
          <p:cNvSpPr/>
          <p:nvPr/>
        </p:nvSpPr>
        <p:spPr>
          <a:xfrm>
            <a:off x="7040940" y="708510"/>
            <a:ext cx="17373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8"/>
          <p:cNvSpPr txBox="1"/>
          <p:nvPr/>
        </p:nvSpPr>
        <p:spPr>
          <a:xfrm>
            <a:off x="7040940" y="708510"/>
            <a:ext cx="173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short-header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9"/>
          <p:cNvSpPr/>
          <p:nvPr/>
        </p:nvSpPr>
        <p:spPr>
          <a:xfrm>
            <a:off x="5852125" y="2546975"/>
            <a:ext cx="5212200" cy="1887900"/>
          </a:xfrm>
          <a:prstGeom prst="roundRect">
            <a:avLst>
              <a:gd fmla="val 408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james/Documents/camera-interop-talk/deck/assets/orchid_purple.png" id="593" name="Google Shape;593;p39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39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9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BOSCH AND BEYOND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9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"Short headers": the first quirk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39"/>
          <p:cNvSpPr/>
          <p:nvPr/>
        </p:nvSpPr>
        <p:spPr>
          <a:xfrm>
            <a:off x="850392" y="166420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9"/>
          <p:cNvSpPr txBox="1"/>
          <p:nvPr/>
        </p:nvSpPr>
        <p:spPr>
          <a:xfrm>
            <a:off x="1371600" y="155448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2014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39"/>
          <p:cNvSpPr txBox="1"/>
          <p:nvPr/>
        </p:nvSpPr>
        <p:spPr>
          <a:xfrm>
            <a:off x="2377440" y="155448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Bosch Dinion HD 400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39"/>
          <p:cNvSpPr txBox="1"/>
          <p:nvPr/>
        </p:nvSpPr>
        <p:spPr>
          <a:xfrm>
            <a:off x="6218065" y="2738463"/>
            <a:ext cx="521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What rtspsrc short-header actually does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9"/>
          <p:cNvSpPr txBox="1"/>
          <p:nvPr/>
        </p:nvSpPr>
        <p:spPr>
          <a:xfrm>
            <a:off x="6218065" y="3149943"/>
            <a:ext cx="52122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rPr b="1" i="0" lang="en-US" sz="13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"Only send the basic RTSP headers for broken encoders."</a:t>
            </a:r>
            <a:endParaRPr b="1" i="0" sz="13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kips the </a:t>
            </a:r>
            <a:r>
              <a:rPr b="0" i="0" lang="en-US" sz="12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before_send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hook of RTSP extension plugins, which is where extensions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can decorate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every request with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additional 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headers.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9"/>
          <p:cNvSpPr/>
          <p:nvPr/>
        </p:nvSpPr>
        <p:spPr>
          <a:xfrm>
            <a:off x="5266826" y="1659813"/>
            <a:ext cx="6270300" cy="777300"/>
          </a:xfrm>
          <a:prstGeom prst="roundRect">
            <a:avLst>
              <a:gd fmla="val 14118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39"/>
          <p:cNvSpPr txBox="1"/>
          <p:nvPr/>
        </p:nvSpPr>
        <p:spPr>
          <a:xfrm>
            <a:off x="5372100" y="1769538"/>
            <a:ext cx="5982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(params_.connection_config.get&lt;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bool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&gt;(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"Options.short-header"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g_object_set(rtspsrc, 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39"/>
          <p:cNvSpPr/>
          <p:nvPr/>
        </p:nvSpPr>
        <p:spPr>
          <a:xfrm>
            <a:off x="7040940" y="708510"/>
            <a:ext cx="17373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39"/>
          <p:cNvSpPr txBox="1"/>
          <p:nvPr/>
        </p:nvSpPr>
        <p:spPr>
          <a:xfrm>
            <a:off x="7040940" y="708510"/>
            <a:ext cx="173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short-header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0"/>
          <p:cNvSpPr/>
          <p:nvPr/>
        </p:nvSpPr>
        <p:spPr>
          <a:xfrm>
            <a:off x="5852125" y="2546975"/>
            <a:ext cx="5212200" cy="1887900"/>
          </a:xfrm>
          <a:prstGeom prst="roundRect">
            <a:avLst>
              <a:gd fmla="val 408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james/Documents/camera-interop-talk/deck/assets/orchid_purple.png" id="612" name="Google Shape;612;p40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0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40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BOSCH AND BEYOND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40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"Short headers": the first quirk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16" name="Google Shape;616;p40"/>
          <p:cNvCxnSpPr/>
          <p:nvPr/>
        </p:nvCxnSpPr>
        <p:spPr>
          <a:xfrm>
            <a:off x="1005840" y="1691640"/>
            <a:ext cx="0" cy="4206300"/>
          </a:xfrm>
          <a:prstGeom prst="straightConnector1">
            <a:avLst/>
          </a:prstGeom>
          <a:noFill/>
          <a:ln cap="flat" cmpd="sng" w="508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7" name="Google Shape;617;p40"/>
          <p:cNvSpPr/>
          <p:nvPr/>
        </p:nvSpPr>
        <p:spPr>
          <a:xfrm>
            <a:off x="850392" y="166420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40"/>
          <p:cNvSpPr txBox="1"/>
          <p:nvPr/>
        </p:nvSpPr>
        <p:spPr>
          <a:xfrm>
            <a:off x="1371600" y="155448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2014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40"/>
          <p:cNvSpPr txBox="1"/>
          <p:nvPr/>
        </p:nvSpPr>
        <p:spPr>
          <a:xfrm>
            <a:off x="2377440" y="155448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Bosch Dinion HD 400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40"/>
          <p:cNvSpPr txBox="1"/>
          <p:nvPr/>
        </p:nvSpPr>
        <p:spPr>
          <a:xfrm>
            <a:off x="1371600" y="205740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40"/>
          <p:cNvSpPr/>
          <p:nvPr/>
        </p:nvSpPr>
        <p:spPr>
          <a:xfrm>
            <a:off x="850392" y="285292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0"/>
          <p:cNvSpPr txBox="1"/>
          <p:nvPr/>
        </p:nvSpPr>
        <p:spPr>
          <a:xfrm>
            <a:off x="1371600" y="274320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2015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40"/>
          <p:cNvSpPr txBox="1"/>
          <p:nvPr/>
        </p:nvSpPr>
        <p:spPr>
          <a:xfrm>
            <a:off x="2377440" y="274320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Panasonic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40"/>
          <p:cNvSpPr txBox="1"/>
          <p:nvPr/>
        </p:nvSpPr>
        <p:spPr>
          <a:xfrm>
            <a:off x="1371600" y="324612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40"/>
          <p:cNvSpPr/>
          <p:nvPr/>
        </p:nvSpPr>
        <p:spPr>
          <a:xfrm>
            <a:off x="850392" y="404164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40"/>
          <p:cNvSpPr txBox="1"/>
          <p:nvPr/>
        </p:nvSpPr>
        <p:spPr>
          <a:xfrm>
            <a:off x="1371600" y="393192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2017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40"/>
          <p:cNvSpPr txBox="1"/>
          <p:nvPr/>
        </p:nvSpPr>
        <p:spPr>
          <a:xfrm>
            <a:off x="2377440" y="393192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Canon VB-H43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40"/>
          <p:cNvSpPr txBox="1"/>
          <p:nvPr/>
        </p:nvSpPr>
        <p:spPr>
          <a:xfrm>
            <a:off x="1371600" y="443484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40"/>
          <p:cNvSpPr/>
          <p:nvPr/>
        </p:nvSpPr>
        <p:spPr>
          <a:xfrm>
            <a:off x="850392" y="523036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0"/>
          <p:cNvSpPr txBox="1"/>
          <p:nvPr/>
        </p:nvSpPr>
        <p:spPr>
          <a:xfrm>
            <a:off x="1371600" y="512064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2017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40"/>
          <p:cNvSpPr txBox="1"/>
          <p:nvPr/>
        </p:nvSpPr>
        <p:spPr>
          <a:xfrm>
            <a:off x="2377440" y="512064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Bosch AutoDome Jr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40"/>
          <p:cNvSpPr txBox="1"/>
          <p:nvPr/>
        </p:nvSpPr>
        <p:spPr>
          <a:xfrm>
            <a:off x="1371600" y="562356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40"/>
          <p:cNvSpPr txBox="1"/>
          <p:nvPr/>
        </p:nvSpPr>
        <p:spPr>
          <a:xfrm>
            <a:off x="6218065" y="2738463"/>
            <a:ext cx="521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What rtspsrc short-header actually does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40"/>
          <p:cNvSpPr txBox="1"/>
          <p:nvPr/>
        </p:nvSpPr>
        <p:spPr>
          <a:xfrm>
            <a:off x="6218065" y="3149943"/>
            <a:ext cx="52122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rPr b="1" i="0" lang="en-US" sz="13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"Only send the basic RTSP headers for broken encoders."</a:t>
            </a:r>
            <a:endParaRPr b="1" i="0" sz="13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kips the </a:t>
            </a:r>
            <a:r>
              <a:rPr b="0" i="0" lang="en-US" sz="12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before_send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hook of RTSP extension plugins, which is where extensions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can decorate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every request with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additional 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headers.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40"/>
          <p:cNvSpPr/>
          <p:nvPr/>
        </p:nvSpPr>
        <p:spPr>
          <a:xfrm>
            <a:off x="5266826" y="1659813"/>
            <a:ext cx="6270300" cy="777300"/>
          </a:xfrm>
          <a:prstGeom prst="roundRect">
            <a:avLst>
              <a:gd fmla="val 14118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40"/>
          <p:cNvSpPr txBox="1"/>
          <p:nvPr/>
        </p:nvSpPr>
        <p:spPr>
          <a:xfrm>
            <a:off x="5372100" y="1769538"/>
            <a:ext cx="5982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(params_.connection_config.get&lt;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bool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&gt;(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"Options.short-header"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g_object_set(rtspsrc, 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40"/>
          <p:cNvSpPr/>
          <p:nvPr/>
        </p:nvSpPr>
        <p:spPr>
          <a:xfrm>
            <a:off x="7040940" y="708510"/>
            <a:ext cx="17373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0"/>
          <p:cNvSpPr txBox="1"/>
          <p:nvPr/>
        </p:nvSpPr>
        <p:spPr>
          <a:xfrm>
            <a:off x="7040940" y="708510"/>
            <a:ext cx="173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short-header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644" name="Google Shape;644;p41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41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41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pc="300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BOSCH AND BEYOND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41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"Short headers": the first quirk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48" name="Google Shape;648;p41"/>
          <p:cNvCxnSpPr/>
          <p:nvPr/>
        </p:nvCxnSpPr>
        <p:spPr>
          <a:xfrm>
            <a:off x="1005840" y="1691640"/>
            <a:ext cx="0" cy="4206300"/>
          </a:xfrm>
          <a:prstGeom prst="straightConnector1">
            <a:avLst/>
          </a:prstGeom>
          <a:noFill/>
          <a:ln cap="flat" cmpd="sng" w="508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9" name="Google Shape;649;p41"/>
          <p:cNvSpPr/>
          <p:nvPr/>
        </p:nvSpPr>
        <p:spPr>
          <a:xfrm>
            <a:off x="850392" y="166420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41"/>
          <p:cNvSpPr txBox="1"/>
          <p:nvPr/>
        </p:nvSpPr>
        <p:spPr>
          <a:xfrm>
            <a:off x="1371600" y="155448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2014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41"/>
          <p:cNvSpPr txBox="1"/>
          <p:nvPr/>
        </p:nvSpPr>
        <p:spPr>
          <a:xfrm>
            <a:off x="2377440" y="155448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Bosch Dinion HD 400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41"/>
          <p:cNvSpPr txBox="1"/>
          <p:nvPr/>
        </p:nvSpPr>
        <p:spPr>
          <a:xfrm>
            <a:off x="1371600" y="205740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41"/>
          <p:cNvSpPr/>
          <p:nvPr/>
        </p:nvSpPr>
        <p:spPr>
          <a:xfrm>
            <a:off x="850392" y="285292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1"/>
          <p:cNvSpPr txBox="1"/>
          <p:nvPr/>
        </p:nvSpPr>
        <p:spPr>
          <a:xfrm>
            <a:off x="1371600" y="274320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2015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41"/>
          <p:cNvSpPr txBox="1"/>
          <p:nvPr/>
        </p:nvSpPr>
        <p:spPr>
          <a:xfrm>
            <a:off x="2377440" y="274320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Panasonic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41"/>
          <p:cNvSpPr txBox="1"/>
          <p:nvPr/>
        </p:nvSpPr>
        <p:spPr>
          <a:xfrm>
            <a:off x="1371600" y="324612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41"/>
          <p:cNvSpPr/>
          <p:nvPr/>
        </p:nvSpPr>
        <p:spPr>
          <a:xfrm>
            <a:off x="850392" y="404164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1"/>
          <p:cNvSpPr txBox="1"/>
          <p:nvPr/>
        </p:nvSpPr>
        <p:spPr>
          <a:xfrm>
            <a:off x="1371600" y="393192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2017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41"/>
          <p:cNvSpPr txBox="1"/>
          <p:nvPr/>
        </p:nvSpPr>
        <p:spPr>
          <a:xfrm>
            <a:off x="2377440" y="393192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Canon VB-H43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41"/>
          <p:cNvSpPr txBox="1"/>
          <p:nvPr/>
        </p:nvSpPr>
        <p:spPr>
          <a:xfrm>
            <a:off x="1371600" y="443484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41"/>
          <p:cNvSpPr/>
          <p:nvPr/>
        </p:nvSpPr>
        <p:spPr>
          <a:xfrm>
            <a:off x="850392" y="5230368"/>
            <a:ext cx="310800" cy="310800"/>
          </a:xfrm>
          <a:prstGeom prst="ellipse">
            <a:avLst/>
          </a:prstGeom>
          <a:solidFill>
            <a:srgbClr val="8A3B9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41"/>
          <p:cNvSpPr txBox="1"/>
          <p:nvPr/>
        </p:nvSpPr>
        <p:spPr>
          <a:xfrm>
            <a:off x="1371600" y="5120640"/>
            <a:ext cx="10059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2017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41"/>
          <p:cNvSpPr txBox="1"/>
          <p:nvPr/>
        </p:nvSpPr>
        <p:spPr>
          <a:xfrm>
            <a:off x="2377440" y="5120640"/>
            <a:ext cx="3200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Bosch AutoDome Jr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41"/>
          <p:cNvSpPr txBox="1"/>
          <p:nvPr/>
        </p:nvSpPr>
        <p:spPr>
          <a:xfrm>
            <a:off x="1371600" y="5623560"/>
            <a:ext cx="4206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41"/>
          <p:cNvSpPr/>
          <p:nvPr/>
        </p:nvSpPr>
        <p:spPr>
          <a:xfrm>
            <a:off x="5852125" y="2546975"/>
            <a:ext cx="5212200" cy="1887900"/>
          </a:xfrm>
          <a:prstGeom prst="roundRect">
            <a:avLst>
              <a:gd fmla="val 4082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41"/>
          <p:cNvSpPr txBox="1"/>
          <p:nvPr/>
        </p:nvSpPr>
        <p:spPr>
          <a:xfrm>
            <a:off x="6218065" y="2738463"/>
            <a:ext cx="5212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What rtspsrc short-header actually does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41"/>
          <p:cNvSpPr txBox="1"/>
          <p:nvPr/>
        </p:nvSpPr>
        <p:spPr>
          <a:xfrm>
            <a:off x="6218065" y="3149943"/>
            <a:ext cx="52122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rPr b="1" i="0" lang="en-US" sz="13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"Only send the basic RTSP headers for broken encoders."</a:t>
            </a:r>
            <a:endParaRPr b="1" i="0" sz="13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kips the </a:t>
            </a:r>
            <a:r>
              <a:rPr b="0" i="0" lang="en-US" sz="12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before_send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hook of RTSP extension plugins, which is where extensions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can decorate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every request with </a:t>
            </a:r>
            <a:r>
              <a:rPr lang="en-US" sz="12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additional </a:t>
            </a:r>
            <a:r>
              <a:rPr b="0" i="0" lang="en-US" sz="12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headers.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41"/>
          <p:cNvSpPr/>
          <p:nvPr/>
        </p:nvSpPr>
        <p:spPr>
          <a:xfrm>
            <a:off x="5266826" y="1659813"/>
            <a:ext cx="6270300" cy="777300"/>
          </a:xfrm>
          <a:prstGeom prst="roundRect">
            <a:avLst>
              <a:gd fmla="val 14118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41"/>
          <p:cNvSpPr txBox="1"/>
          <p:nvPr/>
        </p:nvSpPr>
        <p:spPr>
          <a:xfrm>
            <a:off x="5372100" y="1769538"/>
            <a:ext cx="5982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(params_.connection_config.get&lt;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bool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&gt;(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"Options.short-header"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900"/>
              <a:buFont typeface="Courier New"/>
              <a:buNone/>
            </a:pP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g_object_set(rtspsrc, </a:t>
            </a:r>
            <a:r>
              <a:rPr b="0" i="0" lang="en-US" sz="11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"short-header"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1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0" i="0" lang="en-US" sz="11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41"/>
          <p:cNvSpPr/>
          <p:nvPr/>
        </p:nvSpPr>
        <p:spPr>
          <a:xfrm>
            <a:off x="7040940" y="708510"/>
            <a:ext cx="17373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41"/>
          <p:cNvSpPr txBox="1"/>
          <p:nvPr/>
        </p:nvSpPr>
        <p:spPr>
          <a:xfrm>
            <a:off x="7040940" y="708510"/>
            <a:ext cx="173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short-header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tmp/claude-1000/-home-james-src-orchid/87713cdd-ddfe-4759-b086-122b133a0d6f/scratchpad/v03/assets/robot_umizoomi.png" id="672" name="Google Shape;67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7465" y="4828025"/>
            <a:ext cx="1188720" cy="1636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678" name="Google Shape;678;p42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42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42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42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RTSPSRC SETUP URL DANCE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42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When fixing things breaks them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42"/>
          <p:cNvSpPr/>
          <p:nvPr/>
        </p:nvSpPr>
        <p:spPr>
          <a:xfrm>
            <a:off x="5486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42"/>
          <p:cNvSpPr txBox="1"/>
          <p:nvPr/>
        </p:nvSpPr>
        <p:spPr>
          <a:xfrm>
            <a:off x="7315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1.18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42"/>
          <p:cNvSpPr txBox="1"/>
          <p:nvPr/>
        </p:nvSpPr>
        <p:spPr>
          <a:xfrm>
            <a:off x="7315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Fixes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 non-standards-compliant behavior. Stops appending the control attribute to the end of the SETUP URI.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Some cameras break.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42"/>
          <p:cNvSpPr/>
          <p:nvPr/>
        </p:nvSpPr>
        <p:spPr>
          <a:xfrm>
            <a:off x="7315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42"/>
          <p:cNvSpPr txBox="1"/>
          <p:nvPr/>
        </p:nvSpPr>
        <p:spPr>
          <a:xfrm>
            <a:off x="7315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lang="en-US" sz="1050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190" y="4255154"/>
            <a:ext cx="7818059" cy="220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694" name="Google Shape;694;p4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4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4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43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RTSPSRC SETUP URL DANCE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43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When fixing things breaks them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43"/>
          <p:cNvSpPr/>
          <p:nvPr/>
        </p:nvSpPr>
        <p:spPr>
          <a:xfrm>
            <a:off x="5486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43"/>
          <p:cNvSpPr txBox="1"/>
          <p:nvPr/>
        </p:nvSpPr>
        <p:spPr>
          <a:xfrm>
            <a:off x="7315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1.18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43"/>
          <p:cNvSpPr txBox="1"/>
          <p:nvPr/>
        </p:nvSpPr>
        <p:spPr>
          <a:xfrm>
            <a:off x="7315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Fixes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 non-standards-compliant behavior. Stops appending the control attribute to the end of the SETUP URI.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Some cameras break.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43"/>
          <p:cNvSpPr/>
          <p:nvPr/>
        </p:nvSpPr>
        <p:spPr>
          <a:xfrm>
            <a:off x="7315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43"/>
          <p:cNvSpPr txBox="1"/>
          <p:nvPr/>
        </p:nvSpPr>
        <p:spPr>
          <a:xfrm>
            <a:off x="7315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lang="en-US" sz="1050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4" name="Google Shape;704;p43"/>
          <p:cNvCxnSpPr/>
          <p:nvPr/>
        </p:nvCxnSpPr>
        <p:spPr>
          <a:xfrm>
            <a:off x="40690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05" name="Google Shape;705;p43"/>
          <p:cNvSpPr/>
          <p:nvPr/>
        </p:nvSpPr>
        <p:spPr>
          <a:xfrm>
            <a:off x="43205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3"/>
          <p:cNvSpPr txBox="1"/>
          <p:nvPr/>
        </p:nvSpPr>
        <p:spPr>
          <a:xfrm>
            <a:off x="45034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GStreamer 1.22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43"/>
          <p:cNvSpPr txBox="1"/>
          <p:nvPr/>
        </p:nvSpPr>
        <p:spPr>
          <a:xfrm>
            <a:off x="45034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now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retries with the non-compliant URL, on a </a:t>
            </a:r>
            <a:r>
              <a:rPr b="0" i="0" lang="en-US" sz="1150" u="none" cap="none" strike="noStrike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404 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5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</a:t>
            </a:r>
            <a:r>
              <a:rPr b="0" i="0" lang="en-US" sz="1150" u="none" cap="none" strike="noStrike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lang="en-US" sz="17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*Hooray?</a:t>
            </a:r>
            <a:endParaRPr b="0" i="0" sz="17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43"/>
          <p:cNvSpPr/>
          <p:nvPr/>
        </p:nvSpPr>
        <p:spPr>
          <a:xfrm>
            <a:off x="45034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43"/>
          <p:cNvSpPr txBox="1"/>
          <p:nvPr/>
        </p:nvSpPr>
        <p:spPr>
          <a:xfrm>
            <a:off x="4503420" y="3349953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0" name="Google Shape;71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190" y="4255154"/>
            <a:ext cx="7818059" cy="220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716" name="Google Shape;716;p4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4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4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44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RTSPSRC SETUP URL DANCE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44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When fixing things breaks them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44"/>
          <p:cNvSpPr/>
          <p:nvPr/>
        </p:nvSpPr>
        <p:spPr>
          <a:xfrm>
            <a:off x="5486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44"/>
          <p:cNvSpPr txBox="1"/>
          <p:nvPr/>
        </p:nvSpPr>
        <p:spPr>
          <a:xfrm>
            <a:off x="7315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1.18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44"/>
          <p:cNvSpPr txBox="1"/>
          <p:nvPr/>
        </p:nvSpPr>
        <p:spPr>
          <a:xfrm>
            <a:off x="7315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Fixes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 non-standards-compliant behavior. Stops appending the control attribute to the end of the SETUP URI.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Some cameras break.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44"/>
          <p:cNvSpPr/>
          <p:nvPr/>
        </p:nvSpPr>
        <p:spPr>
          <a:xfrm>
            <a:off x="7315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44"/>
          <p:cNvSpPr txBox="1"/>
          <p:nvPr/>
        </p:nvSpPr>
        <p:spPr>
          <a:xfrm>
            <a:off x="7315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lang="en-US" sz="1050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6" name="Google Shape;726;p44"/>
          <p:cNvCxnSpPr/>
          <p:nvPr/>
        </p:nvCxnSpPr>
        <p:spPr>
          <a:xfrm>
            <a:off x="40690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27" name="Google Shape;727;p44"/>
          <p:cNvSpPr/>
          <p:nvPr/>
        </p:nvSpPr>
        <p:spPr>
          <a:xfrm>
            <a:off x="43205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44"/>
          <p:cNvSpPr txBox="1"/>
          <p:nvPr/>
        </p:nvSpPr>
        <p:spPr>
          <a:xfrm>
            <a:off x="45034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GStreamer 1.22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44"/>
          <p:cNvSpPr txBox="1"/>
          <p:nvPr/>
        </p:nvSpPr>
        <p:spPr>
          <a:xfrm>
            <a:off x="45034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now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retries with the non-compliant URL, on a </a:t>
            </a:r>
            <a:r>
              <a:rPr b="0" i="0" lang="en-US" sz="1150" u="none" cap="none" strike="noStrike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404 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5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</a:t>
            </a:r>
            <a:r>
              <a:rPr b="0" i="0" lang="en-US" sz="1150" u="none" cap="none" strike="noStrike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FFFFFF"/>
                </a:solidFill>
                <a:highlight>
                  <a:srgbClr val="990000"/>
                </a:highlight>
                <a:latin typeface="Calibri"/>
                <a:ea typeface="Calibri"/>
                <a:cs typeface="Calibri"/>
                <a:sym typeface="Calibri"/>
              </a:rPr>
              <a:t>Bosch</a:t>
            </a:r>
            <a:r>
              <a:rPr b="0" i="0" lang="en-US" sz="1150" u="none" cap="none" strike="noStrike">
                <a:solidFill>
                  <a:srgbClr val="FFFFFF"/>
                </a:solidFill>
                <a:highlight>
                  <a:srgbClr val="990000"/>
                </a:highlight>
                <a:latin typeface="Calibri"/>
                <a:ea typeface="Calibri"/>
                <a:cs typeface="Calibri"/>
                <a:sym typeface="Calibri"/>
              </a:rPr>
              <a:t> VIDEOJET </a:t>
            </a:r>
            <a:r>
              <a:rPr lang="en-US" sz="1150">
                <a:solidFill>
                  <a:srgbClr val="FFFFFF"/>
                </a:solidFill>
                <a:highlight>
                  <a:srgbClr val="990000"/>
                </a:highlight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en-US" sz="1150" u="none" cap="none" strike="noStrike">
                <a:solidFill>
                  <a:srgbClr val="FFFFFF"/>
                </a:solidFill>
                <a:highlight>
                  <a:srgbClr val="990000"/>
                </a:highlight>
                <a:latin typeface="Calibri"/>
                <a:ea typeface="Calibri"/>
                <a:cs typeface="Calibri"/>
                <a:sym typeface="Calibri"/>
              </a:rPr>
              <a:t>ulti 4000 doesn't fail though; it just plays the wrong source. </a:t>
            </a:r>
            <a:endParaRPr b="0" i="0" sz="1150" u="none" cap="none" strike="noStrike">
              <a:solidFill>
                <a:srgbClr val="000000"/>
              </a:solidFill>
              <a:highlight>
                <a:srgbClr val="99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44"/>
          <p:cNvSpPr/>
          <p:nvPr/>
        </p:nvSpPr>
        <p:spPr>
          <a:xfrm>
            <a:off x="45034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44"/>
          <p:cNvSpPr txBox="1"/>
          <p:nvPr/>
        </p:nvSpPr>
        <p:spPr>
          <a:xfrm>
            <a:off x="4503420" y="3349953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2" name="Google Shape;73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190" y="4255154"/>
            <a:ext cx="7818059" cy="220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738" name="Google Shape;738;p45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5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45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45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RTSPSRC SETUP URL DANCE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45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When fixing things breaks them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45"/>
          <p:cNvSpPr/>
          <p:nvPr/>
        </p:nvSpPr>
        <p:spPr>
          <a:xfrm>
            <a:off x="5486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45"/>
          <p:cNvSpPr txBox="1"/>
          <p:nvPr/>
        </p:nvSpPr>
        <p:spPr>
          <a:xfrm>
            <a:off x="7315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1.18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45"/>
          <p:cNvSpPr txBox="1"/>
          <p:nvPr/>
        </p:nvSpPr>
        <p:spPr>
          <a:xfrm>
            <a:off x="7315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Fixes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 non-standards-compliant behavior. Stops appending the control attribute to the end of the SETUP URI.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Some cameras break.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45"/>
          <p:cNvSpPr/>
          <p:nvPr/>
        </p:nvSpPr>
        <p:spPr>
          <a:xfrm>
            <a:off x="7315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45"/>
          <p:cNvSpPr txBox="1"/>
          <p:nvPr/>
        </p:nvSpPr>
        <p:spPr>
          <a:xfrm>
            <a:off x="7315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lang="en-US" sz="1050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8" name="Google Shape;748;p45"/>
          <p:cNvCxnSpPr/>
          <p:nvPr/>
        </p:nvCxnSpPr>
        <p:spPr>
          <a:xfrm>
            <a:off x="40690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49" name="Google Shape;749;p45"/>
          <p:cNvSpPr/>
          <p:nvPr/>
        </p:nvSpPr>
        <p:spPr>
          <a:xfrm>
            <a:off x="43205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45"/>
          <p:cNvSpPr txBox="1"/>
          <p:nvPr/>
        </p:nvSpPr>
        <p:spPr>
          <a:xfrm>
            <a:off x="45034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GStreamer 1.22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45"/>
          <p:cNvSpPr txBox="1"/>
          <p:nvPr/>
        </p:nvSpPr>
        <p:spPr>
          <a:xfrm>
            <a:off x="45034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now 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retries with the non-compliant URL, on a </a:t>
            </a:r>
            <a:r>
              <a:rPr b="0" i="0" lang="en-US" sz="1150" u="none" cap="none" strike="noStrike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404 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5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</a:t>
            </a:r>
            <a:r>
              <a:rPr b="0" i="0" lang="en-US" sz="1150" u="none" cap="none" strike="noStrike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Bosch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VIDEOJET </a:t>
            </a: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en-US" sz="11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ulti 4000 doesn't fail though; it just plays the wrong source. </a:t>
            </a:r>
            <a:endParaRPr b="0" i="0" sz="11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45"/>
          <p:cNvSpPr/>
          <p:nvPr/>
        </p:nvSpPr>
        <p:spPr>
          <a:xfrm>
            <a:off x="45034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45"/>
          <p:cNvSpPr txBox="1"/>
          <p:nvPr/>
        </p:nvSpPr>
        <p:spPr>
          <a:xfrm>
            <a:off x="4503420" y="3349953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4" name="Google Shape;754;p45"/>
          <p:cNvCxnSpPr/>
          <p:nvPr/>
        </p:nvCxnSpPr>
        <p:spPr>
          <a:xfrm>
            <a:off x="78409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55" name="Google Shape;755;p45"/>
          <p:cNvSpPr/>
          <p:nvPr/>
        </p:nvSpPr>
        <p:spPr>
          <a:xfrm>
            <a:off x="80924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45"/>
          <p:cNvSpPr txBox="1"/>
          <p:nvPr/>
        </p:nvSpPr>
        <p:spPr>
          <a:xfrm>
            <a:off x="82753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1.24.7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45"/>
          <p:cNvSpPr txBox="1"/>
          <p:nvPr/>
        </p:nvSpPr>
        <p:spPr>
          <a:xfrm>
            <a:off x="82753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Centricular adds </a:t>
            </a:r>
            <a:r>
              <a:rPr b="0" i="0" lang="en-US" sz="11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force-non-compliant-url</a:t>
            </a:r>
            <a:r>
              <a:rPr b="0" i="0" lang="en-US" sz="11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150" u="none" cap="none" strike="noStrike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Everyone wins.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45"/>
          <p:cNvSpPr/>
          <p:nvPr/>
        </p:nvSpPr>
        <p:spPr>
          <a:xfrm>
            <a:off x="82753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45"/>
          <p:cNvSpPr txBox="1"/>
          <p:nvPr/>
        </p:nvSpPr>
        <p:spPr>
          <a:xfrm>
            <a:off x="82753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force-non-compliant-url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0" name="Google Shape;76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190" y="4255154"/>
            <a:ext cx="7818059" cy="2209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766" name="Google Shape;766;p46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46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46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46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RTSPSRC SETUP URL DANCE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46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When fixing things breaks them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46"/>
          <p:cNvSpPr/>
          <p:nvPr/>
        </p:nvSpPr>
        <p:spPr>
          <a:xfrm>
            <a:off x="5486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46"/>
          <p:cNvSpPr txBox="1"/>
          <p:nvPr/>
        </p:nvSpPr>
        <p:spPr>
          <a:xfrm>
            <a:off x="7315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1.18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46"/>
          <p:cNvSpPr txBox="1"/>
          <p:nvPr/>
        </p:nvSpPr>
        <p:spPr>
          <a:xfrm>
            <a:off x="7315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Fixes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 non-standards-compliant behavior. Stops appending the control attribute to the end of the SETUP URI.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Some cameras break.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46"/>
          <p:cNvSpPr/>
          <p:nvPr/>
        </p:nvSpPr>
        <p:spPr>
          <a:xfrm>
            <a:off x="7315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46"/>
          <p:cNvSpPr txBox="1"/>
          <p:nvPr/>
        </p:nvSpPr>
        <p:spPr>
          <a:xfrm>
            <a:off x="7315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lang="en-US" sz="1050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6" name="Google Shape;776;p46"/>
          <p:cNvCxnSpPr/>
          <p:nvPr/>
        </p:nvCxnSpPr>
        <p:spPr>
          <a:xfrm>
            <a:off x="40690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77" name="Google Shape;777;p46"/>
          <p:cNvSpPr/>
          <p:nvPr/>
        </p:nvSpPr>
        <p:spPr>
          <a:xfrm>
            <a:off x="43205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46"/>
          <p:cNvSpPr txBox="1"/>
          <p:nvPr/>
        </p:nvSpPr>
        <p:spPr>
          <a:xfrm>
            <a:off x="45034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GStreamer 1.22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46"/>
          <p:cNvSpPr txBox="1"/>
          <p:nvPr/>
        </p:nvSpPr>
        <p:spPr>
          <a:xfrm>
            <a:off x="45034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now retries with the non-compliant URL, on a </a:t>
            </a:r>
            <a:r>
              <a:rPr lang="en-US" sz="115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404 </a:t>
            </a: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lang="en-US" sz="115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400</a:t>
            </a: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Font typeface="Calibri"/>
              <a:buNone/>
            </a:pP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Bosch VIDEOJET Multi 4000 doesn't fail though; it just plays the wrong source. </a:t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46"/>
          <p:cNvSpPr/>
          <p:nvPr/>
        </p:nvSpPr>
        <p:spPr>
          <a:xfrm>
            <a:off x="45034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46"/>
          <p:cNvSpPr txBox="1"/>
          <p:nvPr/>
        </p:nvSpPr>
        <p:spPr>
          <a:xfrm>
            <a:off x="4503420" y="3349953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82" name="Google Shape;782;p46"/>
          <p:cNvCxnSpPr/>
          <p:nvPr/>
        </p:nvCxnSpPr>
        <p:spPr>
          <a:xfrm>
            <a:off x="78409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83" name="Google Shape;783;p46"/>
          <p:cNvSpPr/>
          <p:nvPr/>
        </p:nvSpPr>
        <p:spPr>
          <a:xfrm>
            <a:off x="80924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46"/>
          <p:cNvSpPr txBox="1"/>
          <p:nvPr/>
        </p:nvSpPr>
        <p:spPr>
          <a:xfrm>
            <a:off x="82753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1.24.7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46"/>
          <p:cNvSpPr txBox="1"/>
          <p:nvPr/>
        </p:nvSpPr>
        <p:spPr>
          <a:xfrm>
            <a:off x="82753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Centricular adds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force-non-compliant-url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Everyone wins.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46"/>
          <p:cNvSpPr/>
          <p:nvPr/>
        </p:nvSpPr>
        <p:spPr>
          <a:xfrm>
            <a:off x="82753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46"/>
          <p:cNvSpPr txBox="1"/>
          <p:nvPr/>
        </p:nvSpPr>
        <p:spPr>
          <a:xfrm>
            <a:off x="82753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force-non-compliant-url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46"/>
          <p:cNvSpPr/>
          <p:nvPr/>
        </p:nvSpPr>
        <p:spPr>
          <a:xfrm>
            <a:off x="548640" y="4023360"/>
            <a:ext cx="10607100" cy="2286000"/>
          </a:xfrm>
          <a:prstGeom prst="roundRect">
            <a:avLst>
              <a:gd fmla="val 48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46"/>
          <p:cNvSpPr txBox="1"/>
          <p:nvPr/>
        </p:nvSpPr>
        <p:spPr>
          <a:xfrm>
            <a:off x="731520" y="4133088"/>
            <a:ext cx="10241400" cy="20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In rare cases we want the legacy approach from GStreamer 1.16 and earlier, because some RTSP sources are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themselves not quite standards-compliant in how they use the SDP control field, and work better with it.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For example, the Bosch VIDEOJET multi 4000 encoder can only play one of its channels without this option set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(and because the pipeline still starts up, the built-in fallback to the old logic doesn't get triggered).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As of GStreamer 1.24.7 there is official support for this via force-non-compliant-url,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so we no longer need our previous (equivalent) simple-setup-uri patch.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(params_.connection_config.get&lt;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bool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&gt;(</a:t>
            </a:r>
            <a:r>
              <a:rPr b="0" i="0" lang="en-US" sz="10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"Options.force-non-compliant-url"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g_object_set(rtspsrc, </a:t>
            </a:r>
            <a:r>
              <a:rPr b="0" i="0" lang="en-US" sz="10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"force-non-compliant-url"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795" name="Google Shape;795;p47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4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4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47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pc="300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THE RTSPSRC SETUP URL DANCE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47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When fixing things breaks them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47"/>
          <p:cNvSpPr/>
          <p:nvPr/>
        </p:nvSpPr>
        <p:spPr>
          <a:xfrm>
            <a:off x="5486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47"/>
          <p:cNvSpPr txBox="1"/>
          <p:nvPr/>
        </p:nvSpPr>
        <p:spPr>
          <a:xfrm>
            <a:off x="7315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1.18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47"/>
          <p:cNvSpPr txBox="1"/>
          <p:nvPr/>
        </p:nvSpPr>
        <p:spPr>
          <a:xfrm>
            <a:off x="7315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Fixes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 non-standards-compliant behavior. Stops appending the control attribute to the end of the SETUP URI.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Some cameras break.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47"/>
          <p:cNvSpPr/>
          <p:nvPr/>
        </p:nvSpPr>
        <p:spPr>
          <a:xfrm>
            <a:off x="7315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47"/>
          <p:cNvSpPr txBox="1"/>
          <p:nvPr/>
        </p:nvSpPr>
        <p:spPr>
          <a:xfrm>
            <a:off x="7315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lang="en-US" sz="1050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05" name="Google Shape;805;p47"/>
          <p:cNvCxnSpPr/>
          <p:nvPr/>
        </p:nvCxnSpPr>
        <p:spPr>
          <a:xfrm>
            <a:off x="40690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06" name="Google Shape;806;p47"/>
          <p:cNvSpPr/>
          <p:nvPr/>
        </p:nvSpPr>
        <p:spPr>
          <a:xfrm>
            <a:off x="43205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47"/>
          <p:cNvSpPr txBox="1"/>
          <p:nvPr/>
        </p:nvSpPr>
        <p:spPr>
          <a:xfrm>
            <a:off x="45034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GStreamer 1.22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47"/>
          <p:cNvSpPr txBox="1"/>
          <p:nvPr/>
        </p:nvSpPr>
        <p:spPr>
          <a:xfrm>
            <a:off x="45034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</a:t>
            </a: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now retries with the non-compliant URL, on a </a:t>
            </a:r>
            <a:r>
              <a:rPr lang="en-US" sz="115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404 </a:t>
            </a: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lang="en-US" sz="1150">
                <a:solidFill>
                  <a:srgbClr val="EA9999"/>
                </a:solidFill>
                <a:latin typeface="Calibri"/>
                <a:ea typeface="Calibri"/>
                <a:cs typeface="Calibri"/>
                <a:sym typeface="Calibri"/>
              </a:rPr>
              <a:t>400</a:t>
            </a: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Font typeface="Calibri"/>
              <a:buNone/>
            </a:pPr>
            <a:r>
              <a:rPr lang="en-US" sz="1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Bosch VIDEOJET Multi 4000 doesn't fail though; it just plays the wrong source. </a:t>
            </a:r>
            <a:endParaRPr sz="11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47"/>
          <p:cNvSpPr/>
          <p:nvPr/>
        </p:nvSpPr>
        <p:spPr>
          <a:xfrm>
            <a:off x="45034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47"/>
          <p:cNvSpPr txBox="1"/>
          <p:nvPr/>
        </p:nvSpPr>
        <p:spPr>
          <a:xfrm>
            <a:off x="4503420" y="3349953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simple-setup-uri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1" name="Google Shape;811;p47"/>
          <p:cNvCxnSpPr/>
          <p:nvPr/>
        </p:nvCxnSpPr>
        <p:spPr>
          <a:xfrm>
            <a:off x="7840980" y="2606040"/>
            <a:ext cx="2514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12" name="Google Shape;812;p47"/>
          <p:cNvSpPr/>
          <p:nvPr/>
        </p:nvSpPr>
        <p:spPr>
          <a:xfrm>
            <a:off x="8092440" y="1463040"/>
            <a:ext cx="3520500" cy="2331600"/>
          </a:xfrm>
          <a:prstGeom prst="roundRect">
            <a:avLst>
              <a:gd fmla="val 3922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47"/>
          <p:cNvSpPr txBox="1"/>
          <p:nvPr/>
        </p:nvSpPr>
        <p:spPr>
          <a:xfrm>
            <a:off x="8275320" y="1600200"/>
            <a:ext cx="3154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GStreamer 1.24.7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47"/>
          <p:cNvSpPr txBox="1"/>
          <p:nvPr/>
        </p:nvSpPr>
        <p:spPr>
          <a:xfrm>
            <a:off x="8275320" y="2057400"/>
            <a:ext cx="3154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Centricular adds </a:t>
            </a:r>
            <a:r>
              <a:rPr lang="en-US" sz="115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force-non-compliant-url</a:t>
            </a: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t/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Everyone wins.</a:t>
            </a:r>
            <a:endParaRPr sz="1150">
              <a:solidFill>
                <a:srgbClr val="2C33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47"/>
          <p:cNvSpPr/>
          <p:nvPr/>
        </p:nvSpPr>
        <p:spPr>
          <a:xfrm>
            <a:off x="8275320" y="3364992"/>
            <a:ext cx="3154800" cy="3108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47"/>
          <p:cNvSpPr txBox="1"/>
          <p:nvPr/>
        </p:nvSpPr>
        <p:spPr>
          <a:xfrm>
            <a:off x="8275320" y="3364992"/>
            <a:ext cx="3154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force-non-compliant-url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47"/>
          <p:cNvSpPr/>
          <p:nvPr/>
        </p:nvSpPr>
        <p:spPr>
          <a:xfrm>
            <a:off x="548640" y="4023360"/>
            <a:ext cx="10607100" cy="2286000"/>
          </a:xfrm>
          <a:prstGeom prst="roundRect">
            <a:avLst>
              <a:gd fmla="val 48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47"/>
          <p:cNvSpPr txBox="1"/>
          <p:nvPr/>
        </p:nvSpPr>
        <p:spPr>
          <a:xfrm>
            <a:off x="731520" y="4133088"/>
            <a:ext cx="10241400" cy="20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In rare cases we want the legacy approach from GStreamer 1.16 and earlier, because some RTSP sources are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themselves not quite standards-compliant in how they use the SDP control field, and work better with it.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For example, the Bosch VIDEOJET multi 4000 encoder can only play one of its channels without this option set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(and because the pipeline still starts up, the built-in fallback to the old logic doesn't get triggered).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As of GStreamer 1.24.7 there is official support for this via force-non-compliant-url,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so we no longer need our previous (equivalent) simple-setup-uri patch.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(params_.connection_config.get&lt;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bool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&gt;(</a:t>
            </a:r>
            <a:r>
              <a:rPr b="0" i="0" lang="en-US" sz="10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"Options.force-non-compliant-url"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))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000"/>
              <a:buFont typeface="Courier New"/>
              <a:buNone/>
            </a:pP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   g_object_set(rtspsrc, </a:t>
            </a:r>
            <a:r>
              <a:rPr b="0" i="0" lang="en-US" sz="1000" u="none" cap="none" strike="noStrike">
                <a:solidFill>
                  <a:srgbClr val="A5D6C8"/>
                </a:solidFill>
                <a:latin typeface="Courier New"/>
                <a:ea typeface="Courier New"/>
                <a:cs typeface="Courier New"/>
                <a:sym typeface="Courier New"/>
              </a:rPr>
              <a:t>"force-non-compliant-url"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b="0" i="0" lang="en-US" sz="10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NULL</a:t>
            </a:r>
            <a:r>
              <a:rPr b="0" i="0" lang="en-US" sz="10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9" name="Google Shape;81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7950" y="7681"/>
            <a:ext cx="2909541" cy="192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825" name="Google Shape;825;p48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48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48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Our old </a:t>
            </a: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friend</a:t>
            </a: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, the Digital Watchdog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48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Three 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behaviors, each fine on their own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48"/>
          <p:cNvSpPr/>
          <p:nvPr/>
        </p:nvSpPr>
        <p:spPr>
          <a:xfrm>
            <a:off x="548640" y="1417320"/>
            <a:ext cx="2926080" cy="310896"/>
          </a:xfrm>
          <a:prstGeom prst="roundRect">
            <a:avLst>
              <a:gd fmla="val 500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48"/>
          <p:cNvSpPr txBox="1"/>
          <p:nvPr/>
        </p:nvSpPr>
        <p:spPr>
          <a:xfrm>
            <a:off x="548640" y="1417320"/>
            <a:ext cx="29260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Digital Watchdog DW-ENHD16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48"/>
          <p:cNvSpPr/>
          <p:nvPr/>
        </p:nvSpPr>
        <p:spPr>
          <a:xfrm>
            <a:off x="548640" y="2011680"/>
            <a:ext cx="2606040" cy="173736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48"/>
          <p:cNvSpPr txBox="1"/>
          <p:nvPr/>
        </p:nvSpPr>
        <p:spPr>
          <a:xfrm>
            <a:off x="731520" y="2148840"/>
            <a:ext cx="2240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Camera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48"/>
          <p:cNvSpPr txBox="1"/>
          <p:nvPr/>
        </p:nvSpPr>
        <p:spPr>
          <a:xfrm>
            <a:off x="731520" y="2606040"/>
            <a:ext cx="22402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Sends SPS, PPS and the IDR frame with the same RTP timestamp.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4" name="Google Shape;834;p48"/>
          <p:cNvCxnSpPr/>
          <p:nvPr/>
        </p:nvCxnSpPr>
        <p:spPr>
          <a:xfrm>
            <a:off x="315468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35" name="Google Shape;835;p48"/>
          <p:cNvSpPr/>
          <p:nvPr/>
        </p:nvSpPr>
        <p:spPr>
          <a:xfrm>
            <a:off x="3383280" y="2011680"/>
            <a:ext cx="2606040" cy="173736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48"/>
          <p:cNvSpPr txBox="1"/>
          <p:nvPr/>
        </p:nvSpPr>
        <p:spPr>
          <a:xfrm>
            <a:off x="3566160" y="2148840"/>
            <a:ext cx="2240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h264parse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48"/>
          <p:cNvSpPr txBox="1"/>
          <p:nvPr/>
        </p:nvSpPr>
        <p:spPr>
          <a:xfrm>
            <a:off x="3566160" y="2606040"/>
            <a:ext cx="22402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Sees duplicate timestamps and marks all but one GST_CLOCK_TIME_NONE.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8" name="Google Shape;838;p48"/>
          <p:cNvCxnSpPr/>
          <p:nvPr/>
        </p:nvCxnSpPr>
        <p:spPr>
          <a:xfrm>
            <a:off x="598932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39" name="Google Shape;839;p48"/>
          <p:cNvSpPr/>
          <p:nvPr/>
        </p:nvSpPr>
        <p:spPr>
          <a:xfrm>
            <a:off x="6217920" y="2011680"/>
            <a:ext cx="2606040" cy="173736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48"/>
          <p:cNvSpPr txBox="1"/>
          <p:nvPr/>
        </p:nvSpPr>
        <p:spPr>
          <a:xfrm>
            <a:off x="6400800" y="2148840"/>
            <a:ext cx="2240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matroskamux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48"/>
          <p:cNvSpPr txBox="1"/>
          <p:nvPr/>
        </p:nvSpPr>
        <p:spPr>
          <a:xfrm>
            <a:off x="6400800" y="2606040"/>
            <a:ext cx="22402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Drops any buffer without a valid timestamp. Also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847" name="Google Shape;847;p49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49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49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Our old friend, the Digital Watchdog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49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Three 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behaviors, each fine on their own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49"/>
          <p:cNvSpPr/>
          <p:nvPr/>
        </p:nvSpPr>
        <p:spPr>
          <a:xfrm>
            <a:off x="548640" y="1417320"/>
            <a:ext cx="2926200" cy="310800"/>
          </a:xfrm>
          <a:prstGeom prst="roundRect">
            <a:avLst>
              <a:gd fmla="val 500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49"/>
          <p:cNvSpPr txBox="1"/>
          <p:nvPr/>
        </p:nvSpPr>
        <p:spPr>
          <a:xfrm>
            <a:off x="548640" y="1417320"/>
            <a:ext cx="2926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Digital Watchdog DW-ENHD16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49"/>
          <p:cNvSpPr/>
          <p:nvPr/>
        </p:nvSpPr>
        <p:spPr>
          <a:xfrm>
            <a:off x="54864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49"/>
          <p:cNvSpPr txBox="1"/>
          <p:nvPr/>
        </p:nvSpPr>
        <p:spPr>
          <a:xfrm>
            <a:off x="73152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Camera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49"/>
          <p:cNvSpPr txBox="1"/>
          <p:nvPr/>
        </p:nvSpPr>
        <p:spPr>
          <a:xfrm>
            <a:off x="73152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Sends SPS, PPS and the IDR frame with the same RTP timestamp.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6" name="Google Shape;856;p49"/>
          <p:cNvCxnSpPr/>
          <p:nvPr/>
        </p:nvCxnSpPr>
        <p:spPr>
          <a:xfrm>
            <a:off x="315468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57" name="Google Shape;857;p49"/>
          <p:cNvSpPr/>
          <p:nvPr/>
        </p:nvSpPr>
        <p:spPr>
          <a:xfrm>
            <a:off x="338328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49"/>
          <p:cNvSpPr txBox="1"/>
          <p:nvPr/>
        </p:nvSpPr>
        <p:spPr>
          <a:xfrm>
            <a:off x="356616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h264parse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49"/>
          <p:cNvSpPr txBox="1"/>
          <p:nvPr/>
        </p:nvSpPr>
        <p:spPr>
          <a:xfrm>
            <a:off x="356616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Sees duplicate timestamps and marks all but one GST_CLOCK_TIME_NONE.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0" name="Google Shape;860;p49"/>
          <p:cNvCxnSpPr/>
          <p:nvPr/>
        </p:nvCxnSpPr>
        <p:spPr>
          <a:xfrm>
            <a:off x="598932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61" name="Google Shape;861;p49"/>
          <p:cNvSpPr/>
          <p:nvPr/>
        </p:nvSpPr>
        <p:spPr>
          <a:xfrm>
            <a:off x="621792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49"/>
          <p:cNvSpPr txBox="1"/>
          <p:nvPr/>
        </p:nvSpPr>
        <p:spPr>
          <a:xfrm>
            <a:off x="640080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matroskamux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49"/>
          <p:cNvSpPr txBox="1"/>
          <p:nvPr/>
        </p:nvSpPr>
        <p:spPr>
          <a:xfrm>
            <a:off x="640080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Drops any buffer without a valid timestamp. Also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9100" y="4053840"/>
            <a:ext cx="3827480" cy="2804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870" name="Google Shape;870;p50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50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50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Our old friend, the Digital Watchdog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50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Three 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behaviors, each fine on their own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50"/>
          <p:cNvSpPr/>
          <p:nvPr/>
        </p:nvSpPr>
        <p:spPr>
          <a:xfrm>
            <a:off x="548640" y="1417320"/>
            <a:ext cx="2926200" cy="310800"/>
          </a:xfrm>
          <a:prstGeom prst="roundRect">
            <a:avLst>
              <a:gd fmla="val 500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50"/>
          <p:cNvSpPr txBox="1"/>
          <p:nvPr/>
        </p:nvSpPr>
        <p:spPr>
          <a:xfrm>
            <a:off x="548640" y="1417320"/>
            <a:ext cx="2926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Digital Watchdog DW-ENHD16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50"/>
          <p:cNvSpPr/>
          <p:nvPr/>
        </p:nvSpPr>
        <p:spPr>
          <a:xfrm>
            <a:off x="54864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50"/>
          <p:cNvSpPr txBox="1"/>
          <p:nvPr/>
        </p:nvSpPr>
        <p:spPr>
          <a:xfrm>
            <a:off x="73152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Camera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50"/>
          <p:cNvSpPr txBox="1"/>
          <p:nvPr/>
        </p:nvSpPr>
        <p:spPr>
          <a:xfrm>
            <a:off x="73152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Sends SPS, PPS and the IDR frame with the same RTP timestamp.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9" name="Google Shape;879;p50"/>
          <p:cNvCxnSpPr/>
          <p:nvPr/>
        </p:nvCxnSpPr>
        <p:spPr>
          <a:xfrm>
            <a:off x="315468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80" name="Google Shape;880;p50"/>
          <p:cNvSpPr/>
          <p:nvPr/>
        </p:nvSpPr>
        <p:spPr>
          <a:xfrm>
            <a:off x="338328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50"/>
          <p:cNvSpPr txBox="1"/>
          <p:nvPr/>
        </p:nvSpPr>
        <p:spPr>
          <a:xfrm>
            <a:off x="356616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h264parse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50"/>
          <p:cNvSpPr txBox="1"/>
          <p:nvPr/>
        </p:nvSpPr>
        <p:spPr>
          <a:xfrm>
            <a:off x="356616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Sees duplicate timestamps and marks all but one GST_CLOCK_TIME_NONE.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3" name="Google Shape;883;p50"/>
          <p:cNvCxnSpPr/>
          <p:nvPr/>
        </p:nvCxnSpPr>
        <p:spPr>
          <a:xfrm>
            <a:off x="598932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84" name="Google Shape;884;p50"/>
          <p:cNvSpPr/>
          <p:nvPr/>
        </p:nvSpPr>
        <p:spPr>
          <a:xfrm>
            <a:off x="621792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50"/>
          <p:cNvSpPr txBox="1"/>
          <p:nvPr/>
        </p:nvSpPr>
        <p:spPr>
          <a:xfrm>
            <a:off x="640080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matroskamux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50"/>
          <p:cNvSpPr txBox="1"/>
          <p:nvPr/>
        </p:nvSpPr>
        <p:spPr>
          <a:xfrm>
            <a:off x="640080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Drops any buffer without a valid timestamp. Also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7" name="Google Shape;88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0881" y="83550"/>
            <a:ext cx="2926076" cy="1827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893" name="Google Shape;893;p51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51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51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Our old friend, the Digital Watchdog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51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Three 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behaviors, each fine on their own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51"/>
          <p:cNvSpPr/>
          <p:nvPr/>
        </p:nvSpPr>
        <p:spPr>
          <a:xfrm>
            <a:off x="548640" y="1417320"/>
            <a:ext cx="2926200" cy="310800"/>
          </a:xfrm>
          <a:prstGeom prst="roundRect">
            <a:avLst>
              <a:gd fmla="val 500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51"/>
          <p:cNvSpPr txBox="1"/>
          <p:nvPr/>
        </p:nvSpPr>
        <p:spPr>
          <a:xfrm>
            <a:off x="548640" y="1417320"/>
            <a:ext cx="2926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Digital Watchdog DW-ENHD16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51"/>
          <p:cNvSpPr/>
          <p:nvPr/>
        </p:nvSpPr>
        <p:spPr>
          <a:xfrm>
            <a:off x="54864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1"/>
          <p:cNvSpPr txBox="1"/>
          <p:nvPr/>
        </p:nvSpPr>
        <p:spPr>
          <a:xfrm>
            <a:off x="73152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Camera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51"/>
          <p:cNvSpPr txBox="1"/>
          <p:nvPr/>
        </p:nvSpPr>
        <p:spPr>
          <a:xfrm>
            <a:off x="73152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Sends SPS, PPS and the IDR frame with the same RTP timestamp.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2" name="Google Shape;902;p51"/>
          <p:cNvCxnSpPr/>
          <p:nvPr/>
        </p:nvCxnSpPr>
        <p:spPr>
          <a:xfrm>
            <a:off x="315468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03" name="Google Shape;903;p51"/>
          <p:cNvSpPr/>
          <p:nvPr/>
        </p:nvSpPr>
        <p:spPr>
          <a:xfrm>
            <a:off x="338328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51"/>
          <p:cNvSpPr txBox="1"/>
          <p:nvPr/>
        </p:nvSpPr>
        <p:spPr>
          <a:xfrm>
            <a:off x="356616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h264parse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51"/>
          <p:cNvSpPr txBox="1"/>
          <p:nvPr/>
        </p:nvSpPr>
        <p:spPr>
          <a:xfrm>
            <a:off x="356616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Sees duplicate timestamps and marks all but one GST_CLOCK_TIME_NONE.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6" name="Google Shape;906;p51"/>
          <p:cNvCxnSpPr/>
          <p:nvPr/>
        </p:nvCxnSpPr>
        <p:spPr>
          <a:xfrm>
            <a:off x="598932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07" name="Google Shape;907;p51"/>
          <p:cNvSpPr/>
          <p:nvPr/>
        </p:nvSpPr>
        <p:spPr>
          <a:xfrm>
            <a:off x="621792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51"/>
          <p:cNvSpPr txBox="1"/>
          <p:nvPr/>
        </p:nvSpPr>
        <p:spPr>
          <a:xfrm>
            <a:off x="640080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matroskamux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51"/>
          <p:cNvSpPr txBox="1"/>
          <p:nvPr/>
        </p:nvSpPr>
        <p:spPr>
          <a:xfrm>
            <a:off x="640080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Drops any buffer without a valid timestamp. Also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10" name="Google Shape;910;p51"/>
          <p:cNvCxnSpPr/>
          <p:nvPr/>
        </p:nvCxnSpPr>
        <p:spPr>
          <a:xfrm>
            <a:off x="882396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11" name="Google Shape;911;p51"/>
          <p:cNvSpPr/>
          <p:nvPr/>
        </p:nvSpPr>
        <p:spPr>
          <a:xfrm>
            <a:off x="905256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51"/>
          <p:cNvSpPr txBox="1"/>
          <p:nvPr/>
        </p:nvSpPr>
        <p:spPr>
          <a:xfrm>
            <a:off x="923544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Archive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51"/>
          <p:cNvSpPr txBox="1"/>
          <p:nvPr/>
        </p:nvSpPr>
        <p:spPr>
          <a:xfrm>
            <a:off x="923544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first frame of every GOP is gone.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4" name="Google Shape;914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0881" y="83550"/>
            <a:ext cx="2926076" cy="1827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920" name="Google Shape;920;p52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52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52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Our old friend, the Digital Watchdog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52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Three 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behaviors, each fine on their own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52"/>
          <p:cNvSpPr/>
          <p:nvPr/>
        </p:nvSpPr>
        <p:spPr>
          <a:xfrm>
            <a:off x="548640" y="1417320"/>
            <a:ext cx="2926200" cy="310800"/>
          </a:xfrm>
          <a:prstGeom prst="roundRect">
            <a:avLst>
              <a:gd fmla="val 500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52"/>
          <p:cNvSpPr txBox="1"/>
          <p:nvPr/>
        </p:nvSpPr>
        <p:spPr>
          <a:xfrm>
            <a:off x="548640" y="1417320"/>
            <a:ext cx="2926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Digital Watchdog DW-ENHD16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52"/>
          <p:cNvSpPr/>
          <p:nvPr/>
        </p:nvSpPr>
        <p:spPr>
          <a:xfrm>
            <a:off x="54864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52"/>
          <p:cNvSpPr txBox="1"/>
          <p:nvPr/>
        </p:nvSpPr>
        <p:spPr>
          <a:xfrm>
            <a:off x="73152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Camera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52"/>
          <p:cNvSpPr txBox="1"/>
          <p:nvPr/>
        </p:nvSpPr>
        <p:spPr>
          <a:xfrm>
            <a:off x="73152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Sends SPS, PPS and the IDR frame with the same RTP timestamp.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9" name="Google Shape;929;p52"/>
          <p:cNvCxnSpPr/>
          <p:nvPr/>
        </p:nvCxnSpPr>
        <p:spPr>
          <a:xfrm>
            <a:off x="315468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30" name="Google Shape;930;p52"/>
          <p:cNvSpPr/>
          <p:nvPr/>
        </p:nvSpPr>
        <p:spPr>
          <a:xfrm>
            <a:off x="338328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52"/>
          <p:cNvSpPr txBox="1"/>
          <p:nvPr/>
        </p:nvSpPr>
        <p:spPr>
          <a:xfrm>
            <a:off x="356616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h264parse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52"/>
          <p:cNvSpPr txBox="1"/>
          <p:nvPr/>
        </p:nvSpPr>
        <p:spPr>
          <a:xfrm>
            <a:off x="356616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Sees duplicate timestamps and marks all but one GST_CLOCK_TIME_NONE.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3" name="Google Shape;933;p52"/>
          <p:cNvCxnSpPr/>
          <p:nvPr/>
        </p:nvCxnSpPr>
        <p:spPr>
          <a:xfrm>
            <a:off x="598932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34" name="Google Shape;934;p52"/>
          <p:cNvSpPr/>
          <p:nvPr/>
        </p:nvSpPr>
        <p:spPr>
          <a:xfrm>
            <a:off x="621792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p52"/>
          <p:cNvSpPr txBox="1"/>
          <p:nvPr/>
        </p:nvSpPr>
        <p:spPr>
          <a:xfrm>
            <a:off x="640080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matroskamux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52"/>
          <p:cNvSpPr txBox="1"/>
          <p:nvPr/>
        </p:nvSpPr>
        <p:spPr>
          <a:xfrm>
            <a:off x="640080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Drops any buffer without a valid timestamp. Also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7" name="Google Shape;937;p52"/>
          <p:cNvCxnSpPr/>
          <p:nvPr/>
        </p:nvCxnSpPr>
        <p:spPr>
          <a:xfrm>
            <a:off x="882396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38" name="Google Shape;938;p52"/>
          <p:cNvSpPr/>
          <p:nvPr/>
        </p:nvSpPr>
        <p:spPr>
          <a:xfrm>
            <a:off x="905256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52"/>
          <p:cNvSpPr txBox="1"/>
          <p:nvPr/>
        </p:nvSpPr>
        <p:spPr>
          <a:xfrm>
            <a:off x="923544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Archive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52"/>
          <p:cNvSpPr txBox="1"/>
          <p:nvPr/>
        </p:nvSpPr>
        <p:spPr>
          <a:xfrm>
            <a:off x="923544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first frame of every GOP is gone.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52"/>
          <p:cNvSpPr/>
          <p:nvPr/>
        </p:nvSpPr>
        <p:spPr>
          <a:xfrm>
            <a:off x="726285" y="4425700"/>
            <a:ext cx="32919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52"/>
          <p:cNvSpPr txBox="1"/>
          <p:nvPr/>
        </p:nvSpPr>
        <p:spPr>
          <a:xfrm>
            <a:off x="648522" y="4425700"/>
            <a:ext cx="32919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force-byte-stream-nal-h264-format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3" name="Google Shape;94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0881" y="83550"/>
            <a:ext cx="2926076" cy="1827281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52"/>
          <p:cNvSpPr txBox="1"/>
          <p:nvPr/>
        </p:nvSpPr>
        <p:spPr>
          <a:xfrm>
            <a:off x="169525" y="4859577"/>
            <a:ext cx="55206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400"/>
              <a:buFont typeface="Calibri"/>
              <a:buNone/>
            </a:pPr>
            <a:r>
              <a:rPr lang="en-US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top autoplugging at RTP and hand-build </a:t>
            </a:r>
            <a:r>
              <a:rPr b="0" i="0" lang="en-US" sz="14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rtph264depay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b="0" i="0" lang="en-US" sz="14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byte-stream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output so the RTSP proxy works too.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950" name="Google Shape;950;p5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5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53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Our old friend, the Digital Watchdog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53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Three 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behaviors, each fine on their own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53"/>
          <p:cNvSpPr/>
          <p:nvPr/>
        </p:nvSpPr>
        <p:spPr>
          <a:xfrm>
            <a:off x="548640" y="1417320"/>
            <a:ext cx="2926200" cy="310800"/>
          </a:xfrm>
          <a:prstGeom prst="roundRect">
            <a:avLst>
              <a:gd fmla="val 500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53"/>
          <p:cNvSpPr txBox="1"/>
          <p:nvPr/>
        </p:nvSpPr>
        <p:spPr>
          <a:xfrm>
            <a:off x="548640" y="1417320"/>
            <a:ext cx="2926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Digital Watchdog DW-ENHD16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53"/>
          <p:cNvSpPr/>
          <p:nvPr/>
        </p:nvSpPr>
        <p:spPr>
          <a:xfrm>
            <a:off x="54864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53"/>
          <p:cNvSpPr txBox="1"/>
          <p:nvPr/>
        </p:nvSpPr>
        <p:spPr>
          <a:xfrm>
            <a:off x="73152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Camera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53"/>
          <p:cNvSpPr txBox="1"/>
          <p:nvPr/>
        </p:nvSpPr>
        <p:spPr>
          <a:xfrm>
            <a:off x="73152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Sends SPS, PPS and the IDR frame with the same RTP timestamp.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9" name="Google Shape;959;p53"/>
          <p:cNvCxnSpPr/>
          <p:nvPr/>
        </p:nvCxnSpPr>
        <p:spPr>
          <a:xfrm>
            <a:off x="315468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60" name="Google Shape;960;p53"/>
          <p:cNvSpPr/>
          <p:nvPr/>
        </p:nvSpPr>
        <p:spPr>
          <a:xfrm>
            <a:off x="338328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53"/>
          <p:cNvSpPr txBox="1"/>
          <p:nvPr/>
        </p:nvSpPr>
        <p:spPr>
          <a:xfrm>
            <a:off x="356616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h264parse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53"/>
          <p:cNvSpPr txBox="1"/>
          <p:nvPr/>
        </p:nvSpPr>
        <p:spPr>
          <a:xfrm>
            <a:off x="356616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Sees duplicate timestamps and marks all but one GST_CLOCK_TIME_NONE.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3" name="Google Shape;963;p53"/>
          <p:cNvCxnSpPr/>
          <p:nvPr/>
        </p:nvCxnSpPr>
        <p:spPr>
          <a:xfrm>
            <a:off x="598932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64" name="Google Shape;964;p53"/>
          <p:cNvSpPr/>
          <p:nvPr/>
        </p:nvSpPr>
        <p:spPr>
          <a:xfrm>
            <a:off x="621792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53"/>
          <p:cNvSpPr txBox="1"/>
          <p:nvPr/>
        </p:nvSpPr>
        <p:spPr>
          <a:xfrm>
            <a:off x="640080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matroskamux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53"/>
          <p:cNvSpPr txBox="1"/>
          <p:nvPr/>
        </p:nvSpPr>
        <p:spPr>
          <a:xfrm>
            <a:off x="640080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Drops any buffer without a valid timestamp. Also reasonable.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7" name="Google Shape;967;p53"/>
          <p:cNvCxnSpPr/>
          <p:nvPr/>
        </p:nvCxnSpPr>
        <p:spPr>
          <a:xfrm>
            <a:off x="8823960" y="288036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8A3B9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68" name="Google Shape;968;p53"/>
          <p:cNvSpPr/>
          <p:nvPr/>
        </p:nvSpPr>
        <p:spPr>
          <a:xfrm>
            <a:off x="9052560" y="2011680"/>
            <a:ext cx="2606100" cy="1737300"/>
          </a:xfrm>
          <a:prstGeom prst="roundRect">
            <a:avLst>
              <a:gd fmla="val 5263" name="adj"/>
            </a:avLst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53"/>
          <p:cNvSpPr txBox="1"/>
          <p:nvPr/>
        </p:nvSpPr>
        <p:spPr>
          <a:xfrm>
            <a:off x="9235440" y="2148840"/>
            <a:ext cx="2240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Archive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53"/>
          <p:cNvSpPr txBox="1"/>
          <p:nvPr/>
        </p:nvSpPr>
        <p:spPr>
          <a:xfrm>
            <a:off x="9235440" y="2606040"/>
            <a:ext cx="2240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first frame of every GOP is gone.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53"/>
          <p:cNvSpPr txBox="1"/>
          <p:nvPr/>
        </p:nvSpPr>
        <p:spPr>
          <a:xfrm>
            <a:off x="5897825" y="4859577"/>
            <a:ext cx="5520600" cy="9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400"/>
              <a:buFont typeface="Calibri"/>
              <a:buNone/>
            </a:pPr>
            <a:r>
              <a:rPr lang="en-US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 p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ad probe on </a:t>
            </a:r>
            <a:r>
              <a:rPr b="0" i="0" lang="en-US" sz="14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h264parse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's source pad re-stamps invalid buffers with the last valid PTS.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53"/>
          <p:cNvSpPr/>
          <p:nvPr/>
        </p:nvSpPr>
        <p:spPr>
          <a:xfrm>
            <a:off x="6731302" y="4393575"/>
            <a:ext cx="32919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53"/>
          <p:cNvSpPr txBox="1"/>
          <p:nvPr/>
        </p:nvSpPr>
        <p:spPr>
          <a:xfrm>
            <a:off x="6628540" y="4393575"/>
            <a:ext cx="32919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process-duplicate-h264-timestamps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53"/>
          <p:cNvSpPr/>
          <p:nvPr/>
        </p:nvSpPr>
        <p:spPr>
          <a:xfrm>
            <a:off x="726285" y="4425700"/>
            <a:ext cx="32919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53"/>
          <p:cNvSpPr txBox="1"/>
          <p:nvPr/>
        </p:nvSpPr>
        <p:spPr>
          <a:xfrm>
            <a:off x="648522" y="4425700"/>
            <a:ext cx="32919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force-byte-stream-nal-h264-format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6" name="Google Shape;97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50881" y="83550"/>
            <a:ext cx="2926076" cy="1827281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53"/>
          <p:cNvSpPr txBox="1"/>
          <p:nvPr/>
        </p:nvSpPr>
        <p:spPr>
          <a:xfrm>
            <a:off x="169525" y="4859577"/>
            <a:ext cx="55206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400"/>
              <a:buFont typeface="Calibri"/>
              <a:buNone/>
            </a:pPr>
            <a:r>
              <a:rPr lang="en-US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top autoplugging at RTP and hand-build </a:t>
            </a:r>
            <a:r>
              <a:rPr b="0" i="0" lang="en-US" sz="14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rtph264depay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b="0" i="0" lang="en-US" sz="14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byte-stream</a:t>
            </a:r>
            <a:r>
              <a:rPr b="0" i="0" lang="en-US" sz="14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output so the RTSP proxy works too.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983" name="Google Shape;983;p5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5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54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A TALE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54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Offensive Weaponry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1" sz="3200">
              <a:solidFill>
                <a:srgbClr val="2C333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87" name="Google Shape;987;p54"/>
          <p:cNvSpPr txBox="1"/>
          <p:nvPr/>
        </p:nvSpPr>
        <p:spPr>
          <a:xfrm>
            <a:off x="548651" y="1569514"/>
            <a:ext cx="54864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993" name="Google Shape;993;p55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55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55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A TALE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55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Offensive Weaponry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1" sz="3200">
              <a:solidFill>
                <a:srgbClr val="2C333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97" name="Google Shape;997;p55"/>
          <p:cNvSpPr txBox="1"/>
          <p:nvPr/>
        </p:nvSpPr>
        <p:spPr>
          <a:xfrm>
            <a:off x="548651" y="1569514"/>
            <a:ext cx="54864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ONVIF  </a:t>
            </a:r>
            <a:r>
              <a:rPr b="0" i="0" lang="en-US" sz="17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GetVideoEncoderConfigurationOptions</a:t>
            </a: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 call asks the camera what encoder settings it supports.</a:t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We passed it a profile token, as the spec allows…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003" name="Google Shape;1003;p56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56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56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A TALE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56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Offensive Weaponry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1" sz="3200">
              <a:solidFill>
                <a:srgbClr val="2C333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07" name="Google Shape;1007;p56"/>
          <p:cNvSpPr txBox="1"/>
          <p:nvPr/>
        </p:nvSpPr>
        <p:spPr>
          <a:xfrm>
            <a:off x="548651" y="1569514"/>
            <a:ext cx="54864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ONVIF  </a:t>
            </a:r>
            <a:r>
              <a:rPr b="0" i="0" lang="en-US" sz="17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GetVideoEncoderConfigurationOptions</a:t>
            </a: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 call asks the camera what encoder settings it supports.</a:t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We passed it a profile token, as the spec allows…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56"/>
          <p:cNvSpPr txBox="1"/>
          <p:nvPr/>
        </p:nvSpPr>
        <p:spPr>
          <a:xfrm>
            <a:off x="548640" y="3246120"/>
            <a:ext cx="51207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On VIVOTEK cameras the call sometimes fails, and the camera stays broken until a reboot or a factory reset.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014" name="Google Shape;1014;p57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15" name="Google Shape;1015;p5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57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A TALE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57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Offensive Weaponry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t/>
            </a:r>
            <a:endParaRPr b="1" sz="3200">
              <a:solidFill>
                <a:srgbClr val="2C333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18" name="Google Shape;1018;p57"/>
          <p:cNvSpPr txBox="1"/>
          <p:nvPr/>
        </p:nvSpPr>
        <p:spPr>
          <a:xfrm>
            <a:off x="548651" y="1569514"/>
            <a:ext cx="54864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ONVIF  </a:t>
            </a:r>
            <a:r>
              <a:rPr b="0" i="0" lang="en-US" sz="17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GetVideoEncoderConfigurationOptions</a:t>
            </a: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 call asks the camera what encoder settings it supports.</a:t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We passed it a profile token, as the spec allows…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57"/>
          <p:cNvSpPr txBox="1"/>
          <p:nvPr/>
        </p:nvSpPr>
        <p:spPr>
          <a:xfrm>
            <a:off x="548640" y="3246120"/>
            <a:ext cx="51207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On VIVOTEK cameras the call sometimes fails, and the camera stays broken until a reboot or a factory reset.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0" name="Google Shape;1020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4050" y="135375"/>
            <a:ext cx="4070953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026" name="Google Shape;1026;p58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58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58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A TALE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58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Offensive Weaponry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58"/>
          <p:cNvSpPr txBox="1"/>
          <p:nvPr/>
        </p:nvSpPr>
        <p:spPr>
          <a:xfrm>
            <a:off x="548651" y="1569514"/>
            <a:ext cx="54864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ONVIF  </a:t>
            </a:r>
            <a:r>
              <a:rPr b="0" i="0" lang="en-US" sz="17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GetVideoEncoderConfigurationOptions</a:t>
            </a: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 call asks the camera what encoder settings it supports.</a:t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t/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We passed it a profile token, as the spec allows…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58"/>
          <p:cNvSpPr txBox="1"/>
          <p:nvPr/>
        </p:nvSpPr>
        <p:spPr>
          <a:xfrm>
            <a:off x="548640" y="3246120"/>
            <a:ext cx="51207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On VIVOTEK cameras the call sometimes fails, and the camera stays broken until a reboot or a factory reset.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58"/>
          <p:cNvSpPr txBox="1"/>
          <p:nvPr/>
        </p:nvSpPr>
        <p:spPr>
          <a:xfrm>
            <a:off x="548615" y="4765340"/>
            <a:ext cx="51207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lang="en-US" sz="17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So yeah, w</a:t>
            </a: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e now omit the token </a:t>
            </a:r>
            <a:endParaRPr b="0" i="0" sz="17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on VIVOTEK</a:t>
            </a:r>
            <a:r>
              <a:rPr lang="en-US" sz="17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cameras</a:t>
            </a:r>
            <a:r>
              <a:rPr b="0" i="0" lang="en-US" sz="17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58"/>
          <p:cNvSpPr/>
          <p:nvPr/>
        </p:nvSpPr>
        <p:spPr>
          <a:xfrm>
            <a:off x="6156655" y="2564898"/>
            <a:ext cx="5486400" cy="2286000"/>
          </a:xfrm>
          <a:prstGeom prst="roundRect">
            <a:avLst>
              <a:gd fmla="val 4800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58"/>
          <p:cNvSpPr txBox="1"/>
          <p:nvPr/>
        </p:nvSpPr>
        <p:spPr>
          <a:xfrm>
            <a:off x="6339535" y="2674626"/>
            <a:ext cx="5120700" cy="20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The GetVideoEncoderConfigurationOptions call with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Vivotek cameras will sometimes fail, leaving the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camera in a broken state until rebooted or factory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reset. ... Omitting the profile token argument 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// the ONVIF call resolves this issue.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profile_token_arg = </a:t>
            </a:r>
            <a:r>
              <a:rPr b="0" i="0" lang="en-US" sz="120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omit_profile_token</a:t>
            </a:r>
            <a:r>
              <a:rPr b="0" i="0" lang="en-US" sz="12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 ? "" : token;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58"/>
          <p:cNvSpPr/>
          <p:nvPr/>
        </p:nvSpPr>
        <p:spPr>
          <a:xfrm>
            <a:off x="5973818" y="5255486"/>
            <a:ext cx="5486400" cy="310800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58"/>
          <p:cNvSpPr txBox="1"/>
          <p:nvPr/>
        </p:nvSpPr>
        <p:spPr>
          <a:xfrm>
            <a:off x="5973818" y="5255486"/>
            <a:ext cx="54864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050"/>
              <a:buFont typeface="Courier New"/>
              <a:buNone/>
            </a:pPr>
            <a:r>
              <a:rPr b="1" i="0" lang="en-US" sz="10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get-video-encoder-config-options-without-profile-token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7" name="Google Shape;1037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4050" y="135375"/>
            <a:ext cx="4070953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white.png" id="1043" name="Google Shape;1043;p59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59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59"/>
          <p:cNvSpPr txBox="1"/>
          <p:nvPr/>
        </p:nvSpPr>
        <p:spPr>
          <a:xfrm>
            <a:off x="731520" y="1737360"/>
            <a:ext cx="27432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7200"/>
              <a:buFont typeface="Cambria"/>
              <a:buNone/>
            </a:pPr>
            <a:r>
              <a:rPr b="1" i="0" lang="en-US" sz="7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03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59"/>
          <p:cNvSpPr txBox="1"/>
          <p:nvPr/>
        </p:nvSpPr>
        <p:spPr>
          <a:xfrm>
            <a:off x="731520" y="2834640"/>
            <a:ext cx="100584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Fixing it at the source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59"/>
          <p:cNvSpPr txBox="1"/>
          <p:nvPr/>
        </p:nvSpPr>
        <p:spPr>
          <a:xfrm>
            <a:off x="731520" y="3886200"/>
            <a:ext cx="9601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Patches, patches, patches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james/Documents/camera-interop-talk/deck/assets/orchid_white.png" id="1048" name="Google Shape;1048;p59"/>
          <p:cNvPicPr preferRelativeResize="0"/>
          <p:nvPr/>
        </p:nvPicPr>
        <p:blipFill rotWithShape="1">
          <a:blip r:embed="rId4">
            <a:alphaModFix amt="12000"/>
          </a:blip>
          <a:srcRect b="0" l="0" r="0" t="0"/>
          <a:stretch/>
        </p:blipFill>
        <p:spPr>
          <a:xfrm>
            <a:off x="8778240" y="914400"/>
            <a:ext cx="2926080" cy="292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white.png" id="1054" name="Google Shape;1054;p60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60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60"/>
          <p:cNvSpPr txBox="1"/>
          <p:nvPr/>
        </p:nvSpPr>
        <p:spPr>
          <a:xfrm>
            <a:off x="731520" y="45720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5A623"/>
                </a:solidFill>
                <a:latin typeface="Calibri"/>
                <a:ea typeface="Calibri"/>
                <a:cs typeface="Calibri"/>
                <a:sym typeface="Calibri"/>
              </a:rPr>
              <a:t>DEMO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60"/>
          <p:cNvSpPr txBox="1"/>
          <p:nvPr/>
        </p:nvSpPr>
        <p:spPr>
          <a:xfrm>
            <a:off x="731520" y="777240"/>
            <a:ext cx="10058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mbria"/>
              <a:buNone/>
            </a:pPr>
            <a:r>
              <a:rPr b="1" lang="en-US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Et tu, Digital Watchdog?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60"/>
          <p:cNvSpPr txBox="1"/>
          <p:nvPr/>
        </p:nvSpPr>
        <p:spPr>
          <a:xfrm>
            <a:off x="731525" y="2066538"/>
            <a:ext cx="9875400" cy="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E3F0"/>
              </a:buClr>
              <a:buSzPts val="1100"/>
              <a:buFont typeface="Courier New"/>
              <a:buNone/>
            </a:pPr>
            <a:r>
              <a:rPr b="0" i="0" lang="en-US" sz="1300" u="none" cap="none" strike="noStrike">
                <a:solidFill>
                  <a:srgbClr val="EDE3F0"/>
                </a:solidFill>
                <a:latin typeface="Courier New"/>
                <a:ea typeface="Courier New"/>
                <a:cs typeface="Courier New"/>
                <a:sym typeface="Courier New"/>
              </a:rPr>
              <a:t>gst-launch-1.0 filesrc location=dw-sdes.pcap ! pcapparse ! "application/x-rtcp" ! rtpsession name=rtpsession rtpsession.recv_rtcp_sink ! fakesink 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ourier New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9" name="Google Shape;1059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450" y="2947710"/>
            <a:ext cx="4308525" cy="359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065" name="Google Shape;1065;p61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61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61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UPSTREAM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61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Some c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amera-driven 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fixes of ours, now in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GStreamer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61"/>
          <p:cNvSpPr/>
          <p:nvPr/>
        </p:nvSpPr>
        <p:spPr>
          <a:xfrm>
            <a:off x="548640" y="1463040"/>
            <a:ext cx="11064240" cy="1005840"/>
          </a:xfrm>
          <a:prstGeom prst="roundRect">
            <a:avLst>
              <a:gd fmla="val 909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61"/>
          <p:cNvSpPr txBox="1"/>
          <p:nvPr/>
        </p:nvSpPr>
        <p:spPr>
          <a:xfrm>
            <a:off x="1874520" y="1572768"/>
            <a:ext cx="65836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50"/>
              <a:buFont typeface="Cambria"/>
              <a:buNone/>
            </a:pPr>
            <a:r>
              <a:rPr b="1" i="0" lang="en-US" sz="155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RTSP over HTTP with authentication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61"/>
          <p:cNvSpPr txBox="1"/>
          <p:nvPr/>
        </p:nvSpPr>
        <p:spPr>
          <a:xfrm>
            <a:off x="1874520" y="1920240"/>
            <a:ext cx="6766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An Axis camera on port 80 rejected the tunnel setup when auth was required. rtspconnection learned to connect-with-response; rtspsrc learned to retry.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61"/>
          <p:cNvSpPr/>
          <p:nvPr/>
        </p:nvSpPr>
        <p:spPr>
          <a:xfrm>
            <a:off x="8869680" y="1600200"/>
            <a:ext cx="2606040" cy="310896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61"/>
          <p:cNvSpPr txBox="1"/>
          <p:nvPr/>
        </p:nvSpPr>
        <p:spPr>
          <a:xfrm>
            <a:off x="8869680" y="1600200"/>
            <a:ext cx="2606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950"/>
              <a:buFont typeface="Courier New"/>
              <a:buNone/>
            </a:pPr>
            <a:r>
              <a:rPr b="1" i="0" lang="en-US" sz="9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rtspsrc + rtspconnection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61"/>
          <p:cNvSpPr/>
          <p:nvPr/>
        </p:nvSpPr>
        <p:spPr>
          <a:xfrm>
            <a:off x="548640" y="2578608"/>
            <a:ext cx="11064240" cy="1005840"/>
          </a:xfrm>
          <a:prstGeom prst="roundRect">
            <a:avLst>
              <a:gd fmla="val 909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61"/>
          <p:cNvSpPr txBox="1"/>
          <p:nvPr/>
        </p:nvSpPr>
        <p:spPr>
          <a:xfrm>
            <a:off x="1874520" y="2688336"/>
            <a:ext cx="65836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50"/>
              <a:buFont typeface="Cambria"/>
              <a:buNone/>
            </a:pPr>
            <a:r>
              <a:rPr b="1" i="0" lang="en-US" sz="155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Tunneling: relative URIs and x-sessioncookie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61"/>
          <p:cNvSpPr txBox="1"/>
          <p:nvPr/>
        </p:nvSpPr>
        <p:spPr>
          <a:xfrm>
            <a:off x="1874520" y="3035808"/>
            <a:ext cx="6766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Bosch cameras wanted HTTP/1.0-style relative request URIs and a differently capitalized session cookie header.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61"/>
          <p:cNvSpPr/>
          <p:nvPr/>
        </p:nvSpPr>
        <p:spPr>
          <a:xfrm>
            <a:off x="8869680" y="2715768"/>
            <a:ext cx="2606040" cy="310896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61"/>
          <p:cNvSpPr txBox="1"/>
          <p:nvPr/>
        </p:nvSpPr>
        <p:spPr>
          <a:xfrm>
            <a:off x="8869680" y="2715768"/>
            <a:ext cx="2606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950"/>
              <a:buFont typeface="Courier New"/>
              <a:buNone/>
            </a:pPr>
            <a:r>
              <a:rPr b="1" i="0" lang="en-US" sz="9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rtspconnection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61"/>
          <p:cNvSpPr/>
          <p:nvPr/>
        </p:nvSpPr>
        <p:spPr>
          <a:xfrm>
            <a:off x="548640" y="3694176"/>
            <a:ext cx="11064240" cy="1005840"/>
          </a:xfrm>
          <a:prstGeom prst="roundRect">
            <a:avLst>
              <a:gd fmla="val 909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61"/>
          <p:cNvSpPr txBox="1"/>
          <p:nvPr/>
        </p:nvSpPr>
        <p:spPr>
          <a:xfrm>
            <a:off x="1874520" y="3803904"/>
            <a:ext cx="65836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50"/>
              <a:buFont typeface="Cambria"/>
              <a:buNone/>
            </a:pPr>
            <a:r>
              <a:rPr b="1" i="0" lang="en-US" sz="155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Trailing whitespace in RTSP headers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61"/>
          <p:cNvSpPr txBox="1"/>
          <p:nvPr/>
        </p:nvSpPr>
        <p:spPr>
          <a:xfrm>
            <a:off x="1874520" y="4151376"/>
            <a:ext cx="6766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A camera sent WWW-Authenticate: Digest realm="..." with a trailing space. Auth failed. Now ignored.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61"/>
          <p:cNvSpPr/>
          <p:nvPr/>
        </p:nvSpPr>
        <p:spPr>
          <a:xfrm>
            <a:off x="8869680" y="3831336"/>
            <a:ext cx="2606040" cy="310896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61"/>
          <p:cNvSpPr txBox="1"/>
          <p:nvPr/>
        </p:nvSpPr>
        <p:spPr>
          <a:xfrm>
            <a:off x="8869680" y="3831336"/>
            <a:ext cx="2606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950"/>
              <a:buFont typeface="Courier New"/>
              <a:buNone/>
            </a:pPr>
            <a:r>
              <a:rPr b="1" i="0" lang="en-US" sz="9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rtspconnection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61"/>
          <p:cNvSpPr/>
          <p:nvPr/>
        </p:nvSpPr>
        <p:spPr>
          <a:xfrm>
            <a:off x="548640" y="4809744"/>
            <a:ext cx="11064240" cy="1005840"/>
          </a:xfrm>
          <a:prstGeom prst="roundRect">
            <a:avLst>
              <a:gd fmla="val 909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1085;p61"/>
          <p:cNvSpPr txBox="1"/>
          <p:nvPr/>
        </p:nvSpPr>
        <p:spPr>
          <a:xfrm>
            <a:off x="1874520" y="4919472"/>
            <a:ext cx="65836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550"/>
              <a:buFont typeface="Cambria"/>
              <a:buNone/>
            </a:pPr>
            <a:r>
              <a:rPr b="1" i="0" lang="en-US" sz="155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Malformed RTCP SDES segfault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61"/>
          <p:cNvSpPr txBox="1"/>
          <p:nvPr/>
        </p:nvSpPr>
        <p:spPr>
          <a:xfrm>
            <a:off x="1874520" y="5266944"/>
            <a:ext cx="6766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Bounds checks added in 1.28.4 made get_entry return FALSE; three callers in rtpmanager ignored the return and dereferenced garbage. Digital Watchdog cameras crashed the recorder.       </a:t>
            </a:r>
            <a:br>
              <a:rPr lang="en-US" sz="1150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15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61"/>
          <p:cNvSpPr/>
          <p:nvPr/>
        </p:nvSpPr>
        <p:spPr>
          <a:xfrm>
            <a:off x="8869680" y="4946904"/>
            <a:ext cx="2606040" cy="310896"/>
          </a:xfrm>
          <a:prstGeom prst="roundRect">
            <a:avLst>
              <a:gd fmla="val 50000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8" name="Google Shape;1088;p61"/>
          <p:cNvSpPr txBox="1"/>
          <p:nvPr/>
        </p:nvSpPr>
        <p:spPr>
          <a:xfrm>
            <a:off x="8869680" y="4946904"/>
            <a:ext cx="2606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950"/>
              <a:buFont typeface="Courier New"/>
              <a:buNone/>
            </a:pPr>
            <a:r>
              <a:rPr b="1" i="0" lang="en-US" sz="950" u="none" cap="none" strike="noStrike">
                <a:solidFill>
                  <a:srgbClr val="8A3B96"/>
                </a:solidFill>
                <a:latin typeface="Courier New"/>
                <a:ea typeface="Courier New"/>
                <a:cs typeface="Courier New"/>
                <a:sym typeface="Courier New"/>
              </a:rPr>
              <a:t>rtpsession, rtpbin, rtpjitterbuffer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094" name="Google Shape;1094;p62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62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62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PATCHES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62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Peculiar patches for us alone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62"/>
          <p:cNvSpPr/>
          <p:nvPr/>
        </p:nvSpPr>
        <p:spPr>
          <a:xfrm>
            <a:off x="1867900" y="1493125"/>
            <a:ext cx="8301900" cy="5072400"/>
          </a:xfrm>
          <a:prstGeom prst="roundRect">
            <a:avLst>
              <a:gd fmla="val 204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9" name="Google Shape;1099;p62"/>
          <p:cNvSpPr/>
          <p:nvPr/>
        </p:nvSpPr>
        <p:spPr>
          <a:xfrm>
            <a:off x="2299215" y="1721715"/>
            <a:ext cx="548700" cy="548700"/>
          </a:xfrm>
          <a:prstGeom prst="ellipse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00" name="Google Shape;1100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1861" y="1864361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62"/>
          <p:cNvSpPr txBox="1"/>
          <p:nvPr/>
        </p:nvSpPr>
        <p:spPr>
          <a:xfrm>
            <a:off x="2985015" y="1721715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 camera that violates a MUST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62"/>
          <p:cNvSpPr txBox="1"/>
          <p:nvPr/>
        </p:nvSpPr>
        <p:spPr>
          <a:xfrm>
            <a:off x="2299225" y="2407527"/>
            <a:ext cx="5029200" cy="14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 grocery chain's in-store cameras send H.264 over 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RTP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with a 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300 kHz clock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108" name="Google Shape;1108;p6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6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63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PATCHES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1" name="Google Shape;1111;p63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Peculiar patches for us alone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63"/>
          <p:cNvSpPr/>
          <p:nvPr/>
        </p:nvSpPr>
        <p:spPr>
          <a:xfrm>
            <a:off x="1867900" y="1493125"/>
            <a:ext cx="8301900" cy="5072400"/>
          </a:xfrm>
          <a:prstGeom prst="roundRect">
            <a:avLst>
              <a:gd fmla="val 204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63"/>
          <p:cNvSpPr/>
          <p:nvPr/>
        </p:nvSpPr>
        <p:spPr>
          <a:xfrm>
            <a:off x="2299215" y="1721715"/>
            <a:ext cx="548700" cy="548700"/>
          </a:xfrm>
          <a:prstGeom prst="ellipse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14" name="Google Shape;1114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1861" y="1864361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63"/>
          <p:cNvSpPr txBox="1"/>
          <p:nvPr/>
        </p:nvSpPr>
        <p:spPr>
          <a:xfrm>
            <a:off x="2985015" y="1721715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 camera that violates a MUST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63"/>
          <p:cNvSpPr txBox="1"/>
          <p:nvPr/>
        </p:nvSpPr>
        <p:spPr>
          <a:xfrm>
            <a:off x="2299225" y="2407527"/>
            <a:ext cx="5029200" cy="14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 grocery chain's in-store cameras send H.264 over 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RTP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with a 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300 kHz clock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1" lang="en-US" sz="16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FC 6184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section 5.1: "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 90 kHz clock rate MUST be used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." </a:t>
            </a:r>
            <a:r>
              <a:rPr b="0" i="0" lang="en-US" sz="16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rtph264depay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's caps say 90000, so nothing links.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122" name="Google Shape;1122;p6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6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64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PATCHES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64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Peculiar patches for us alone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64"/>
          <p:cNvSpPr/>
          <p:nvPr/>
        </p:nvSpPr>
        <p:spPr>
          <a:xfrm>
            <a:off x="1867900" y="1493125"/>
            <a:ext cx="8301900" cy="5072400"/>
          </a:xfrm>
          <a:prstGeom prst="roundRect">
            <a:avLst>
              <a:gd fmla="val 204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64"/>
          <p:cNvSpPr/>
          <p:nvPr/>
        </p:nvSpPr>
        <p:spPr>
          <a:xfrm>
            <a:off x="2299215" y="1721715"/>
            <a:ext cx="548700" cy="548700"/>
          </a:xfrm>
          <a:prstGeom prst="ellipse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28" name="Google Shape;1128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1861" y="1864361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64"/>
          <p:cNvSpPr txBox="1"/>
          <p:nvPr/>
        </p:nvSpPr>
        <p:spPr>
          <a:xfrm>
            <a:off x="2985015" y="1721715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 camera that violates a MUST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64"/>
          <p:cNvSpPr txBox="1"/>
          <p:nvPr/>
        </p:nvSpPr>
        <p:spPr>
          <a:xfrm>
            <a:off x="2299225" y="2407527"/>
            <a:ext cx="5029200" cy="14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 grocery chain's in-store cameras send H.264 over 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RTP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with a 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300 kHz clock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600" u="none" cap="none" strike="noStrike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300"/>
              <a:buFont typeface="Calibri"/>
              <a:buNone/>
            </a:pPr>
            <a:r>
              <a:rPr b="1" lang="en-US" sz="160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FC 6184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section 5.1: "</a:t>
            </a:r>
            <a:r>
              <a:rPr b="1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A 90 kHz clock rate MUST be used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." </a:t>
            </a:r>
            <a:r>
              <a:rPr b="0" i="0" lang="en-US" sz="16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rtph264depay</a:t>
            </a:r>
            <a:r>
              <a:rPr b="0" i="0" lang="en-US" sz="160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's caps say 90000, so nothing links.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1" name="Google Shape;1131;p64"/>
          <p:cNvSpPr/>
          <p:nvPr/>
        </p:nvSpPr>
        <p:spPr>
          <a:xfrm>
            <a:off x="2299215" y="4123825"/>
            <a:ext cx="5029200" cy="2103000"/>
          </a:xfrm>
          <a:prstGeom prst="roundRect">
            <a:avLst>
              <a:gd fmla="val 5217" name="adj"/>
            </a:avLst>
          </a:prstGeom>
          <a:solidFill>
            <a:srgbClr val="24102C"/>
          </a:solidFill>
          <a:ln cap="flat" cmpd="sng" w="12700">
            <a:solidFill>
              <a:srgbClr val="2410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64"/>
          <p:cNvSpPr txBox="1"/>
          <p:nvPr/>
        </p:nvSpPr>
        <p:spPr>
          <a:xfrm>
            <a:off x="2482075" y="4407375"/>
            <a:ext cx="4740000" cy="18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050"/>
              <a:buFont typeface="Courier New"/>
              <a:buNone/>
            </a:pPr>
            <a:r>
              <a:rPr b="0" i="0" lang="en-US" sz="1250" u="none" cap="none" strike="noStrike">
                <a:solidFill>
                  <a:srgbClr val="D9534F"/>
                </a:solidFill>
                <a:latin typeface="Courier New"/>
                <a:ea typeface="Courier New"/>
                <a:cs typeface="Courier New"/>
                <a:sym typeface="Courier New"/>
              </a:rPr>
              <a:t>-  "clock-rate = (int) 90000, "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2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+  /* </a:t>
            </a:r>
            <a:r>
              <a:rPr lang="en-US" sz="1250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[Grocery]</a:t>
            </a:r>
            <a:r>
              <a:rPr b="0" i="0" lang="en-US" sz="12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Kam v3 transmits RTP referencing a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2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+   * clock rate of 300 kHz. ... We did not post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2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+   * an issue to Gstreamer for this since this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A7C6"/>
              </a:buClr>
              <a:buSzPts val="1050"/>
              <a:buFont typeface="Courier New"/>
              <a:buNone/>
            </a:pPr>
            <a:r>
              <a:rPr b="0" i="0" lang="en-US" sz="1250" u="none" cap="none" strike="noStrike">
                <a:solidFill>
                  <a:srgbClr val="B9A7C6"/>
                </a:solidFill>
                <a:latin typeface="Courier New"/>
                <a:ea typeface="Courier New"/>
                <a:cs typeface="Courier New"/>
                <a:sym typeface="Courier New"/>
              </a:rPr>
              <a:t>+   * camera does not abide by the standard. */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A623"/>
              </a:buClr>
              <a:buSzPts val="1050"/>
              <a:buFont typeface="Courier New"/>
              <a:buNone/>
            </a:pPr>
            <a:r>
              <a:rPr b="0" i="0" lang="en-US" sz="1250" u="none" cap="none" strike="noStrike">
                <a:solidFill>
                  <a:srgbClr val="F5A623"/>
                </a:solidFill>
                <a:latin typeface="Courier New"/>
                <a:ea typeface="Courier New"/>
                <a:cs typeface="Courier New"/>
                <a:sym typeface="Courier New"/>
              </a:rPr>
              <a:t>+  "clock-rate = (int) [ 90000, 300000 ], "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white.png" id="1138" name="Google Shape;1138;p65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65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65"/>
          <p:cNvSpPr txBox="1"/>
          <p:nvPr/>
        </p:nvSpPr>
        <p:spPr>
          <a:xfrm>
            <a:off x="731520" y="1737360"/>
            <a:ext cx="27432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7200"/>
              <a:buFont typeface="Cambria"/>
              <a:buNone/>
            </a:pPr>
            <a:r>
              <a:rPr b="1" i="0" lang="en-US" sz="7200" u="none" cap="none" strike="noStrike">
                <a:solidFill>
                  <a:srgbClr val="8A3B96"/>
                </a:solidFill>
                <a:latin typeface="Cambria"/>
                <a:ea typeface="Cambria"/>
                <a:cs typeface="Cambria"/>
                <a:sym typeface="Cambria"/>
              </a:rPr>
              <a:t>04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1" name="Google Shape;1141;p65"/>
          <p:cNvSpPr txBox="1"/>
          <p:nvPr/>
        </p:nvSpPr>
        <p:spPr>
          <a:xfrm>
            <a:off x="731520" y="2834640"/>
            <a:ext cx="100584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rtspsrc2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65"/>
          <p:cNvSpPr txBox="1"/>
          <p:nvPr/>
        </p:nvSpPr>
        <p:spPr>
          <a:xfrm>
            <a:off x="731520" y="3886200"/>
            <a:ext cx="9601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What we expect to gain, what stands in the way, and why we haven't switched yet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james/Documents/camera-interop-talk/deck/assets/orchid_white.png" id="1143" name="Google Shape;1143;p65"/>
          <p:cNvPicPr preferRelativeResize="0"/>
          <p:nvPr/>
        </p:nvPicPr>
        <p:blipFill rotWithShape="1">
          <a:blip r:embed="rId4">
            <a:alphaModFix amt="12000"/>
          </a:blip>
          <a:srcRect b="0" l="0" r="0" t="0"/>
          <a:stretch/>
        </p:blipFill>
        <p:spPr>
          <a:xfrm>
            <a:off x="8778240" y="914400"/>
            <a:ext cx="2926080" cy="292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149" name="Google Shape;1149;p66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66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66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66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Another Day, Another Bug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3" name="Google Shape;115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375" y="1335024"/>
            <a:ext cx="11496675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66"/>
          <p:cNvPicPr preferRelativeResize="0"/>
          <p:nvPr/>
        </p:nvPicPr>
        <p:blipFill rotWithShape="1">
          <a:blip r:embed="rId5">
            <a:alphaModFix/>
          </a:blip>
          <a:srcRect b="6700" l="0" r="0" t="-6700"/>
          <a:stretch/>
        </p:blipFill>
        <p:spPr>
          <a:xfrm>
            <a:off x="152400" y="3830575"/>
            <a:ext cx="11496676" cy="159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160" name="Google Shape;1160;p67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67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67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67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Another Day, Another Bug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4" name="Google Shape;1164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600" y="1397054"/>
            <a:ext cx="10448925" cy="44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170" name="Google Shape;1170;p68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68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68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68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Why start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this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thing over?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68"/>
          <p:cNvSpPr txBox="1"/>
          <p:nvPr/>
        </p:nvSpPr>
        <p:spPr>
          <a:xfrm>
            <a:off x="548640" y="1558290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400"/>
              <a:buFont typeface="Calibri"/>
              <a:buNone/>
            </a:pPr>
            <a:r>
              <a:rPr b="0" i="1" lang="en-US" sz="15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From the rtspsrc2 README, on the original rtspsrc: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75" name="Google Shape;1175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2126" y="1834286"/>
            <a:ext cx="263347" cy="2633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76" name="Google Shape;1176;p68"/>
          <p:cNvGraphicFramePr/>
          <p:nvPr/>
        </p:nvGraphicFramePr>
        <p:xfrm>
          <a:off x="355450" y="203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{20EB4890-96B0-4BBF-8E0A-4C9968832C92}</a:tableStyleId>
              </a:tblPr>
              <a:tblGrid>
                <a:gridCol w="5354400"/>
              </a:tblGrid>
              <a:tr h="2412450">
                <a:tc>
                  <a:txBody>
                    <a:bodyPr/>
                    <a:lstStyle/>
                    <a:p>
                      <a:pPr indent="-34925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Element states are linked to RTSP states, which causes unfixable glitching and issues, especially in shared RTSP media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command loop is fundamentally broken and buggy, which can cause RTSP commands such as SET_PARAMETER and GET_PARAMETER to be lost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combination of the above two causes </a:t>
                      </a:r>
                      <a:r>
                        <a:rPr b="1"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unfixable deadlocks</a:t>
                      </a: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when doing state changes due to external factors such as server state, or when seeking</a:t>
                      </a:r>
                      <a:endParaRPr sz="15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182" name="Google Shape;1182;p69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83" name="Google Shape;1183;p69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69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69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Why start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this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thing over?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69"/>
          <p:cNvSpPr txBox="1"/>
          <p:nvPr/>
        </p:nvSpPr>
        <p:spPr>
          <a:xfrm>
            <a:off x="548640" y="1558290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400"/>
              <a:buFont typeface="Calibri"/>
              <a:buNone/>
            </a:pPr>
            <a:r>
              <a:rPr b="0" i="1" lang="en-US" sz="15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From the rtspsrc2 README, on the original rtspsrc: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87" name="Google Shape;1187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2126" y="1834286"/>
            <a:ext cx="263347" cy="2633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88" name="Google Shape;1188;p69"/>
          <p:cNvGraphicFramePr/>
          <p:nvPr/>
        </p:nvGraphicFramePr>
        <p:xfrm>
          <a:off x="355450" y="203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{20EB4890-96B0-4BBF-8E0A-4C9968832C92}</a:tableStyleId>
              </a:tblPr>
              <a:tblGrid>
                <a:gridCol w="5354400"/>
              </a:tblGrid>
              <a:tr h="2412450">
                <a:tc>
                  <a:txBody>
                    <a:bodyPr/>
                    <a:lstStyle/>
                    <a:p>
                      <a:pPr indent="-34925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Element states are linked to RTSP states, which causes unfixable glitching and issues, especially in shared RTSP media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command loop is fundamentally broken and buggy, which can cause RTSP commands such as SET_PARAMETER and GET_PARAMETER to be lost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combination of the above two causes </a:t>
                      </a:r>
                      <a:r>
                        <a:rPr b="1"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unfixable deadlocks</a:t>
                      </a: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when doing state changes due to external factors such as server state, or when seeking</a:t>
                      </a:r>
                      <a:endParaRPr sz="1500"/>
                    </a:p>
                  </a:txBody>
                  <a:tcPr marT="91425" marB="91425" marR="91425" marL="91425"/>
                </a:tc>
              </a:tr>
              <a:tr h="1186850">
                <a:tc>
                  <a:txBody>
                    <a:bodyPr/>
                    <a:lstStyle/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Parsing of untrusted RTSP messages from the network was done in C with the GstRTSPMessage API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Parsing of untrusted SDP from the network was done in C with the GstSDPMessage API</a:t>
                      </a:r>
                      <a:endParaRPr sz="15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70"/>
          <p:cNvSpPr/>
          <p:nvPr/>
        </p:nvSpPr>
        <p:spPr>
          <a:xfrm>
            <a:off x="5791475" y="4450970"/>
            <a:ext cx="4617600" cy="1079100"/>
          </a:xfrm>
          <a:prstGeom prst="roundRect">
            <a:avLst>
              <a:gd fmla="val 4255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5" name="Google Shape;1195;p70"/>
          <p:cNvSpPr/>
          <p:nvPr/>
        </p:nvSpPr>
        <p:spPr>
          <a:xfrm>
            <a:off x="5791480" y="2147390"/>
            <a:ext cx="4617600" cy="2148900"/>
          </a:xfrm>
          <a:prstGeom prst="roundRect">
            <a:avLst>
              <a:gd fmla="val 4255" name="adj"/>
            </a:avLst>
          </a:prstGeom>
          <a:solidFill>
            <a:srgbClr val="E7DCED"/>
          </a:solidFill>
          <a:ln cap="flat" cmpd="sng" w="12700">
            <a:solidFill>
              <a:srgbClr val="E7DCED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home/james/Documents/camera-interop-talk/deck/assets/orchid_purple.png" id="1196" name="Google Shape;1196;p70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70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70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70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Why start</a:t>
            </a: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this (rtspsrc)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thing over?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70"/>
          <p:cNvSpPr txBox="1"/>
          <p:nvPr/>
        </p:nvSpPr>
        <p:spPr>
          <a:xfrm>
            <a:off x="548640" y="1558290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400"/>
              <a:buFont typeface="Calibri"/>
              <a:buNone/>
            </a:pPr>
            <a:r>
              <a:rPr b="0" i="1" lang="en-US" sz="15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From the rtspsrc2 README, on the original rtspsrc: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01" name="Google Shape;1201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2126" y="1834286"/>
            <a:ext cx="263347" cy="2633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02" name="Google Shape;1202;p70"/>
          <p:cNvGraphicFramePr/>
          <p:nvPr/>
        </p:nvGraphicFramePr>
        <p:xfrm>
          <a:off x="355450" y="203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{20EB4890-96B0-4BBF-8E0A-4C9968832C92}</a:tableStyleId>
              </a:tblPr>
              <a:tblGrid>
                <a:gridCol w="5354400"/>
                <a:gridCol w="5354400"/>
              </a:tblGrid>
              <a:tr h="2412450">
                <a:tc>
                  <a:txBody>
                    <a:bodyPr/>
                    <a:lstStyle/>
                    <a:p>
                      <a:pPr indent="-349250" lvl="0" marL="3429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Element states are linked to RTSP states, which causes unfixable glitching and issues, especially in shared RTSP media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command loop is fundamentally broken and buggy, which can cause RTSP commands such as SET_PARAMETER and GET_PARAMETER to be lost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combination of the above two causes </a:t>
                      </a:r>
                      <a:r>
                        <a:rPr b="1"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unfixable deadlocks</a:t>
                      </a: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when doing state changes due to external factors such as server state, or when seeking</a:t>
                      </a:r>
                      <a:endParaRPr sz="1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500"/>
                    </a:p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/>
                        <a:t>Our recent report of rtspsrc deadlocking in set_state(NULL) under downstream backpressure.</a:t>
                      </a:r>
                      <a:endParaRPr b="1" sz="1500"/>
                    </a:p>
                  </a:txBody>
                  <a:tcPr marT="91425" marB="91425" marR="91425" marL="91425"/>
                </a:tc>
              </a:tr>
              <a:tr h="1186850">
                <a:tc>
                  <a:txBody>
                    <a:bodyPr/>
                    <a:lstStyle/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Parsing of untrusted RTSP messages from the network was done in C with the GstRTSPMessage API</a:t>
                      </a:r>
                      <a:endParaRPr sz="14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34290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2C3337"/>
                        </a:buClr>
                        <a:buSzPts val="1450"/>
                        <a:buFont typeface="Calibri"/>
                        <a:buChar char="•"/>
                      </a:pPr>
                      <a:r>
                        <a:rPr lang="en-US" sz="1450">
                          <a:solidFill>
                            <a:srgbClr val="2C333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Parsing of untrusted SDP from the network was done in C with the GstSDPMessage API</a:t>
                      </a:r>
                      <a:endParaRPr sz="15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/>
                        <a:t> </a:t>
                      </a:r>
                      <a:r>
                        <a:rPr b="1" lang="en-US" sz="1500"/>
                        <a:t>Our recent SDES segfault</a:t>
                      </a:r>
                      <a:endParaRPr b="1" sz="15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208" name="Google Shape;1208;p71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71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71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71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What we use in rtspsrc, and what rtspsrc2 has today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71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Checked against the current README and imp.rs, not against hope.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71"/>
          <p:cNvSpPr/>
          <p:nvPr/>
        </p:nvSpPr>
        <p:spPr>
          <a:xfrm>
            <a:off x="548640" y="1746504"/>
            <a:ext cx="11064240" cy="566928"/>
          </a:xfrm>
          <a:prstGeom prst="rect">
            <a:avLst/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71"/>
          <p:cNvSpPr txBox="1"/>
          <p:nvPr/>
        </p:nvSpPr>
        <p:spPr>
          <a:xfrm>
            <a:off x="685800" y="1783080"/>
            <a:ext cx="3931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ourier New"/>
              <a:buNone/>
            </a:pPr>
            <a:r>
              <a:rPr b="1" i="0" lang="en-US" sz="115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HTTP tunnelling (rtsph://)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5" name="Google Shape;1215;p71"/>
          <p:cNvSpPr/>
          <p:nvPr/>
        </p:nvSpPr>
        <p:spPr>
          <a:xfrm>
            <a:off x="4709160" y="1874520"/>
            <a:ext cx="1234440" cy="310896"/>
          </a:xfrm>
          <a:prstGeom prst="roundRect">
            <a:avLst>
              <a:gd fmla="val 50000" name="adj"/>
            </a:avLst>
          </a:prstGeom>
          <a:solidFill>
            <a:srgbClr val="DDEFE3"/>
          </a:solidFill>
          <a:ln cap="flat" cmpd="sng" w="12700">
            <a:solidFill>
              <a:srgbClr val="DDEF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6" name="Google Shape;1216;p71"/>
          <p:cNvSpPr txBox="1"/>
          <p:nvPr/>
        </p:nvSpPr>
        <p:spPr>
          <a:xfrm>
            <a:off x="4709160" y="1874520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4F"/>
              </a:buClr>
              <a:buSzPts val="1000"/>
              <a:buFont typeface="Courier New"/>
              <a:buNone/>
            </a:pPr>
            <a:r>
              <a:rPr b="1" i="0" lang="en-US" sz="1000" u="none" cap="none" strike="noStrike">
                <a:solidFill>
                  <a:srgbClr val="2E7D4F"/>
                </a:solidFill>
                <a:latin typeface="Courier New"/>
                <a:ea typeface="Courier New"/>
                <a:cs typeface="Courier New"/>
                <a:sym typeface="Courier New"/>
              </a:rPr>
              <a:t>yes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71"/>
          <p:cNvSpPr txBox="1"/>
          <p:nvPr/>
        </p:nvSpPr>
        <p:spPr>
          <a:xfrm>
            <a:off x="6126480" y="1801368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A transport option our customers choose for restrictive firewalls.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71"/>
          <p:cNvSpPr txBox="1"/>
          <p:nvPr/>
        </p:nvSpPr>
        <p:spPr>
          <a:xfrm>
            <a:off x="685800" y="2350008"/>
            <a:ext cx="3931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ourier New"/>
              <a:buNone/>
            </a:pPr>
            <a:r>
              <a:rPr b="1" i="0" lang="en-US" sz="115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TLS (rtsps://), multicast, keep-alive, credentials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71"/>
          <p:cNvSpPr/>
          <p:nvPr/>
        </p:nvSpPr>
        <p:spPr>
          <a:xfrm>
            <a:off x="4709160" y="2441448"/>
            <a:ext cx="1234440" cy="310896"/>
          </a:xfrm>
          <a:prstGeom prst="roundRect">
            <a:avLst>
              <a:gd fmla="val 50000" name="adj"/>
            </a:avLst>
          </a:prstGeom>
          <a:solidFill>
            <a:srgbClr val="DDEFE3"/>
          </a:solidFill>
          <a:ln cap="flat" cmpd="sng" w="12700">
            <a:solidFill>
              <a:srgbClr val="DDEF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71"/>
          <p:cNvSpPr txBox="1"/>
          <p:nvPr/>
        </p:nvSpPr>
        <p:spPr>
          <a:xfrm>
            <a:off x="4709160" y="2441448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4F"/>
              </a:buClr>
              <a:buSzPts val="1000"/>
              <a:buFont typeface="Courier New"/>
              <a:buNone/>
            </a:pPr>
            <a:r>
              <a:rPr b="1" i="0" lang="en-US" sz="1000" u="none" cap="none" strike="noStrike">
                <a:solidFill>
                  <a:srgbClr val="2E7D4F"/>
                </a:solidFill>
                <a:latin typeface="Courier New"/>
                <a:ea typeface="Courier New"/>
                <a:cs typeface="Courier New"/>
                <a:sym typeface="Courier New"/>
              </a:rPr>
              <a:t>yes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71"/>
          <p:cNvSpPr txBox="1"/>
          <p:nvPr/>
        </p:nvSpPr>
        <p:spPr>
          <a:xfrm>
            <a:off x="6126480" y="2368296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Credentials move from user-id/user-pw properties into the URL. Escaping.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71"/>
          <p:cNvSpPr/>
          <p:nvPr/>
        </p:nvSpPr>
        <p:spPr>
          <a:xfrm>
            <a:off x="548640" y="2880360"/>
            <a:ext cx="11064240" cy="566928"/>
          </a:xfrm>
          <a:prstGeom prst="rect">
            <a:avLst/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3" name="Google Shape;1223;p71"/>
          <p:cNvSpPr txBox="1"/>
          <p:nvPr/>
        </p:nvSpPr>
        <p:spPr>
          <a:xfrm>
            <a:off x="685800" y="2916936"/>
            <a:ext cx="3931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ourier New"/>
              <a:buNone/>
            </a:pPr>
            <a:r>
              <a:rPr b="1" i="0" lang="en-US" sz="115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latency, timeout, protocols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71"/>
          <p:cNvSpPr/>
          <p:nvPr/>
        </p:nvSpPr>
        <p:spPr>
          <a:xfrm>
            <a:off x="4709160" y="3008376"/>
            <a:ext cx="1234440" cy="310896"/>
          </a:xfrm>
          <a:prstGeom prst="roundRect">
            <a:avLst>
              <a:gd fmla="val 50000" name="adj"/>
            </a:avLst>
          </a:prstGeom>
          <a:solidFill>
            <a:srgbClr val="DDEFE3"/>
          </a:solidFill>
          <a:ln cap="flat" cmpd="sng" w="12700">
            <a:solidFill>
              <a:srgbClr val="DDEFE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71"/>
          <p:cNvSpPr txBox="1"/>
          <p:nvPr/>
        </p:nvSpPr>
        <p:spPr>
          <a:xfrm>
            <a:off x="4709160" y="3008376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4F"/>
              </a:buClr>
              <a:buSzPts val="1000"/>
              <a:buFont typeface="Courier New"/>
              <a:buNone/>
            </a:pPr>
            <a:r>
              <a:rPr b="1" i="0" lang="en-US" sz="1000" u="none" cap="none" strike="noStrike">
                <a:solidFill>
                  <a:srgbClr val="2E7D4F"/>
                </a:solidFill>
                <a:latin typeface="Courier New"/>
                <a:ea typeface="Courier New"/>
                <a:cs typeface="Courier New"/>
                <a:sym typeface="Courier New"/>
              </a:rPr>
              <a:t>yes, different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71"/>
          <p:cNvSpPr txBox="1"/>
          <p:nvPr/>
        </p:nvSpPr>
        <p:spPr>
          <a:xfrm>
            <a:off x="6126480" y="2935224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Defaults 200 ms vs our 100; 5 s vs our 0; protocols is a priority string, which is nicer.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71"/>
          <p:cNvSpPr txBox="1"/>
          <p:nvPr/>
        </p:nvSpPr>
        <p:spPr>
          <a:xfrm>
            <a:off x="685800" y="3483864"/>
            <a:ext cx="3931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ourier New"/>
              <a:buNone/>
            </a:pPr>
            <a:r>
              <a:rPr b="1" i="0" lang="en-US" sz="115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ONVIF backchannel (talkdown)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71"/>
          <p:cNvSpPr/>
          <p:nvPr/>
        </p:nvSpPr>
        <p:spPr>
          <a:xfrm>
            <a:off x="4709160" y="3575304"/>
            <a:ext cx="1234440" cy="310896"/>
          </a:xfrm>
          <a:prstGeom prst="roundRect">
            <a:avLst>
              <a:gd fmla="val 50000" name="adj"/>
            </a:avLst>
          </a:prstGeom>
          <a:solidFill>
            <a:srgbClr val="F8DCDC"/>
          </a:solidFill>
          <a:ln cap="flat" cmpd="sng" w="12700">
            <a:solidFill>
              <a:srgbClr val="F8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" name="Google Shape;1229;p71"/>
          <p:cNvSpPr txBox="1"/>
          <p:nvPr/>
        </p:nvSpPr>
        <p:spPr>
          <a:xfrm>
            <a:off x="4709160" y="3575304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000"/>
              <a:buFont typeface="Courier New"/>
              <a:buNone/>
            </a:pPr>
            <a:r>
              <a:rPr b="1" i="0" lang="en-US" sz="1000" u="none" cap="none" strike="noStrike">
                <a:solidFill>
                  <a:srgbClr val="D9534F"/>
                </a:solidFill>
                <a:latin typeface="Courier New"/>
                <a:ea typeface="Courier New"/>
                <a:cs typeface="Courier New"/>
                <a:sym typeface="Courier New"/>
              </a:rPr>
              <a:t>no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p71"/>
          <p:cNvSpPr txBox="1"/>
          <p:nvPr/>
        </p:nvSpPr>
        <p:spPr>
          <a:xfrm>
            <a:off x="6126480" y="3502152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backchannel, select-stream, push-backchannel-sample: none exist.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p71"/>
          <p:cNvSpPr/>
          <p:nvPr/>
        </p:nvSpPr>
        <p:spPr>
          <a:xfrm>
            <a:off x="548640" y="4014216"/>
            <a:ext cx="11064240" cy="566928"/>
          </a:xfrm>
          <a:prstGeom prst="rect">
            <a:avLst/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p71"/>
          <p:cNvSpPr txBox="1"/>
          <p:nvPr/>
        </p:nvSpPr>
        <p:spPr>
          <a:xfrm>
            <a:off x="685800" y="4050792"/>
            <a:ext cx="3931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ourier New"/>
              <a:buNone/>
            </a:pPr>
            <a:r>
              <a:rPr b="1" i="0" lang="en-US" sz="115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short-header, force-non-compliant-url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71"/>
          <p:cNvSpPr/>
          <p:nvPr/>
        </p:nvSpPr>
        <p:spPr>
          <a:xfrm>
            <a:off x="4709160" y="4142232"/>
            <a:ext cx="1234440" cy="310896"/>
          </a:xfrm>
          <a:prstGeom prst="roundRect">
            <a:avLst>
              <a:gd fmla="val 50000" name="adj"/>
            </a:avLst>
          </a:prstGeom>
          <a:solidFill>
            <a:srgbClr val="F8DCDC"/>
          </a:solidFill>
          <a:ln cap="flat" cmpd="sng" w="12700">
            <a:solidFill>
              <a:srgbClr val="F8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71"/>
          <p:cNvSpPr txBox="1"/>
          <p:nvPr/>
        </p:nvSpPr>
        <p:spPr>
          <a:xfrm>
            <a:off x="4709160" y="4142232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000"/>
              <a:buFont typeface="Courier New"/>
              <a:buNone/>
            </a:pPr>
            <a:r>
              <a:rPr b="1" i="0" lang="en-US" sz="1000" u="none" cap="none" strike="noStrike">
                <a:solidFill>
                  <a:srgbClr val="D9534F"/>
                </a:solidFill>
                <a:latin typeface="Courier New"/>
                <a:ea typeface="Courier New"/>
                <a:cs typeface="Courier New"/>
                <a:sym typeface="Courier New"/>
              </a:rPr>
              <a:t>no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71"/>
          <p:cNvSpPr txBox="1"/>
          <p:nvPr/>
        </p:nvSpPr>
        <p:spPr>
          <a:xfrm>
            <a:off x="6126480" y="4069080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The two properties Bosch VIDEOJET and the "IPCAM" population depend 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71"/>
          <p:cNvSpPr txBox="1"/>
          <p:nvPr/>
        </p:nvSpPr>
        <p:spPr>
          <a:xfrm>
            <a:off x="685800" y="4617720"/>
            <a:ext cx="3931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ourier New"/>
              <a:buNone/>
            </a:pPr>
            <a:r>
              <a:rPr b="1" i="0" lang="en-US" sz="115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NAT hole punching (nat-method)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71"/>
          <p:cNvSpPr/>
          <p:nvPr/>
        </p:nvSpPr>
        <p:spPr>
          <a:xfrm>
            <a:off x="4709160" y="4709160"/>
            <a:ext cx="1234440" cy="310896"/>
          </a:xfrm>
          <a:prstGeom prst="roundRect">
            <a:avLst>
              <a:gd fmla="val 50000" name="adj"/>
            </a:avLst>
          </a:prstGeom>
          <a:solidFill>
            <a:srgbClr val="F8DCDC"/>
          </a:solidFill>
          <a:ln cap="flat" cmpd="sng" w="12700">
            <a:solidFill>
              <a:srgbClr val="F8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p71"/>
          <p:cNvSpPr txBox="1"/>
          <p:nvPr/>
        </p:nvSpPr>
        <p:spPr>
          <a:xfrm>
            <a:off x="4709160" y="4709160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000"/>
              <a:buFont typeface="Courier New"/>
              <a:buNone/>
            </a:pPr>
            <a:r>
              <a:rPr b="1" i="0" lang="en-US" sz="1000" u="none" cap="none" strike="noStrike">
                <a:solidFill>
                  <a:srgbClr val="D9534F"/>
                </a:solidFill>
                <a:latin typeface="Courier New"/>
                <a:ea typeface="Courier New"/>
                <a:cs typeface="Courier New"/>
                <a:sym typeface="Courier New"/>
              </a:rPr>
              <a:t>no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71"/>
          <p:cNvSpPr txBox="1"/>
          <p:nvPr/>
        </p:nvSpPr>
        <p:spPr>
          <a:xfrm>
            <a:off x="6126480" y="4636008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Bosch needed it OFF, so Bosch is fine. Cameras across a NAT on UDP are the exposure.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71"/>
          <p:cNvSpPr/>
          <p:nvPr/>
        </p:nvSpPr>
        <p:spPr>
          <a:xfrm>
            <a:off x="548640" y="5148072"/>
            <a:ext cx="11064240" cy="566928"/>
          </a:xfrm>
          <a:prstGeom prst="rect">
            <a:avLst/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71"/>
          <p:cNvSpPr txBox="1"/>
          <p:nvPr/>
        </p:nvSpPr>
        <p:spPr>
          <a:xfrm>
            <a:off x="685800" y="5184648"/>
            <a:ext cx="3931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150"/>
              <a:buFont typeface="Courier New"/>
              <a:buNone/>
            </a:pPr>
            <a:r>
              <a:rPr b="1" i="0" lang="en-US" sz="1150" u="none" cap="none" strike="noStrike">
                <a:solidFill>
                  <a:srgbClr val="2C3337"/>
                </a:solidFill>
                <a:latin typeface="Courier New"/>
                <a:ea typeface="Courier New"/>
                <a:cs typeface="Courier New"/>
                <a:sym typeface="Courier New"/>
              </a:rPr>
              <a:t>new-manager signal, rtpbin access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p71"/>
          <p:cNvSpPr/>
          <p:nvPr/>
        </p:nvSpPr>
        <p:spPr>
          <a:xfrm>
            <a:off x="4709160" y="5276088"/>
            <a:ext cx="1234440" cy="310896"/>
          </a:xfrm>
          <a:prstGeom prst="roundRect">
            <a:avLst>
              <a:gd fmla="val 50000" name="adj"/>
            </a:avLst>
          </a:prstGeom>
          <a:solidFill>
            <a:srgbClr val="F8DCDC"/>
          </a:solidFill>
          <a:ln cap="flat" cmpd="sng" w="12700">
            <a:solidFill>
              <a:srgbClr val="F8DC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71"/>
          <p:cNvSpPr txBox="1"/>
          <p:nvPr/>
        </p:nvSpPr>
        <p:spPr>
          <a:xfrm>
            <a:off x="4709160" y="5276088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000"/>
              <a:buFont typeface="Courier New"/>
              <a:buNone/>
            </a:pPr>
            <a:r>
              <a:rPr b="1" i="0" lang="en-US" sz="1000" u="none" cap="none" strike="noStrike">
                <a:solidFill>
                  <a:srgbClr val="D9534F"/>
                </a:solidFill>
                <a:latin typeface="Courier New"/>
                <a:ea typeface="Courier New"/>
                <a:cs typeface="Courier New"/>
                <a:sym typeface="Courier New"/>
              </a:rPr>
              <a:t>no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71"/>
          <p:cNvSpPr txBox="1"/>
          <p:nvPr/>
        </p:nvSpPr>
        <p:spPr>
          <a:xfrm>
            <a:off x="6126480" y="5202936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E6A7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E6A71"/>
                </a:solidFill>
                <a:latin typeface="Calibri"/>
                <a:ea typeface="Calibri"/>
                <a:cs typeface="Calibri"/>
                <a:sym typeface="Calibri"/>
              </a:rPr>
              <a:t>Our RTP loss statistics hang off rtpbin's on-new-ssrc. Customer-visible metric.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71"/>
          <p:cNvSpPr txBox="1"/>
          <p:nvPr/>
        </p:nvSpPr>
        <p:spPr>
          <a:xfrm>
            <a:off x="548640" y="5852160"/>
            <a:ext cx="11064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C3337"/>
                </a:solidFill>
                <a:latin typeface="Calibri"/>
                <a:ea typeface="Calibri"/>
                <a:cs typeface="Calibri"/>
                <a:sym typeface="Calibri"/>
              </a:rPr>
              <a:t>Not in rtspsrc2 either, but we never set them: do-rtcp, user-agent, buffer-mode, drop-on-latency, tcp-timeout. Our rtspsrc surface is smaller than it looks.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251" name="Google Shape;1251;p72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72"/>
          <p:cNvSpPr txBox="1"/>
          <p:nvPr/>
        </p:nvSpPr>
        <p:spPr>
          <a:xfrm>
            <a:off x="11094415" y="629107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72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72"/>
          <p:cNvSpPr txBox="1"/>
          <p:nvPr/>
        </p:nvSpPr>
        <p:spPr>
          <a:xfrm>
            <a:off x="548640" y="603504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Our rtsp2 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plan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72"/>
          <p:cNvSpPr/>
          <p:nvPr/>
        </p:nvSpPr>
        <p:spPr>
          <a:xfrm>
            <a:off x="548640" y="1417320"/>
            <a:ext cx="5486400" cy="196596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72"/>
          <p:cNvSpPr/>
          <p:nvPr/>
        </p:nvSpPr>
        <p:spPr>
          <a:xfrm>
            <a:off x="777240" y="1618488"/>
            <a:ext cx="548640" cy="54864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57" name="Google Shape;1257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9886" y="1761134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72"/>
          <p:cNvSpPr txBox="1"/>
          <p:nvPr/>
        </p:nvSpPr>
        <p:spPr>
          <a:xfrm>
            <a:off x="1463040" y="1618488"/>
            <a:ext cx="43891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Backchannel</a:t>
            </a: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 stays on (original) rtspsrc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72"/>
          <p:cNvSpPr/>
          <p:nvPr/>
        </p:nvSpPr>
        <p:spPr>
          <a:xfrm>
            <a:off x="6355080" y="1417320"/>
            <a:ext cx="5486400" cy="196596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72"/>
          <p:cNvSpPr/>
          <p:nvPr/>
        </p:nvSpPr>
        <p:spPr>
          <a:xfrm>
            <a:off x="6583680" y="1618488"/>
            <a:ext cx="548640" cy="54864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61" name="Google Shape;1261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6326" y="1761134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262" name="Google Shape;1262;p72"/>
          <p:cNvSpPr txBox="1"/>
          <p:nvPr/>
        </p:nvSpPr>
        <p:spPr>
          <a:xfrm>
            <a:off x="7269480" y="1618488"/>
            <a:ext cx="43891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</a:t>
            </a: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ontribute properties for </a:t>
            </a: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quirks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72"/>
          <p:cNvSpPr txBox="1"/>
          <p:nvPr/>
        </p:nvSpPr>
        <p:spPr>
          <a:xfrm>
            <a:off x="6583680" y="2240280"/>
            <a:ext cx="50292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short-header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force-non-compliant-url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are small. </a:t>
            </a:r>
            <a:r>
              <a:rPr lang="en-US" sz="12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Perhaps t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hey will become our first </a:t>
            </a: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rtspsrc2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contributions</a:t>
            </a:r>
            <a:r>
              <a:rPr lang="en-US" sz="12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269" name="Google Shape;1269;p7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70" name="Google Shape;1270;p73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73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p73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Our rtsp2 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plan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73"/>
          <p:cNvSpPr/>
          <p:nvPr/>
        </p:nvSpPr>
        <p:spPr>
          <a:xfrm>
            <a:off x="548640" y="1417320"/>
            <a:ext cx="5486400" cy="196590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73"/>
          <p:cNvSpPr/>
          <p:nvPr/>
        </p:nvSpPr>
        <p:spPr>
          <a:xfrm>
            <a:off x="777240" y="1618488"/>
            <a:ext cx="548700" cy="5487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75" name="Google Shape;1275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9886" y="1761134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73"/>
          <p:cNvSpPr txBox="1"/>
          <p:nvPr/>
        </p:nvSpPr>
        <p:spPr>
          <a:xfrm>
            <a:off x="1463040" y="1618488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Backchannel </a:t>
            </a: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stays on (original) rtspsrc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73"/>
          <p:cNvSpPr/>
          <p:nvPr/>
        </p:nvSpPr>
        <p:spPr>
          <a:xfrm>
            <a:off x="6355080" y="1417320"/>
            <a:ext cx="5486400" cy="196590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73"/>
          <p:cNvSpPr/>
          <p:nvPr/>
        </p:nvSpPr>
        <p:spPr>
          <a:xfrm>
            <a:off x="6583680" y="1618488"/>
            <a:ext cx="548700" cy="5487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79" name="Google Shape;1279;p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6326" y="1761134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73"/>
          <p:cNvSpPr txBox="1"/>
          <p:nvPr/>
        </p:nvSpPr>
        <p:spPr>
          <a:xfrm>
            <a:off x="7269480" y="1618488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</a:t>
            </a: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ontribute properties for </a:t>
            </a: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quirks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73"/>
          <p:cNvSpPr txBox="1"/>
          <p:nvPr/>
        </p:nvSpPr>
        <p:spPr>
          <a:xfrm>
            <a:off x="6583680" y="2240280"/>
            <a:ext cx="50292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short-header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force-non-compliant-url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are small. </a:t>
            </a:r>
            <a:r>
              <a:rPr lang="en-US" sz="12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Perhaps t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hey will become our first </a:t>
            </a: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rtspsrc2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contributions</a:t>
            </a:r>
            <a:r>
              <a:rPr lang="en-US" sz="12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73"/>
          <p:cNvSpPr/>
          <p:nvPr/>
        </p:nvSpPr>
        <p:spPr>
          <a:xfrm>
            <a:off x="3352805" y="3770733"/>
            <a:ext cx="5486400" cy="196590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3" name="Google Shape;1283;p73"/>
          <p:cNvSpPr txBox="1"/>
          <p:nvPr/>
        </p:nvSpPr>
        <p:spPr>
          <a:xfrm>
            <a:off x="4267205" y="3971901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We'll test rtspsrc2 extensively!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73"/>
          <p:cNvSpPr txBox="1"/>
          <p:nvPr/>
        </p:nvSpPr>
        <p:spPr>
          <a:xfrm>
            <a:off x="3581405" y="4639218"/>
            <a:ext cx="50292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rPr lang="en-US" sz="14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Like good GStreamer citizens</a:t>
            </a:r>
            <a:endParaRPr sz="145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t/>
            </a:r>
            <a:endParaRPr sz="145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rPr lang="en-US" sz="14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On tons of real cameras!</a:t>
            </a:r>
            <a:endParaRPr sz="145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73"/>
          <p:cNvSpPr/>
          <p:nvPr/>
        </p:nvSpPr>
        <p:spPr>
          <a:xfrm>
            <a:off x="3581365" y="3875829"/>
            <a:ext cx="548700" cy="5487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86" name="Google Shape;1286;p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24011" y="4018474"/>
            <a:ext cx="263347" cy="263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purple.png" id="1292" name="Google Shape;1292;p74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11323015" y="6080760"/>
            <a:ext cx="384049" cy="384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74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879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758790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74"/>
          <p:cNvSpPr txBox="1"/>
          <p:nvPr/>
        </p:nvSpPr>
        <p:spPr>
          <a:xfrm>
            <a:off x="548640" y="347472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3B96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8A3B96"/>
                </a:solidFill>
                <a:latin typeface="Calibri"/>
                <a:ea typeface="Calibri"/>
                <a:cs typeface="Calibri"/>
                <a:sym typeface="Calibri"/>
              </a:rPr>
              <a:t>RTSPSRC2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74"/>
          <p:cNvSpPr txBox="1"/>
          <p:nvPr/>
        </p:nvSpPr>
        <p:spPr>
          <a:xfrm>
            <a:off x="548640" y="603504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Our rtsp2 </a:t>
            </a:r>
            <a:r>
              <a:rPr b="1" i="0" lang="en-US" sz="32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plan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74"/>
          <p:cNvSpPr/>
          <p:nvPr/>
        </p:nvSpPr>
        <p:spPr>
          <a:xfrm>
            <a:off x="548640" y="1417320"/>
            <a:ext cx="5486400" cy="196590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7" name="Google Shape;1297;p74"/>
          <p:cNvSpPr/>
          <p:nvPr/>
        </p:nvSpPr>
        <p:spPr>
          <a:xfrm>
            <a:off x="777240" y="1618488"/>
            <a:ext cx="548700" cy="5487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98" name="Google Shape;1298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9886" y="1761134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74"/>
          <p:cNvSpPr txBox="1"/>
          <p:nvPr/>
        </p:nvSpPr>
        <p:spPr>
          <a:xfrm>
            <a:off x="1463040" y="1618488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Backchannel </a:t>
            </a: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stays on (original) rtspsrc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0" name="Google Shape;1300;p74"/>
          <p:cNvSpPr/>
          <p:nvPr/>
        </p:nvSpPr>
        <p:spPr>
          <a:xfrm>
            <a:off x="6355080" y="1417320"/>
            <a:ext cx="5486400" cy="196590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1" name="Google Shape;1301;p74"/>
          <p:cNvSpPr/>
          <p:nvPr/>
        </p:nvSpPr>
        <p:spPr>
          <a:xfrm>
            <a:off x="6583680" y="1618488"/>
            <a:ext cx="548700" cy="5487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02" name="Google Shape;1302;p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6326" y="1761134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74"/>
          <p:cNvSpPr txBox="1"/>
          <p:nvPr/>
        </p:nvSpPr>
        <p:spPr>
          <a:xfrm>
            <a:off x="7269480" y="1618488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C</a:t>
            </a:r>
            <a:r>
              <a:rPr b="1" i="0" lang="en-US" sz="1700" u="none" cap="none" strike="noStrike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ontribute properties for </a:t>
            </a: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quirks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74"/>
          <p:cNvSpPr txBox="1"/>
          <p:nvPr/>
        </p:nvSpPr>
        <p:spPr>
          <a:xfrm>
            <a:off x="6583680" y="2240280"/>
            <a:ext cx="50292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short-header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force-non-compliant-url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are small. </a:t>
            </a:r>
            <a:r>
              <a:rPr lang="en-US" sz="12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Perhaps t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hey will become our first </a:t>
            </a:r>
            <a:r>
              <a:rPr b="0" i="0" lang="en-US" sz="125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rtspsrc2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 contributions</a:t>
            </a:r>
            <a:r>
              <a:rPr lang="en-US" sz="12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en-US" sz="1250" u="none" cap="none" strike="noStrike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74"/>
          <p:cNvSpPr/>
          <p:nvPr/>
        </p:nvSpPr>
        <p:spPr>
          <a:xfrm>
            <a:off x="3352805" y="3770733"/>
            <a:ext cx="5486400" cy="1965900"/>
          </a:xfrm>
          <a:prstGeom prst="roundRect">
            <a:avLst>
              <a:gd fmla="val 4651" name="adj"/>
            </a:avLst>
          </a:prstGeom>
          <a:solidFill>
            <a:srgbClr val="F3ECF6"/>
          </a:solidFill>
          <a:ln cap="flat" cmpd="sng" w="12700">
            <a:solidFill>
              <a:srgbClr val="F3ECF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74"/>
          <p:cNvSpPr txBox="1"/>
          <p:nvPr/>
        </p:nvSpPr>
        <p:spPr>
          <a:xfrm>
            <a:off x="4267205" y="3971901"/>
            <a:ext cx="438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337"/>
              </a:buClr>
              <a:buSzPts val="1700"/>
              <a:buFont typeface="Cambria"/>
              <a:buNone/>
            </a:pPr>
            <a:r>
              <a:rPr b="1" lang="en-US" sz="1700">
                <a:solidFill>
                  <a:srgbClr val="2C3337"/>
                </a:solidFill>
                <a:latin typeface="Cambria"/>
                <a:ea typeface="Cambria"/>
                <a:cs typeface="Cambria"/>
                <a:sym typeface="Cambria"/>
              </a:rPr>
              <a:t>We'll test rtspsrc2 extensively!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74"/>
          <p:cNvSpPr txBox="1"/>
          <p:nvPr/>
        </p:nvSpPr>
        <p:spPr>
          <a:xfrm>
            <a:off x="3581405" y="4639218"/>
            <a:ext cx="50292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rPr lang="en-US" sz="14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Like good GStreamer citizens</a:t>
            </a:r>
            <a:endParaRPr sz="145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t/>
            </a:r>
            <a:endParaRPr sz="145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04A4F"/>
              </a:buClr>
              <a:buSzPts val="1250"/>
              <a:buFont typeface="Calibri"/>
              <a:buNone/>
            </a:pPr>
            <a:r>
              <a:rPr lang="en-US" sz="1450">
                <a:solidFill>
                  <a:srgbClr val="404A4F"/>
                </a:solidFill>
                <a:latin typeface="Calibri"/>
                <a:ea typeface="Calibri"/>
                <a:cs typeface="Calibri"/>
                <a:sym typeface="Calibri"/>
              </a:rPr>
              <a:t>On tons of real cameras!</a:t>
            </a:r>
            <a:endParaRPr sz="1450">
              <a:solidFill>
                <a:srgbClr val="404A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74"/>
          <p:cNvSpPr/>
          <p:nvPr/>
        </p:nvSpPr>
        <p:spPr>
          <a:xfrm>
            <a:off x="3581365" y="3875829"/>
            <a:ext cx="548700" cy="548700"/>
          </a:xfrm>
          <a:prstGeom prst="ellipse">
            <a:avLst/>
          </a:prstGeom>
          <a:solidFill>
            <a:srgbClr val="8A3B96"/>
          </a:solidFill>
          <a:ln cap="flat" cmpd="sng" w="12700">
            <a:solidFill>
              <a:srgbClr val="8A3B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09" name="Google Shape;1309;p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24011" y="4018474"/>
            <a:ext cx="263347" cy="263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0" name="Google Shape;1310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52850" y="197525"/>
            <a:ext cx="4381500" cy="29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james/Documents/camera-interop-talk/deck/assets/orchid_white.png" id="1316" name="Google Shape;1316;p75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11323015" y="6080760"/>
            <a:ext cx="384049" cy="384049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75"/>
          <p:cNvSpPr txBox="1"/>
          <p:nvPr/>
        </p:nvSpPr>
        <p:spPr>
          <a:xfrm>
            <a:off x="11094415" y="6291072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DCED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E7DCED"/>
                </a:solidFill>
                <a:latin typeface="Calibri"/>
                <a:ea typeface="Calibri"/>
                <a:cs typeface="Calibri"/>
                <a:sym typeface="Calibri"/>
              </a:rPr>
              <a:t>28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james/Documents/camera-interop-talk/deck/assets/orchid_white.png" id="1318" name="Google Shape;1318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2480" y="1280160"/>
            <a:ext cx="2743201" cy="2743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home/james/Documents/camera-interop-talk/deck/assets/ipconfigure_white.png" id="1319" name="Google Shape;1319;p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7095" y="5969185"/>
            <a:ext cx="3108960" cy="374904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75"/>
          <p:cNvSpPr txBox="1"/>
          <p:nvPr/>
        </p:nvSpPr>
        <p:spPr>
          <a:xfrm>
            <a:off x="4151815" y="5941753"/>
            <a:ext cx="45720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orchid.ipconfigure.com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1" name="Google Shape;1321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0300" y="1084400"/>
            <a:ext cx="6460626" cy="455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p75"/>
          <p:cNvSpPr txBox="1"/>
          <p:nvPr/>
        </p:nvSpPr>
        <p:spPr>
          <a:xfrm>
            <a:off x="309707" y="190500"/>
            <a:ext cx="7315200" cy="8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t/>
            </a:r>
            <a:endParaRPr b="1" sz="4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lang="en-US" sz="4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Questions?</a:t>
            </a:r>
            <a:endParaRPr b="1" sz="4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t/>
            </a:r>
            <a:endParaRPr b="1" sz="4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8" name="Google Shape;1328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0750" y="56000"/>
            <a:ext cx="9965825" cy="664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