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8" r:id="rId6"/>
    <p:sldId id="270" r:id="rId7"/>
    <p:sldId id="271" r:id="rId8"/>
    <p:sldId id="265" r:id="rId9"/>
    <p:sldId id="266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B149"/>
    <a:srgbClr val="FFDDDD"/>
    <a:srgbClr val="FFA7A7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73D28-354E-4FEB-9112-BB3A4BE62D24}" v="2" dt="2026-09-29T03:31:56.559"/>
    <p1510:client id="{BD30A1B8-C38B-42F0-98AD-3C67C4E9501A}" v="6" dt="2026-09-29T05:09:32.556"/>
    <p1510:client id="{F2F8841A-D072-4CD0-BF5E-B98B12105525}" v="1540" dt="2026-09-28T15:56:08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1768" autoAdjust="0"/>
  </p:normalViewPr>
  <p:slideViewPr>
    <p:cSldViewPr snapToGrid="0">
      <p:cViewPr>
        <p:scale>
          <a:sx n="140" d="100"/>
          <a:sy n="140" d="100"/>
        </p:scale>
        <p:origin x="10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lla, Ramya Krishna" userId="07464e04-d18b-45c4-96f8-0670d78596a8" providerId="ADAL" clId="{FBE5D0F8-A34B-409C-985A-9F6DC64913C6}"/>
    <pc:docChg chg="undo custSel modSld">
      <pc:chgData name="Yella, Ramya Krishna" userId="07464e04-d18b-45c4-96f8-0670d78596a8" providerId="ADAL" clId="{FBE5D0F8-A34B-409C-985A-9F6DC64913C6}" dt="2026-09-29T05:37:46.734" v="905" actId="1035"/>
      <pc:docMkLst>
        <pc:docMk/>
      </pc:docMkLst>
      <pc:sldChg chg="modSp mod modAnim">
        <pc:chgData name="Yella, Ramya Krishna" userId="07464e04-d18b-45c4-96f8-0670d78596a8" providerId="ADAL" clId="{FBE5D0F8-A34B-409C-985A-9F6DC64913C6}" dt="2026-09-29T04:21:37.812" v="67"/>
        <pc:sldMkLst>
          <pc:docMk/>
          <pc:sldMk cId="0" sldId="257"/>
        </pc:sldMkLst>
        <pc:spChg chg="mod">
          <ac:chgData name="Yella, Ramya Krishna" userId="07464e04-d18b-45c4-96f8-0670d78596a8" providerId="ADAL" clId="{FBE5D0F8-A34B-409C-985A-9F6DC64913C6}" dt="2026-09-29T04:21:25.439" v="66" actId="14100"/>
          <ac:spMkLst>
            <pc:docMk/>
            <pc:sldMk cId="0" sldId="257"/>
            <ac:spMk id="24" creationId="{00000000-0000-0000-0000-000000000000}"/>
          </ac:spMkLst>
        </pc:spChg>
      </pc:sldChg>
      <pc:sldChg chg="modSp">
        <pc:chgData name="Yella, Ramya Krishna" userId="07464e04-d18b-45c4-96f8-0670d78596a8" providerId="ADAL" clId="{FBE5D0F8-A34B-409C-985A-9F6DC64913C6}" dt="2026-09-29T05:09:32.555" v="71" actId="20577"/>
        <pc:sldMkLst>
          <pc:docMk/>
          <pc:sldMk cId="3284655457" sldId="268"/>
        </pc:sldMkLst>
        <pc:spChg chg="mod">
          <ac:chgData name="Yella, Ramya Krishna" userId="07464e04-d18b-45c4-96f8-0670d78596a8" providerId="ADAL" clId="{FBE5D0F8-A34B-409C-985A-9F6DC64913C6}" dt="2026-09-29T05:09:32.555" v="71" actId="20577"/>
          <ac:spMkLst>
            <pc:docMk/>
            <pc:sldMk cId="3284655457" sldId="268"/>
            <ac:spMk id="23" creationId="{00000000-0000-0000-0000-000000000000}"/>
          </ac:spMkLst>
        </pc:spChg>
      </pc:sldChg>
      <pc:sldChg chg="modSp mod">
        <pc:chgData name="Yella, Ramya Krishna" userId="07464e04-d18b-45c4-96f8-0670d78596a8" providerId="ADAL" clId="{FBE5D0F8-A34B-409C-985A-9F6DC64913C6}" dt="2026-09-29T03:49:28.397" v="65" actId="207"/>
        <pc:sldMkLst>
          <pc:docMk/>
          <pc:sldMk cId="1592508756" sldId="270"/>
        </pc:sldMkLst>
        <pc:spChg chg="mod">
          <ac:chgData name="Yella, Ramya Krishna" userId="07464e04-d18b-45c4-96f8-0670d78596a8" providerId="ADAL" clId="{FBE5D0F8-A34B-409C-985A-9F6DC64913C6}" dt="2026-09-29T03:49:28.397" v="65" actId="207"/>
          <ac:spMkLst>
            <pc:docMk/>
            <pc:sldMk cId="1592508756" sldId="270"/>
            <ac:spMk id="11" creationId="{62F4EB2C-90F9-287A-BBE0-B8F13A68B3B3}"/>
          </ac:spMkLst>
        </pc:spChg>
        <pc:spChg chg="mod">
          <ac:chgData name="Yella, Ramya Krishna" userId="07464e04-d18b-45c4-96f8-0670d78596a8" providerId="ADAL" clId="{FBE5D0F8-A34B-409C-985A-9F6DC64913C6}" dt="2026-09-29T03:49:10.040" v="63" actId="14100"/>
          <ac:spMkLst>
            <pc:docMk/>
            <pc:sldMk cId="1592508756" sldId="270"/>
            <ac:spMk id="13" creationId="{A48AC2A2-0D5B-BACC-05CE-5774495AE01D}"/>
          </ac:spMkLst>
        </pc:spChg>
        <pc:spChg chg="mod">
          <ac:chgData name="Yella, Ramya Krishna" userId="07464e04-d18b-45c4-96f8-0670d78596a8" providerId="ADAL" clId="{FBE5D0F8-A34B-409C-985A-9F6DC64913C6}" dt="2026-09-29T03:48:57.641" v="62" actId="1038"/>
          <ac:spMkLst>
            <pc:docMk/>
            <pc:sldMk cId="1592508756" sldId="270"/>
            <ac:spMk id="103" creationId="{161F029B-C35E-F669-FD38-F7E1BE1B411F}"/>
          </ac:spMkLst>
        </pc:spChg>
        <pc:spChg chg="mod">
          <ac:chgData name="Yella, Ramya Krishna" userId="07464e04-d18b-45c4-96f8-0670d78596a8" providerId="ADAL" clId="{FBE5D0F8-A34B-409C-985A-9F6DC64913C6}" dt="2026-09-29T03:48:57.641" v="62" actId="1038"/>
          <ac:spMkLst>
            <pc:docMk/>
            <pc:sldMk cId="1592508756" sldId="270"/>
            <ac:spMk id="104" creationId="{F3530C96-F209-6921-3C4C-AB864D757123}"/>
          </ac:spMkLst>
        </pc:spChg>
        <pc:spChg chg="mod">
          <ac:chgData name="Yella, Ramya Krishna" userId="07464e04-d18b-45c4-96f8-0670d78596a8" providerId="ADAL" clId="{FBE5D0F8-A34B-409C-985A-9F6DC64913C6}" dt="2026-09-29T03:48:57.641" v="62" actId="1038"/>
          <ac:spMkLst>
            <pc:docMk/>
            <pc:sldMk cId="1592508756" sldId="270"/>
            <ac:spMk id="105" creationId="{3736A1ED-22F2-9C33-D90C-E5CB68202993}"/>
          </ac:spMkLst>
        </pc:spChg>
      </pc:sldChg>
      <pc:sldChg chg="addSp delSp modSp mod">
        <pc:chgData name="Yella, Ramya Krishna" userId="07464e04-d18b-45c4-96f8-0670d78596a8" providerId="ADAL" clId="{FBE5D0F8-A34B-409C-985A-9F6DC64913C6}" dt="2026-09-29T05:37:46.734" v="905" actId="1035"/>
        <pc:sldMkLst>
          <pc:docMk/>
          <pc:sldMk cId="1513170121" sldId="271"/>
        </pc:sldMkLst>
        <pc:spChg chg="mod">
          <ac:chgData name="Yella, Ramya Krishna" userId="07464e04-d18b-45c4-96f8-0670d78596a8" providerId="ADAL" clId="{FBE5D0F8-A34B-409C-985A-9F6DC64913C6}" dt="2026-09-29T05:37:46.734" v="905" actId="1035"/>
          <ac:spMkLst>
            <pc:docMk/>
            <pc:sldMk cId="1513170121" sldId="271"/>
            <ac:spMk id="2" creationId="{3B9D3D62-B294-C15E-14D7-9512188FE79D}"/>
          </ac:spMkLst>
        </pc:spChg>
        <pc:spChg chg="mod">
          <ac:chgData name="Yella, Ramya Krishna" userId="07464e04-d18b-45c4-96f8-0670d78596a8" providerId="ADAL" clId="{FBE5D0F8-A34B-409C-985A-9F6DC64913C6}" dt="2026-09-29T05:37:27.498" v="857" actId="14100"/>
          <ac:spMkLst>
            <pc:docMk/>
            <pc:sldMk cId="1513170121" sldId="271"/>
            <ac:spMk id="3" creationId="{E9764065-4793-9BD4-BC17-D695A848F54B}"/>
          </ac:spMkLst>
        </pc:spChg>
        <pc:spChg chg="del mod">
          <ac:chgData name="Yella, Ramya Krishna" userId="07464e04-d18b-45c4-96f8-0670d78596a8" providerId="ADAL" clId="{FBE5D0F8-A34B-409C-985A-9F6DC64913C6}" dt="2026-09-29T05:33:44.298" v="781" actId="478"/>
          <ac:spMkLst>
            <pc:docMk/>
            <pc:sldMk cId="1513170121" sldId="271"/>
            <ac:spMk id="20" creationId="{72982E7D-1498-F7D2-6B1F-8A76C94BD2EB}"/>
          </ac:spMkLst>
        </pc:spChg>
        <pc:spChg chg="del">
          <ac:chgData name="Yella, Ramya Krishna" userId="07464e04-d18b-45c4-96f8-0670d78596a8" providerId="ADAL" clId="{FBE5D0F8-A34B-409C-985A-9F6DC64913C6}" dt="2026-09-29T05:15:40.985" v="72" actId="478"/>
          <ac:spMkLst>
            <pc:docMk/>
            <pc:sldMk cId="1513170121" sldId="271"/>
            <ac:spMk id="30" creationId="{339F26C8-3A8D-75C8-0EA3-69032AD99314}"/>
          </ac:spMkLst>
        </pc:spChg>
        <pc:spChg chg="del">
          <ac:chgData name="Yella, Ramya Krishna" userId="07464e04-d18b-45c4-96f8-0670d78596a8" providerId="ADAL" clId="{FBE5D0F8-A34B-409C-985A-9F6DC64913C6}" dt="2026-09-29T05:15:40.985" v="72" actId="478"/>
          <ac:spMkLst>
            <pc:docMk/>
            <pc:sldMk cId="1513170121" sldId="271"/>
            <ac:spMk id="31" creationId="{E5134474-F748-2696-5C59-A15FAF223294}"/>
          </ac:spMkLst>
        </pc:spChg>
        <pc:spChg chg="add del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61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100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101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3:34.849" v="779" actId="478"/>
          <ac:spMkLst>
            <pc:docMk/>
            <pc:sldMk cId="1513170121" sldId="271"/>
            <ac:spMk id="102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3:34.849" v="779" actId="478"/>
          <ac:spMkLst>
            <pc:docMk/>
            <pc:sldMk cId="1513170121" sldId="271"/>
            <ac:spMk id="103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104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105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3:34.849" v="779" actId="478"/>
          <ac:spMkLst>
            <pc:docMk/>
            <pc:sldMk cId="1513170121" sldId="271"/>
            <ac:spMk id="106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3:34.849" v="779" actId="478"/>
          <ac:spMkLst>
            <pc:docMk/>
            <pc:sldMk cId="1513170121" sldId="271"/>
            <ac:spMk id="107" creationId="{00000000-0000-0000-0000-000000000000}"/>
          </ac:spMkLst>
        </pc:spChg>
        <pc:spChg chg="add del mod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108" creationId="{00000000-0000-0000-0000-000000000000}"/>
          </ac:spMkLst>
        </pc:spChg>
        <pc:spChg chg="add del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202" creationId="{00000000-0000-0000-0000-000000000000}"/>
          </ac:spMkLst>
        </pc:spChg>
        <pc:spChg chg="add del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203" creationId="{00000000-0000-0000-0000-000000000000}"/>
          </ac:spMkLst>
        </pc:spChg>
        <pc:spChg chg="add del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205" creationId="{00000000-0000-0000-0000-000000000000}"/>
          </ac:spMkLst>
        </pc:spChg>
        <pc:spChg chg="add del">
          <ac:chgData name="Yella, Ramya Krishna" userId="07464e04-d18b-45c4-96f8-0670d78596a8" providerId="ADAL" clId="{FBE5D0F8-A34B-409C-985A-9F6DC64913C6}" dt="2026-09-29T05:36:42.289" v="847" actId="26606"/>
          <ac:spMkLst>
            <pc:docMk/>
            <pc:sldMk cId="1513170121" sldId="271"/>
            <ac:spMk id="207" creationId="{00000000-0000-0000-0000-000000000000}"/>
          </ac:spMkLst>
        </pc:spChg>
        <pc:picChg chg="add mod replId">
          <ac:chgData name="Yella, Ramya Krishna" userId="07464e04-d18b-45c4-96f8-0670d78596a8" providerId="ADAL" clId="{FBE5D0F8-A34B-409C-985A-9F6DC64913C6}" dt="2026-09-29T05:20:41.109" v="113" actId="26606"/>
          <ac:picMkLst>
            <pc:docMk/>
            <pc:sldMk cId="1513170121" sldId="271"/>
            <ac:picMk id="4" creationId="{BAF41984-5665-6758-7985-8E993279DCEA}"/>
          </ac:picMkLst>
        </pc:picChg>
        <pc:picChg chg="add mod">
          <ac:chgData name="Yella, Ramya Krishna" userId="07464e04-d18b-45c4-96f8-0670d78596a8" providerId="ADAL" clId="{FBE5D0F8-A34B-409C-985A-9F6DC64913C6}" dt="2026-09-29T05:37:19.232" v="856" actId="14100"/>
          <ac:picMkLst>
            <pc:docMk/>
            <pc:sldMk cId="1513170121" sldId="271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a compositor that hits an atomic commit failure has no information to work with, so it falls back to one of three workarounds — and none of them is reliable.</a:t>
            </a:r>
          </a:p>
          <a:p>
            <a:endParaRPr lang="en-US" dirty="0"/>
          </a:p>
          <a:p>
            <a:r>
              <a:rPr lang="en-US" dirty="0"/>
              <a:t>1. Scrape the kernel log. The driver often does print why it rejected the commit, but only to dmesg. That is a debugging aid, not an interface: it is free-form text, it changes between drivers and kernel versions, and in most production setups the compositor cannot even read it. Useful offline, useless at runtime.</a:t>
            </a:r>
          </a:p>
          <a:p>
            <a:endParaRPr lang="en-US" dirty="0"/>
          </a:p>
          <a:p>
            <a:r>
              <a:rPr lang="en-US" dirty="0"/>
              <a:t>2. Probe with TEST_ONLY. The commit can be re-run as a test to see whether it would pass. That tells you it fails — it never tells you why. And every probe is another ioctl round trip, so the cost grows with the number of things you want to rule out.</a:t>
            </a:r>
          </a:p>
          <a:p>
            <a:endParaRPr lang="en-US" dirty="0"/>
          </a:p>
          <a:p>
            <a:r>
              <a:rPr lang="en-US" dirty="0"/>
              <a:t>3. Blind retry ladder. This is what most compositors actually do: step down resolution, then refresh rate, then bpc, then plane count, until something sticks. It is pure guesswork over a large search space. The user sees it as a delay — or as a black screen if the ladder runs out.</a:t>
            </a:r>
          </a:p>
          <a:p>
            <a:endParaRPr lang="en-US" dirty="0"/>
          </a:p>
          <a:p>
            <a:r>
              <a:rPr lang="en-US" dirty="0"/>
              <a:t>The common thread: all three are trying to reconstruct information the kernel already had and simply did not pass back. That is what the rest of the talk is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8812-4247-3FD6-29AD-DD4F14832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2F260-B2D4-5806-B148-412630272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1F879-3CA6-C45B-19CC-6C159C79D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DA65C-D131-A97B-6ABA-5BBB5C9C3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732502-F7D4-4E52-849A-0F97EB52E22F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4951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D7A4C-566E-690C-85F0-9CE2EFE2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3EF82-F56B-62D0-86D7-E67767646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74984-3415-5813-A84C-FDD9FF927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3832C-EB62-4293-E74E-CE134AF728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81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F2B2A-E628-7572-15CB-C1ED2CCE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91B5-43E6-4643-B464-5F1A0D1F9139}" type="datetimeFigureOut">
              <a:rPr lang="en-IN" smtClean="0"/>
              <a:t>29-09-2026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13D93F-794E-133F-E9C2-84511391B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D1747-1A72-B1E7-93EA-8ADD62BF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5EDFA-F7DC-4C22-A7D4-84553F0F0F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97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32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nvent.kde.org/plasma/kwin/-/merge_requests/8991" TargetMode="External"/><Relationship Id="rId3" Type="http://schemas.openxmlformats.org/officeDocument/2006/relationships/hyperlink" Target="https://hackmd.io/f3bDn3kyRUalLn4LbMfCVQ#Commit-Failure-Feedback" TargetMode="External"/><Relationship Id="rId7" Type="http://schemas.openxmlformats.org/officeDocument/2006/relationships/hyperlink" Target="https://gitlab.gnome.org/GNOME/mutter/-/merge_requests/502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itlab.freedesktop.org/mesa/libdrm/-/merge_requests/450" TargetMode="External"/><Relationship Id="rId5" Type="http://schemas.openxmlformats.org/officeDocument/2006/relationships/hyperlink" Target="https://patchwork.freedesktop.org/series/153330/" TargetMode="External"/><Relationship Id="rId4" Type="http://schemas.openxmlformats.org/officeDocument/2006/relationships/hyperlink" Target="https://patchwork.freedesktop.org/series/152275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2331720"/>
          </a:xfrm>
          <a:prstGeom prst="rect">
            <a:avLst/>
          </a:prstGeom>
          <a:solidFill>
            <a:srgbClr val="0B3B6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640080" y="5669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FC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XDC 2026</a:t>
            </a:r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7863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Error Handling on</a:t>
            </a:r>
            <a:endParaRPr lang="en-US" sz="36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Atomic Commit Failure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Arun R Murthy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Yella Ramya Krishna</a:t>
            </a:r>
            <a:endParaRPr lang="en-US" sz="1500" dirty="0"/>
          </a:p>
        </p:txBody>
      </p:sp>
      <p:sp>
        <p:nvSpPr>
          <p:cNvPr id="7" name="Scope 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127248"/>
            <a:ext cx="3749040" cy="914400"/>
          </a:xfrm>
          <a:prstGeom prst="rect">
            <a:avLst/>
          </a:prstGeom>
          <a:solidFill>
            <a:srgbClr val="EAF1F9"/>
          </a:solidFill>
          <a:ln w="12700">
            <a:solidFill>
              <a:srgbClr val="C9DCE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/>
          <p:nvPr/>
        </p:nvSpPr>
        <p:spPr>
          <a:xfrm>
            <a:off x="4937760" y="3310128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DRM/KMS UAPI  ·  libdrm  ·  IGT  ·  Mutter  ·  KWin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THE PROBLEM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30000"/>
            <a:ext cx="8138160" cy="6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3B6F"/>
                </a:solidFill>
                <a:latin typeface="Trebuchet MS" pitchFamily="34" charset="0"/>
                <a:cs typeface="Trebuchet MS" pitchFamily="34" charset="-120"/>
              </a:rPr>
              <a:t>Atomic commit failures have no specific error codes</a:t>
            </a:r>
          </a:p>
        </p:txBody>
      </p:sp>
      <p:sp>
        <p:nvSpPr>
          <p:cNvPr id="4" name="Flow node"/>
          <p:cNvSpPr/>
          <p:nvPr/>
        </p:nvSpPr>
        <p:spPr>
          <a:xfrm>
            <a:off x="502920" y="1427505"/>
            <a:ext cx="2540000" cy="54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Flow text 0"/>
          <p:cNvSpPr/>
          <p:nvPr/>
        </p:nvSpPr>
        <p:spPr>
          <a:xfrm>
            <a:off x="592920" y="1427505"/>
            <a:ext cx="236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Compositor builds</a:t>
            </a:r>
          </a:p>
          <a:p>
            <a:pPr marL="0" indent="0" algn="ctr">
              <a:buNone/>
            </a:pPr>
            <a:r>
              <a:rPr lang="en-US" sz="115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the atomic request</a:t>
            </a:r>
          </a:p>
        </p:txBody>
      </p:sp>
      <p:sp>
        <p:nvSpPr>
          <p:cNvPr id="6" name="Flow arrow 0"/>
          <p:cNvSpPr/>
          <p:nvPr/>
        </p:nvSpPr>
        <p:spPr>
          <a:xfrm>
            <a:off x="3042920" y="1587505"/>
            <a:ext cx="260000" cy="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→</a:t>
            </a:r>
          </a:p>
        </p:txBody>
      </p:sp>
      <p:sp>
        <p:nvSpPr>
          <p:cNvPr id="7" name="Flow node"/>
          <p:cNvSpPr/>
          <p:nvPr/>
        </p:nvSpPr>
        <p:spPr>
          <a:xfrm>
            <a:off x="3302920" y="1427505"/>
            <a:ext cx="2540000" cy="54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Flow text 1"/>
          <p:cNvSpPr/>
          <p:nvPr/>
        </p:nvSpPr>
        <p:spPr>
          <a:xfrm>
            <a:off x="3392920" y="1427505"/>
            <a:ext cx="236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 algn="ctr"/>
            <a:r>
              <a:rPr lang="en-US" sz="1100" b="1" dirty="0" err="1">
                <a:solidFill>
                  <a:srgbClr val="0B3B6F"/>
                </a:solidFill>
                <a:latin typeface="Consolas" pitchFamily="34" charset="0"/>
                <a:cs typeface="Consolas" pitchFamily="34" charset="-120"/>
              </a:rPr>
              <a:t>drmModeAtomicCommit</a:t>
            </a:r>
            <a:r>
              <a:rPr lang="en-US" sz="1100" b="1" dirty="0">
                <a:solidFill>
                  <a:srgbClr val="0B3B6F"/>
                </a:solidFill>
                <a:latin typeface="Consolas" pitchFamily="34" charset="0"/>
                <a:cs typeface="Consolas" pitchFamily="34" charset="-120"/>
              </a:rPr>
              <a:t>()</a:t>
            </a:r>
          </a:p>
        </p:txBody>
      </p:sp>
      <p:sp>
        <p:nvSpPr>
          <p:cNvPr id="9" name="Flow arrow 1"/>
          <p:cNvSpPr/>
          <p:nvPr/>
        </p:nvSpPr>
        <p:spPr>
          <a:xfrm>
            <a:off x="5842920" y="1587505"/>
            <a:ext cx="260000" cy="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→</a:t>
            </a:r>
          </a:p>
        </p:txBody>
      </p:sp>
      <p:sp>
        <p:nvSpPr>
          <p:cNvPr id="10" name="Flow node"/>
          <p:cNvSpPr/>
          <p:nvPr/>
        </p:nvSpPr>
        <p:spPr>
          <a:xfrm>
            <a:off x="6102920" y="1427505"/>
            <a:ext cx="2540000" cy="54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Flow text 2"/>
          <p:cNvSpPr/>
          <p:nvPr/>
        </p:nvSpPr>
        <p:spPr>
          <a:xfrm>
            <a:off x="6192920" y="1427505"/>
            <a:ext cx="236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Atomic check fails</a:t>
            </a:r>
          </a:p>
          <a:p>
            <a:pPr marL="0" indent="0" algn="ctr">
              <a:buNone/>
            </a:pPr>
            <a:r>
              <a:rPr lang="en-US" sz="115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inside the driver</a:t>
            </a:r>
          </a:p>
        </p:txBody>
      </p:sp>
      <p:sp>
        <p:nvSpPr>
          <p:cNvPr id="12" name="Cause node"/>
          <p:cNvSpPr/>
          <p:nvPr/>
        </p:nvSpPr>
        <p:spPr>
          <a:xfrm>
            <a:off x="502920" y="2347505"/>
            <a:ext cx="2540000" cy="680000"/>
          </a:xfrm>
          <a:prstGeom prst="roundRect">
            <a:avLst>
              <a:gd name="adj" fmla="val 12000"/>
            </a:avLst>
          </a:prstGeom>
          <a:solidFill>
            <a:srgbClr val="FCEBED"/>
          </a:solidFill>
          <a:ln w="12700">
            <a:solidFill>
              <a:srgbClr val="F0BF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Cause text 0"/>
          <p:cNvSpPr/>
          <p:nvPr/>
        </p:nvSpPr>
        <p:spPr>
          <a:xfrm>
            <a:off x="592920" y="2347505"/>
            <a:ext cx="2360000" cy="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C62033"/>
                </a:solidFill>
                <a:latin typeface="Calibri" pitchFamily="34" charset="0"/>
                <a:cs typeface="Calibri" pitchFamily="34" charset="-120"/>
              </a:rPr>
              <a:t>Bandwidth Limitation</a:t>
            </a:r>
          </a:p>
        </p:txBody>
      </p:sp>
      <p:sp>
        <p:nvSpPr>
          <p:cNvPr id="14" name="Cause node"/>
          <p:cNvSpPr/>
          <p:nvPr/>
        </p:nvSpPr>
        <p:spPr>
          <a:xfrm>
            <a:off x="3302920" y="2347505"/>
            <a:ext cx="2540000" cy="680000"/>
          </a:xfrm>
          <a:prstGeom prst="roundRect">
            <a:avLst>
              <a:gd name="adj" fmla="val 12000"/>
            </a:avLst>
          </a:prstGeom>
          <a:solidFill>
            <a:srgbClr val="FCEBED"/>
          </a:solidFill>
          <a:ln w="12700">
            <a:solidFill>
              <a:srgbClr val="F0BF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Cause text 1"/>
          <p:cNvSpPr/>
          <p:nvPr/>
        </p:nvSpPr>
        <p:spPr>
          <a:xfrm>
            <a:off x="3392920" y="2347505"/>
            <a:ext cx="2360000" cy="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 err="1">
                <a:solidFill>
                  <a:srgbClr val="C62033"/>
                </a:solidFill>
                <a:latin typeface="Calibri" pitchFamily="34" charset="0"/>
                <a:cs typeface="Calibri" pitchFamily="34" charset="-120"/>
              </a:rPr>
              <a:t>Modeset</a:t>
            </a:r>
            <a:r>
              <a:rPr lang="en-US" sz="1000" b="1" dirty="0">
                <a:solidFill>
                  <a:srgbClr val="C62033"/>
                </a:solidFill>
                <a:latin typeface="Calibri" pitchFamily="34" charset="0"/>
                <a:cs typeface="Calibri" pitchFamily="34" charset="-120"/>
              </a:rPr>
              <a:t> requested but </a:t>
            </a:r>
          </a:p>
          <a:p>
            <a:pPr marL="0" indent="0" algn="ctr">
              <a:buNone/>
            </a:pPr>
            <a:r>
              <a:rPr lang="en-US" sz="1000" b="1" dirty="0">
                <a:solidFill>
                  <a:srgbClr val="C62033"/>
                </a:solidFill>
                <a:latin typeface="Calibri" pitchFamily="34" charset="0"/>
                <a:cs typeface="Calibri" pitchFamily="34" charset="-120"/>
              </a:rPr>
              <a:t>ALLOW_MODESET flag is not set</a:t>
            </a:r>
          </a:p>
        </p:txBody>
      </p:sp>
      <p:sp>
        <p:nvSpPr>
          <p:cNvPr id="16" name="Cause node"/>
          <p:cNvSpPr/>
          <p:nvPr/>
        </p:nvSpPr>
        <p:spPr>
          <a:xfrm>
            <a:off x="6102920" y="2347505"/>
            <a:ext cx="2540000" cy="680000"/>
          </a:xfrm>
          <a:prstGeom prst="roundRect">
            <a:avLst>
              <a:gd name="adj" fmla="val 12000"/>
            </a:avLst>
          </a:prstGeom>
          <a:solidFill>
            <a:srgbClr val="FCEBED"/>
          </a:solidFill>
          <a:ln w="12700">
            <a:solidFill>
              <a:srgbClr val="F0BFC6"/>
            </a:solidFill>
            <a:prstDash val="solid"/>
          </a:ln>
        </p:spPr>
        <p:txBody>
          <a:bodyPr/>
          <a:lstStyle/>
          <a:p>
            <a:pPr algn="ctr"/>
            <a:endParaRPr lang="en-US" sz="1000" b="1" dirty="0">
              <a:solidFill>
                <a:srgbClr val="C62033"/>
              </a:solidFill>
              <a:latin typeface="Calibri" pitchFamily="34" charset="0"/>
              <a:cs typeface="Calibri" pitchFamily="34" charset="-120"/>
            </a:endParaRPr>
          </a:p>
          <a:p>
            <a:pPr algn="ctr"/>
            <a:r>
              <a:rPr lang="en-US" sz="1000" b="1" dirty="0">
                <a:solidFill>
                  <a:srgbClr val="C62033"/>
                </a:solidFill>
                <a:latin typeface="Calibri" pitchFamily="34" charset="0"/>
                <a:cs typeface="Calibri" pitchFamily="34" charset="-120"/>
              </a:rPr>
              <a:t>Async flip request combined with a property change</a:t>
            </a:r>
          </a:p>
        </p:txBody>
      </p:sp>
      <p:sp>
        <p:nvSpPr>
          <p:cNvPr id="17" name="Cause text 2"/>
          <p:cNvSpPr/>
          <p:nvPr/>
        </p:nvSpPr>
        <p:spPr>
          <a:xfrm>
            <a:off x="6192920" y="2347505"/>
            <a:ext cx="2360000" cy="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b="1" dirty="0">
              <a:solidFill>
                <a:srgbClr val="C62033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8" name="Down arrow 0"/>
          <p:cNvSpPr/>
          <p:nvPr/>
        </p:nvSpPr>
        <p:spPr>
          <a:xfrm>
            <a:off x="1772920" y="3047505"/>
            <a:ext cx="1380000" cy="290000"/>
          </a:xfrm>
          <a:prstGeom prst="line">
            <a:avLst/>
          </a:prstGeom>
          <a:ln w="19050" cap="rnd">
            <a:solidFill>
              <a:srgbClr val="A8323F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" name="Down arrow 1"/>
          <p:cNvSpPr/>
          <p:nvPr/>
        </p:nvSpPr>
        <p:spPr>
          <a:xfrm>
            <a:off x="4572000" y="3047505"/>
            <a:ext cx="0" cy="290000"/>
          </a:xfrm>
          <a:prstGeom prst="line">
            <a:avLst/>
          </a:prstGeom>
          <a:ln w="19050" cap="rnd">
            <a:solidFill>
              <a:srgbClr val="A8323F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Down arrow 2"/>
          <p:cNvSpPr/>
          <p:nvPr/>
        </p:nvSpPr>
        <p:spPr>
          <a:xfrm flipH="1">
            <a:off x="5992920" y="3047505"/>
            <a:ext cx="1380000" cy="290000"/>
          </a:xfrm>
          <a:prstGeom prst="line">
            <a:avLst/>
          </a:prstGeom>
          <a:ln w="19050" cap="rnd">
            <a:solidFill>
              <a:srgbClr val="A8323F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EINVAL banner"/>
          <p:cNvSpPr/>
          <p:nvPr/>
        </p:nvSpPr>
        <p:spPr>
          <a:xfrm>
            <a:off x="2522000" y="3357505"/>
            <a:ext cx="4100000" cy="500000"/>
          </a:xfrm>
          <a:prstGeom prst="roundRect">
            <a:avLst>
              <a:gd name="adj" fmla="val 12000"/>
            </a:avLst>
          </a:prstGeom>
          <a:solidFill>
            <a:srgbClr val="FBEAEC"/>
          </a:solidFill>
          <a:ln w="12700">
            <a:solidFill>
              <a:srgbClr val="A8323F"/>
            </a:solidFill>
            <a:prstDash val="solid"/>
          </a:ln>
        </p:spPr>
        <p:txBody>
          <a:bodyPr/>
          <a:lstStyle/>
          <a:p>
            <a:endParaRPr lang="en-IN">
              <a:solidFill>
                <a:srgbClr val="FFA7A7"/>
              </a:solidFill>
            </a:endParaRPr>
          </a:p>
        </p:txBody>
      </p:sp>
      <p:sp>
        <p:nvSpPr>
          <p:cNvPr id="22" name="Banner text"/>
          <p:cNvSpPr/>
          <p:nvPr/>
        </p:nvSpPr>
        <p:spPr>
          <a:xfrm>
            <a:off x="2572000" y="3357505"/>
            <a:ext cx="4000000" cy="5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 err="1">
                <a:solidFill>
                  <a:srgbClr val="8E2430"/>
                </a:solidFill>
                <a:latin typeface="Consolas" pitchFamily="34" charset="0"/>
                <a:cs typeface="Consolas" pitchFamily="34" charset="-120"/>
              </a:rPr>
              <a:t>userspace</a:t>
            </a:r>
            <a:r>
              <a:rPr lang="en-US" sz="1500" b="1" dirty="0">
                <a:solidFill>
                  <a:srgbClr val="8E2430"/>
                </a:solidFill>
                <a:latin typeface="Consolas" pitchFamily="34" charset="0"/>
                <a:cs typeface="Consolas" pitchFamily="34" charset="-120"/>
              </a:rPr>
              <a:t> receives -EINVAL</a:t>
            </a:r>
          </a:p>
        </p:txBody>
      </p:sp>
      <p:sp>
        <p:nvSpPr>
          <p:cNvPr id="24" name="Footnote"/>
          <p:cNvSpPr/>
          <p:nvPr/>
        </p:nvSpPr>
        <p:spPr>
          <a:xfrm>
            <a:off x="502920" y="4187505"/>
            <a:ext cx="8138160" cy="442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0" dirty="0">
                <a:solidFill>
                  <a:srgbClr val="33475B"/>
                </a:solidFill>
                <a:latin typeface="Calibri" pitchFamily="34" charset="0"/>
                <a:cs typeface="Calibri" pitchFamily="34" charset="-120"/>
              </a:rPr>
              <a:t>The compositor is not aware of the </a:t>
            </a:r>
            <a:r>
              <a:rPr lang="en-US" sz="110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specific cause</a:t>
            </a:r>
            <a:r>
              <a:rPr lang="en-US" sz="1100" b="0" dirty="0">
                <a:solidFill>
                  <a:srgbClr val="33475B"/>
                </a:solidFill>
                <a:latin typeface="Calibri" pitchFamily="34" charset="0"/>
                <a:cs typeface="Calibri" pitchFamily="34" charset="-120"/>
              </a:rPr>
              <a:t> of the failure.</a:t>
            </a:r>
            <a:endParaRPr lang="en-US" sz="1100" b="0" dirty="0">
              <a:latin typeface="Calibri" pitchFamily="34" charset="0"/>
              <a:cs typeface="Calibri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A6F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APPROACHES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B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atomic commit failures are handled</a:t>
            </a:r>
            <a:endParaRPr lang="en-US" sz="2800" dirty="0"/>
          </a:p>
        </p:txBody>
      </p:sp>
      <p:sp>
        <p:nvSpPr>
          <p:cNvPr id="4" name="Approach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98448"/>
            <a:ext cx="8138160" cy="1060704"/>
          </a:xfrm>
          <a:prstGeom prst="rect">
            <a:avLst/>
          </a:prstGeom>
          <a:solidFill>
            <a:srgbClr val="F7FAFD"/>
          </a:solidFill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1627632"/>
            <a:ext cx="402336" cy="402336"/>
          </a:xfrm>
          <a:prstGeom prst="ellipse">
            <a:avLst/>
          </a:prstGeom>
          <a:solidFill>
            <a:srgbClr val="0B3B6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713232" y="1627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/>
          </a:p>
        </p:txBody>
      </p:sp>
      <p:sp>
        <p:nvSpPr>
          <p:cNvPr id="7" name="Text 5"/>
          <p:cNvSpPr/>
          <p:nvPr/>
        </p:nvSpPr>
        <p:spPr>
          <a:xfrm>
            <a:off x="1280160" y="141732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Scrape the kernel log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80160" y="1728216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 </a:t>
            </a:r>
            <a:r>
              <a:rPr lang="en-US" sz="1100" dirty="0" err="1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dmesg</a:t>
            </a:r>
            <a:r>
              <a:rPr lang="en-US" sz="11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a hint about the failure.</a:t>
            </a:r>
            <a:endParaRPr lang="en-US" sz="1100" dirty="0"/>
          </a:p>
        </p:txBody>
      </p:sp>
      <p:sp>
        <p:nvSpPr>
          <p:cNvPr id="9" name="Problem callou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1417320"/>
            <a:ext cx="4114800" cy="822960"/>
          </a:xfrm>
          <a:prstGeom prst="rect">
            <a:avLst/>
          </a:prstGeom>
          <a:solidFill>
            <a:srgbClr val="FCEBED"/>
          </a:solidFill>
          <a:ln w="12700">
            <a:solidFill>
              <a:srgbClr val="F0BF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4498848" y="1481328"/>
            <a:ext cx="380390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debugging using </a:t>
            </a:r>
            <a:r>
              <a:rPr lang="en-US" sz="1200" dirty="0" err="1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dmesg</a:t>
            </a:r>
            <a:r>
              <a:rPr lang="en-US" sz="1200" dirty="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logs.</a:t>
            </a:r>
            <a:endParaRPr lang="en-US" sz="1200" dirty="0"/>
          </a:p>
        </p:txBody>
      </p:sp>
      <p:sp>
        <p:nvSpPr>
          <p:cNvPr id="11" name="Approach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468880"/>
            <a:ext cx="8138160" cy="10607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2798064"/>
            <a:ext cx="402336" cy="402336"/>
          </a:xfrm>
          <a:prstGeom prst="ellipse">
            <a:avLst/>
          </a:prstGeom>
          <a:solidFill>
            <a:srgbClr val="0B3B6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/>
          <p:nvPr/>
        </p:nvSpPr>
        <p:spPr>
          <a:xfrm>
            <a:off x="713232" y="27980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1280160" y="258775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 with TEST_ONLY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1280160" y="2898648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Re-run the commit as a test to see whether it would pass.</a:t>
            </a:r>
            <a:endParaRPr lang="en-US" sz="1100"/>
          </a:p>
        </p:txBody>
      </p:sp>
      <p:sp>
        <p:nvSpPr>
          <p:cNvPr id="16" name="Problem callou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2587752"/>
            <a:ext cx="4114800" cy="822960"/>
          </a:xfrm>
          <a:prstGeom prst="rect">
            <a:avLst/>
          </a:prstGeom>
          <a:solidFill>
            <a:srgbClr val="FCEBED"/>
          </a:solidFill>
          <a:ln w="12700">
            <a:solidFill>
              <a:srgbClr val="F0BF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/>
          <p:nvPr/>
        </p:nvSpPr>
        <p:spPr>
          <a:xfrm>
            <a:off x="4498848" y="2651760"/>
            <a:ext cx="380390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Tells you that it </a:t>
            </a:r>
            <a:r>
              <a:rPr lang="en-US" sz="1200" dirty="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fails, </a:t>
            </a:r>
            <a:r>
              <a:rPr lang="en-US" sz="120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</a:t>
            </a:r>
            <a:r>
              <a:rPr lang="en-US" sz="1200" dirty="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why. Each probe is another </a:t>
            </a:r>
            <a:r>
              <a:rPr lang="en-US" sz="120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ioctl</a:t>
            </a:r>
            <a:r>
              <a:rPr lang="en-US" sz="1200" dirty="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round trip.</a:t>
            </a:r>
            <a:endParaRPr lang="en-US" sz="1200" dirty="0"/>
          </a:p>
        </p:txBody>
      </p:sp>
      <p:sp>
        <p:nvSpPr>
          <p:cNvPr id="18" name="Approach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639312"/>
            <a:ext cx="8138160" cy="1060704"/>
          </a:xfrm>
          <a:prstGeom prst="rect">
            <a:avLst/>
          </a:prstGeom>
          <a:solidFill>
            <a:srgbClr val="F7FAFD"/>
          </a:solidFill>
          <a:ln w="1270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3968496"/>
            <a:ext cx="402336" cy="402336"/>
          </a:xfrm>
          <a:prstGeom prst="ellipse">
            <a:avLst/>
          </a:prstGeom>
          <a:solidFill>
            <a:srgbClr val="0B3B6F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/>
          <p:nvPr/>
        </p:nvSpPr>
        <p:spPr>
          <a:xfrm>
            <a:off x="713232" y="39684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/>
          </a:p>
        </p:txBody>
      </p:sp>
      <p:sp>
        <p:nvSpPr>
          <p:cNvPr id="21" name="Text 19"/>
          <p:cNvSpPr/>
          <p:nvPr/>
        </p:nvSpPr>
        <p:spPr>
          <a:xfrm>
            <a:off x="1280160" y="3758184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 retry ladder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80160" y="4069080"/>
            <a:ext cx="2834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down resolution, refresh rate</a:t>
            </a:r>
            <a:r>
              <a:rPr lang="en-US" sz="110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00" err="1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bpc</a:t>
            </a:r>
            <a:r>
              <a:rPr lang="en-US" sz="11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plane count until something sticks.</a:t>
            </a:r>
            <a:endParaRPr lang="en-US" sz="1100" dirty="0"/>
          </a:p>
        </p:txBody>
      </p:sp>
      <p:sp>
        <p:nvSpPr>
          <p:cNvPr id="23" name="Problem callou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3758184"/>
            <a:ext cx="4114800" cy="822960"/>
          </a:xfrm>
          <a:prstGeom prst="rect">
            <a:avLst/>
          </a:prstGeom>
          <a:solidFill>
            <a:srgbClr val="FCEBED"/>
          </a:solidFill>
          <a:ln w="12700">
            <a:solidFill>
              <a:srgbClr val="F0BFC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4" name="Text 22"/>
          <p:cNvSpPr/>
          <p:nvPr/>
        </p:nvSpPr>
        <p:spPr>
          <a:xfrm>
            <a:off x="4498848" y="3822192"/>
            <a:ext cx="380390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6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guess work.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ATOMIC COMMIT FLOW </a:t>
            </a:r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B6F"/>
                </a:solidFill>
                <a:latin typeface="Trebuchet MS" pitchFamily="34" charset="0"/>
                <a:cs typeface="Trebuchet MS" pitchFamily="34" charset="-120"/>
              </a:rPr>
              <a:t>Passing failure information to </a:t>
            </a:r>
            <a:r>
              <a:rPr lang="en-US" sz="2800" b="1" dirty="0" err="1">
                <a:solidFill>
                  <a:srgbClr val="0B3B6F"/>
                </a:solidFill>
                <a:latin typeface="Trebuchet MS" pitchFamily="34" charset="0"/>
                <a:cs typeface="Trebuchet MS" pitchFamily="34" charset="-120"/>
              </a:rPr>
              <a:t>userspace</a:t>
            </a:r>
            <a:endParaRPr lang="en-US" sz="2800" b="1" dirty="0">
              <a:solidFill>
                <a:srgbClr val="0B3B6F"/>
              </a:solidFill>
              <a:latin typeface="Trebuchet MS" pitchFamily="34" charset="0"/>
              <a:cs typeface="Trebuchet MS" pitchFamily="34" charset="-120"/>
            </a:endParaRPr>
          </a:p>
        </p:txBody>
      </p:sp>
      <p:sp>
        <p:nvSpPr>
          <p:cNvPr id="4" name="Flow node"/>
          <p:cNvSpPr/>
          <p:nvPr/>
        </p:nvSpPr>
        <p:spPr>
          <a:xfrm>
            <a:off x="1002920" y="1150000"/>
            <a:ext cx="3657600" cy="46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node0"/>
          <p:cNvSpPr/>
          <p:nvPr/>
        </p:nvSpPr>
        <p:spPr>
          <a:xfrm>
            <a:off x="1102920" y="1150000"/>
            <a:ext cx="345760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Compositor builds the atomic request</a:t>
            </a:r>
          </a:p>
        </p:txBody>
      </p:sp>
      <p:sp>
        <p:nvSpPr>
          <p:cNvPr id="6" name="Arrow 0"/>
          <p:cNvSpPr/>
          <p:nvPr/>
        </p:nvSpPr>
        <p:spPr>
          <a:xfrm>
            <a:off x="2648840" y="1610000"/>
            <a:ext cx="365760" cy="2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↓</a:t>
            </a:r>
          </a:p>
        </p:txBody>
      </p:sp>
      <p:sp>
        <p:nvSpPr>
          <p:cNvPr id="7" name="Flow node"/>
          <p:cNvSpPr/>
          <p:nvPr/>
        </p:nvSpPr>
        <p:spPr>
          <a:xfrm>
            <a:off x="1002920" y="1850000"/>
            <a:ext cx="3657600" cy="46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node1"/>
          <p:cNvSpPr/>
          <p:nvPr/>
        </p:nvSpPr>
        <p:spPr>
          <a:xfrm>
            <a:off x="1102920" y="1850000"/>
            <a:ext cx="345760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 err="1">
                <a:solidFill>
                  <a:srgbClr val="0B3B6F"/>
                </a:solidFill>
                <a:latin typeface="Consolas" pitchFamily="34" charset="0"/>
                <a:cs typeface="Consolas" pitchFamily="34" charset="-120"/>
              </a:rPr>
              <a:t>drmModeAtomicCommit</a:t>
            </a:r>
            <a:r>
              <a:rPr lang="en-US" sz="1200" b="1" dirty="0">
                <a:solidFill>
                  <a:srgbClr val="0B3B6F"/>
                </a:solidFill>
                <a:latin typeface="Consolas" pitchFamily="34" charset="0"/>
                <a:cs typeface="Consolas" pitchFamily="34" charset="-120"/>
              </a:rPr>
              <a:t>()</a:t>
            </a:r>
          </a:p>
        </p:txBody>
      </p:sp>
      <p:sp>
        <p:nvSpPr>
          <p:cNvPr id="9" name="Arrow 1"/>
          <p:cNvSpPr/>
          <p:nvPr/>
        </p:nvSpPr>
        <p:spPr>
          <a:xfrm>
            <a:off x="2648840" y="2310000"/>
            <a:ext cx="365760" cy="2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↓</a:t>
            </a:r>
          </a:p>
        </p:txBody>
      </p:sp>
      <p:sp>
        <p:nvSpPr>
          <p:cNvPr id="10" name="Flow node"/>
          <p:cNvSpPr/>
          <p:nvPr/>
        </p:nvSpPr>
        <p:spPr>
          <a:xfrm>
            <a:off x="1002920" y="2550000"/>
            <a:ext cx="3657600" cy="46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node2"/>
          <p:cNvSpPr/>
          <p:nvPr/>
        </p:nvSpPr>
        <p:spPr>
          <a:xfrm>
            <a:off x="1102920" y="2550000"/>
            <a:ext cx="345760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Driver atomic check rejects it  →  -EINVAL</a:t>
            </a:r>
          </a:p>
        </p:txBody>
      </p:sp>
      <p:sp>
        <p:nvSpPr>
          <p:cNvPr id="12" name="Arrow 2"/>
          <p:cNvSpPr/>
          <p:nvPr/>
        </p:nvSpPr>
        <p:spPr>
          <a:xfrm>
            <a:off x="2648840" y="3010000"/>
            <a:ext cx="365760" cy="2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↓</a:t>
            </a:r>
          </a:p>
        </p:txBody>
      </p:sp>
      <p:sp>
        <p:nvSpPr>
          <p:cNvPr id="13" name="Flow node"/>
          <p:cNvSpPr/>
          <p:nvPr/>
        </p:nvSpPr>
        <p:spPr>
          <a:xfrm>
            <a:off x="1002920" y="3250000"/>
            <a:ext cx="3657600" cy="46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node3"/>
          <p:cNvSpPr/>
          <p:nvPr/>
        </p:nvSpPr>
        <p:spPr>
          <a:xfrm>
            <a:off x="1102920" y="3250000"/>
            <a:ext cx="345760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Compositor adjusts the request and retries</a:t>
            </a:r>
          </a:p>
        </p:txBody>
      </p:sp>
      <p:sp>
        <p:nvSpPr>
          <p:cNvPr id="15" name="Arrow 3"/>
          <p:cNvSpPr/>
          <p:nvPr/>
        </p:nvSpPr>
        <p:spPr>
          <a:xfrm>
            <a:off x="2648840" y="3710000"/>
            <a:ext cx="365760" cy="2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↓</a:t>
            </a:r>
          </a:p>
        </p:txBody>
      </p:sp>
      <p:sp>
        <p:nvSpPr>
          <p:cNvPr id="16" name="Flow node"/>
          <p:cNvSpPr/>
          <p:nvPr/>
        </p:nvSpPr>
        <p:spPr>
          <a:xfrm>
            <a:off x="1005840" y="3950000"/>
            <a:ext cx="3657600" cy="46000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node4"/>
          <p:cNvSpPr/>
          <p:nvPr/>
        </p:nvSpPr>
        <p:spPr>
          <a:xfrm>
            <a:off x="1102920" y="3950000"/>
            <a:ext cx="3457600" cy="4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Display update succeeds</a:t>
            </a:r>
          </a:p>
        </p:txBody>
      </p:sp>
      <p:sp>
        <p:nvSpPr>
          <p:cNvPr id="18" name="New addition"/>
          <p:cNvSpPr/>
          <p:nvPr/>
        </p:nvSpPr>
        <p:spPr>
          <a:xfrm>
            <a:off x="4990000" y="2461013"/>
            <a:ext cx="3650000" cy="42000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15875">
            <a:solidFill>
              <a:srgbClr val="1F7A4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New addition text"/>
          <p:cNvSpPr/>
          <p:nvPr/>
        </p:nvSpPr>
        <p:spPr>
          <a:xfrm>
            <a:off x="5090000" y="2461013"/>
            <a:ext cx="343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-EINVAL + </a:t>
            </a:r>
            <a:r>
              <a:rPr lang="en-US" sz="1050" b="1" dirty="0" err="1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failure_code</a:t>
            </a:r>
            <a:r>
              <a:rPr lang="en-US" sz="105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 + failure reason + </a:t>
            </a:r>
            <a:r>
              <a:rPr lang="en-US" sz="1050" b="1" dirty="0" err="1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drm</a:t>
            </a:r>
            <a:r>
              <a:rPr lang="en-US" sz="105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 objects causing the failure</a:t>
            </a:r>
          </a:p>
        </p:txBody>
      </p:sp>
      <p:sp>
        <p:nvSpPr>
          <p:cNvPr id="20" name="New addition"/>
          <p:cNvSpPr/>
          <p:nvPr/>
        </p:nvSpPr>
        <p:spPr>
          <a:xfrm>
            <a:off x="4990000" y="2970000"/>
            <a:ext cx="3650000" cy="42000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15875">
            <a:solidFill>
              <a:srgbClr val="1F7A4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New addition text"/>
          <p:cNvSpPr/>
          <p:nvPr/>
        </p:nvSpPr>
        <p:spPr>
          <a:xfrm>
            <a:off x="5090000" y="2970000"/>
            <a:ext cx="343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 err="1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libdrm</a:t>
            </a:r>
            <a:r>
              <a:rPr lang="en-US" sz="105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 exposes this information to compositor</a:t>
            </a:r>
          </a:p>
        </p:txBody>
      </p:sp>
      <p:sp>
        <p:nvSpPr>
          <p:cNvPr id="22" name="New addition"/>
          <p:cNvSpPr/>
          <p:nvPr/>
        </p:nvSpPr>
        <p:spPr>
          <a:xfrm>
            <a:off x="4990000" y="3471645"/>
            <a:ext cx="3650000" cy="42000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15875">
            <a:solidFill>
              <a:srgbClr val="1F7A4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New addition text"/>
          <p:cNvSpPr/>
          <p:nvPr/>
        </p:nvSpPr>
        <p:spPr>
          <a:xfrm>
            <a:off x="5090000" y="3471645"/>
            <a:ext cx="343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Compositor decodes it, add the corrective measures to the </a:t>
            </a:r>
            <a:r>
              <a:rPr lang="en-US" sz="1050" b="1" dirty="0" err="1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drm</a:t>
            </a:r>
            <a:r>
              <a:rPr lang="en-US" sz="105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 object and retries</a:t>
            </a:r>
          </a:p>
        </p:txBody>
      </p:sp>
      <p:sp>
        <p:nvSpPr>
          <p:cNvPr id="26" name="Legend swatch"/>
          <p:cNvSpPr/>
          <p:nvPr/>
        </p:nvSpPr>
        <p:spPr>
          <a:xfrm>
            <a:off x="502920" y="4700000"/>
            <a:ext cx="182880" cy="182880"/>
          </a:xfrm>
          <a:prstGeom prst="roundRect">
            <a:avLst>
              <a:gd name="adj" fmla="val 12000"/>
            </a:avLst>
          </a:prstGeom>
          <a:solidFill>
            <a:srgbClr val="EAF1F9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7" name="Text L1"/>
          <p:cNvSpPr/>
          <p:nvPr/>
        </p:nvSpPr>
        <p:spPr>
          <a:xfrm>
            <a:off x="777240" y="4672568"/>
            <a:ext cx="1500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0" dirty="0">
                <a:solidFill>
                  <a:srgbClr val="5A6672"/>
                </a:solidFill>
                <a:latin typeface="Calibri" pitchFamily="34" charset="0"/>
                <a:cs typeface="Calibri" pitchFamily="34" charset="-120"/>
              </a:rPr>
              <a:t>Existing </a:t>
            </a:r>
            <a:r>
              <a:rPr lang="en-US" sz="1100" dirty="0">
                <a:solidFill>
                  <a:srgbClr val="5A6672"/>
                </a:solidFill>
                <a:latin typeface="Calibri" pitchFamily="34" charset="0"/>
                <a:cs typeface="Calibri" pitchFamily="34" charset="-120"/>
              </a:rPr>
              <a:t>A</a:t>
            </a:r>
            <a:r>
              <a:rPr lang="en-US" sz="1100" b="0" dirty="0">
                <a:solidFill>
                  <a:srgbClr val="5A6672"/>
                </a:solidFill>
                <a:latin typeface="Calibri" pitchFamily="34" charset="0"/>
                <a:cs typeface="Calibri" pitchFamily="34" charset="-120"/>
              </a:rPr>
              <a:t>tomic </a:t>
            </a:r>
            <a:r>
              <a:rPr lang="en-US" sz="1100" dirty="0">
                <a:solidFill>
                  <a:srgbClr val="5A6672"/>
                </a:solidFill>
                <a:latin typeface="Calibri" pitchFamily="34" charset="0"/>
                <a:cs typeface="Calibri" pitchFamily="34" charset="-120"/>
              </a:rPr>
              <a:t>C</a:t>
            </a:r>
            <a:r>
              <a:rPr lang="en-US" sz="1100" b="0" dirty="0">
                <a:solidFill>
                  <a:srgbClr val="5A6672"/>
                </a:solidFill>
                <a:latin typeface="Calibri" pitchFamily="34" charset="0"/>
                <a:cs typeface="Calibri" pitchFamily="34" charset="-120"/>
              </a:rPr>
              <a:t>ommit </a:t>
            </a:r>
          </a:p>
        </p:txBody>
      </p:sp>
      <p:sp>
        <p:nvSpPr>
          <p:cNvPr id="28" name="Legend swatch"/>
          <p:cNvSpPr/>
          <p:nvPr/>
        </p:nvSpPr>
        <p:spPr>
          <a:xfrm>
            <a:off x="2560320" y="4700000"/>
            <a:ext cx="182880" cy="18288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12700">
            <a:solidFill>
              <a:srgbClr val="1F7A4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9" name="Text L2"/>
          <p:cNvSpPr/>
          <p:nvPr/>
        </p:nvSpPr>
        <p:spPr>
          <a:xfrm>
            <a:off x="2834640" y="4672568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Atomic Commit with Error Handling</a:t>
            </a:r>
          </a:p>
        </p:txBody>
      </p:sp>
      <p:sp>
        <p:nvSpPr>
          <p:cNvPr id="30" name="Insertion bracket"/>
          <p:cNvSpPr/>
          <p:nvPr/>
        </p:nvSpPr>
        <p:spPr>
          <a:xfrm>
            <a:off x="4880000" y="2288408"/>
            <a:ext cx="3870000" cy="1779997"/>
          </a:xfrm>
          <a:prstGeom prst="roundRect">
            <a:avLst>
              <a:gd name="adj" fmla="val 6000"/>
            </a:avLst>
          </a:prstGeom>
          <a:noFill/>
          <a:ln w="12700">
            <a:solidFill>
              <a:srgbClr val="1F7A45"/>
            </a:solidFill>
            <a:prstDash val="dash"/>
          </a:ln>
        </p:spPr>
        <p:txBody>
          <a:bodyPr/>
          <a:lstStyle/>
          <a:p>
            <a:endParaRPr lang="en-IN"/>
          </a:p>
        </p:txBody>
      </p:sp>
      <p:sp>
        <p:nvSpPr>
          <p:cNvPr id="32" name="Insertion connector"/>
          <p:cNvSpPr/>
          <p:nvPr/>
        </p:nvSpPr>
        <p:spPr>
          <a:xfrm>
            <a:off x="3114600" y="3117043"/>
            <a:ext cx="1765400" cy="12957"/>
          </a:xfrm>
          <a:prstGeom prst="line">
            <a:avLst/>
          </a:prstGeom>
          <a:ln w="19050" cap="rnd">
            <a:solidFill>
              <a:srgbClr val="1F7A45"/>
            </a:solidFill>
            <a:prstDash val="dash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yebrow"/>
          <p:cNvSpPr txBox="1"/>
          <p:nvPr/>
        </p:nvSpPr>
        <p:spPr>
          <a:xfrm>
            <a:off x="502920" y="380000"/>
            <a:ext cx="4000000" cy="23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1000" b="1" dirty="0">
                <a:solidFill>
                  <a:srgbClr val="1A6FC4"/>
                </a:solidFill>
                <a:latin typeface="Calibri"/>
              </a:rPr>
              <a:t>EXAMPLE SCENARIO</a:t>
            </a:r>
          </a:p>
        </p:txBody>
      </p:sp>
      <p:sp>
        <p:nvSpPr>
          <p:cNvPr id="11" name="Title"/>
          <p:cNvSpPr txBox="1"/>
          <p:nvPr/>
        </p:nvSpPr>
        <p:spPr>
          <a:xfrm>
            <a:off x="502920" y="640000"/>
            <a:ext cx="8138160" cy="4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2200" b="1">
                <a:solidFill>
                  <a:srgbClr val="0B3B6F"/>
                </a:solidFill>
                <a:latin typeface="Calibri"/>
              </a:rPr>
              <a:t>Bandwidth limitation</a:t>
            </a:r>
          </a:p>
        </p:txBody>
      </p:sp>
      <p:sp>
        <p:nvSpPr>
          <p:cNvPr id="20" name="Step 1"/>
          <p:cNvSpPr/>
          <p:nvPr/>
        </p:nvSpPr>
        <p:spPr>
          <a:xfrm>
            <a:off x="502920" y="1330000"/>
            <a:ext cx="2400000" cy="880000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Step 1 text"/>
          <p:cNvSpPr txBox="1"/>
          <p:nvPr/>
        </p:nvSpPr>
        <p:spPr>
          <a:xfrm>
            <a:off x="652920" y="1440000"/>
            <a:ext cx="2100000" cy="6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>
                <a:solidFill>
                  <a:srgbClr val="0B3B6F"/>
                </a:solidFill>
                <a:latin typeface="Calibri"/>
              </a:rPr>
              <a:t>Two 4K panels connected</a:t>
            </a:r>
          </a:p>
        </p:txBody>
      </p:sp>
      <p:sp>
        <p:nvSpPr>
          <p:cNvPr id="22" name="Step 2"/>
          <p:cNvSpPr/>
          <p:nvPr/>
        </p:nvSpPr>
        <p:spPr>
          <a:xfrm>
            <a:off x="3372920" y="1336875"/>
            <a:ext cx="2400000" cy="880000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tep 2 text"/>
          <p:cNvSpPr txBox="1"/>
          <p:nvPr/>
        </p:nvSpPr>
        <p:spPr>
          <a:xfrm>
            <a:off x="3522920" y="1440000"/>
            <a:ext cx="2100000" cy="6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B3B6F"/>
                </a:solidFill>
                <a:latin typeface="Calibri"/>
              </a:rPr>
              <a:t>Atomic request demanding more  bandwidth</a:t>
            </a:r>
          </a:p>
          <a:p>
            <a:pPr algn="ctr"/>
            <a:r>
              <a:rPr lang="en-US" sz="900" b="0" dirty="0">
                <a:solidFill>
                  <a:srgbClr val="33475B"/>
                </a:solidFill>
                <a:latin typeface="Calibri"/>
              </a:rPr>
              <a:t>Higher mode /</a:t>
            </a:r>
            <a:r>
              <a:rPr lang="en-US" sz="900" dirty="0">
                <a:solidFill>
                  <a:srgbClr val="33475B"/>
                </a:solidFill>
                <a:latin typeface="Calibri"/>
              </a:rPr>
              <a:t> Down scaling / Increase number of overlay planes / Tiling </a:t>
            </a:r>
            <a:endParaRPr lang="en-US" sz="900" b="0" dirty="0">
              <a:solidFill>
                <a:srgbClr val="33475B"/>
              </a:solidFill>
              <a:latin typeface="Calibri"/>
            </a:endParaRPr>
          </a:p>
        </p:txBody>
      </p:sp>
      <p:sp>
        <p:nvSpPr>
          <p:cNvPr id="24" name="Step 3"/>
          <p:cNvSpPr/>
          <p:nvPr/>
        </p:nvSpPr>
        <p:spPr>
          <a:xfrm>
            <a:off x="6242920" y="1330000"/>
            <a:ext cx="2400000" cy="880000"/>
          </a:xfrm>
          <a:prstGeom prst="roundRect">
            <a:avLst/>
          </a:prstGeom>
          <a:solidFill>
            <a:srgbClr val="FBEAEC"/>
          </a:solidFill>
          <a:ln w="12700">
            <a:solidFill>
              <a:srgbClr val="A8323F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tep 3 text"/>
          <p:cNvSpPr txBox="1"/>
          <p:nvPr/>
        </p:nvSpPr>
        <p:spPr>
          <a:xfrm>
            <a:off x="6392920" y="1440000"/>
            <a:ext cx="2100000" cy="66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8E2430"/>
                </a:solidFill>
                <a:latin typeface="Calibri"/>
              </a:rPr>
              <a:t>Driver hits the bandwidth limit</a:t>
            </a:r>
          </a:p>
        </p:txBody>
      </p:sp>
      <p:sp>
        <p:nvSpPr>
          <p:cNvPr id="30" name="Arrow 1"/>
          <p:cNvSpPr/>
          <p:nvPr/>
        </p:nvSpPr>
        <p:spPr>
          <a:xfrm>
            <a:off x="2962920" y="1770000"/>
            <a:ext cx="350000" cy="0"/>
          </a:xfrm>
          <a:prstGeom prst="line">
            <a:avLst/>
          </a:prstGeom>
          <a:ln w="19050" cap="rnd">
            <a:solidFill>
              <a:srgbClr val="1A6FC4"/>
            </a:solidFill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31" name="Arrow 2"/>
          <p:cNvSpPr/>
          <p:nvPr/>
        </p:nvSpPr>
        <p:spPr>
          <a:xfrm>
            <a:off x="5832920" y="1770000"/>
            <a:ext cx="350000" cy="0"/>
          </a:xfrm>
          <a:prstGeom prst="line">
            <a:avLst/>
          </a:prstGeom>
          <a:ln w="19050" cap="rnd">
            <a:solidFill>
              <a:srgbClr val="1A6FC4"/>
            </a:solidFill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34" name="Arrow down 1"/>
          <p:cNvSpPr/>
          <p:nvPr/>
        </p:nvSpPr>
        <p:spPr>
          <a:xfrm>
            <a:off x="7442920" y="2210000"/>
            <a:ext cx="0" cy="300000"/>
          </a:xfrm>
          <a:prstGeom prst="line">
            <a:avLst/>
          </a:prstGeom>
          <a:ln w="19050" cap="rnd">
            <a:solidFill>
              <a:srgbClr val="A8323F"/>
            </a:solidFill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40" name="Error card"/>
          <p:cNvSpPr/>
          <p:nvPr/>
        </p:nvSpPr>
        <p:spPr>
          <a:xfrm>
            <a:off x="502920" y="2510000"/>
            <a:ext cx="8138160" cy="1020000"/>
          </a:xfrm>
          <a:prstGeom prst="roundRect">
            <a:avLst/>
          </a:prstGeom>
          <a:solidFill>
            <a:srgbClr val="FBEAEC"/>
          </a:solidFill>
          <a:ln w="12700">
            <a:solidFill>
              <a:srgbClr val="A8323F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1" name="Error title"/>
          <p:cNvSpPr txBox="1"/>
          <p:nvPr/>
        </p:nvSpPr>
        <p:spPr>
          <a:xfrm>
            <a:off x="702920" y="2620000"/>
            <a:ext cx="7738160" cy="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8E2430"/>
                </a:solidFill>
                <a:latin typeface="Calibri"/>
              </a:rPr>
              <a:t>WHAT USER SPACE NOW RECEIVES</a:t>
            </a:r>
          </a:p>
        </p:txBody>
      </p:sp>
      <p:sp>
        <p:nvSpPr>
          <p:cNvPr id="42" name="Error body"/>
          <p:cNvSpPr txBox="1"/>
          <p:nvPr/>
        </p:nvSpPr>
        <p:spPr>
          <a:xfrm>
            <a:off x="702920" y="2910000"/>
            <a:ext cx="7738160" cy="48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r>
              <a:rPr lang="en-US" sz="1250" b="1" dirty="0">
                <a:solidFill>
                  <a:srgbClr val="8E2430"/>
                </a:solidFill>
                <a:latin typeface="Consolas"/>
              </a:rPr>
              <a:t>-</a:t>
            </a:r>
            <a:r>
              <a:rPr lang="en-US" sz="1250" b="1">
                <a:solidFill>
                  <a:srgbClr val="8E2430"/>
                </a:solidFill>
                <a:latin typeface="Consolas"/>
              </a:rPr>
              <a:t>EINVAL</a:t>
            </a:r>
            <a:r>
              <a:rPr lang="en-US" sz="1250" b="1">
                <a:solidFill>
                  <a:srgbClr val="33475B"/>
                </a:solidFill>
                <a:latin typeface="Calibri"/>
              </a:rPr>
              <a:t> </a:t>
            </a:r>
            <a:r>
              <a:rPr lang="en-US" sz="1250" b="1">
                <a:solidFill>
                  <a:schemeClr val="accent1"/>
                </a:solidFill>
              </a:rPr>
              <a:t>+</a:t>
            </a:r>
            <a:r>
              <a:rPr lang="en-US" sz="1250" b="1">
                <a:solidFill>
                  <a:srgbClr val="33475B"/>
                </a:solidFill>
                <a:latin typeface="Calibri"/>
              </a:rPr>
              <a:t>   </a:t>
            </a:r>
            <a:r>
              <a:rPr lang="en-US" sz="1250" b="1" dirty="0">
                <a:solidFill>
                  <a:srgbClr val="8E2430"/>
                </a:solidFill>
                <a:latin typeface="Consolas"/>
              </a:rPr>
              <a:t>DRM_MODE_ATOMIC_SCANOUT_BW</a:t>
            </a:r>
            <a:r>
              <a:rPr lang="en-US" sz="1250" b="1" dirty="0">
                <a:solidFill>
                  <a:srgbClr val="33475B"/>
                </a:solidFill>
                <a:latin typeface="Calibri"/>
              </a:rPr>
              <a:t>  </a:t>
            </a:r>
            <a:r>
              <a:rPr lang="en-US" sz="1250" b="1" dirty="0">
                <a:solidFill>
                  <a:schemeClr val="accent1"/>
                </a:solidFill>
              </a:rPr>
              <a:t>+</a:t>
            </a:r>
            <a:r>
              <a:rPr lang="en-US" sz="1250" b="1" dirty="0">
                <a:solidFill>
                  <a:srgbClr val="33475B"/>
                </a:solidFill>
                <a:latin typeface="Calibri"/>
              </a:rPr>
              <a:t> </a:t>
            </a:r>
            <a:r>
              <a:rPr lang="en-US" sz="1250" b="1" dirty="0">
                <a:solidFill>
                  <a:srgbClr val="8E2430"/>
                </a:solidFill>
                <a:latin typeface="Calibri"/>
              </a:rPr>
              <a:t> Bandwidth exceeded  </a:t>
            </a:r>
            <a:r>
              <a:rPr lang="en-US" sz="1250" b="1" dirty="0">
                <a:solidFill>
                  <a:schemeClr val="accent1"/>
                </a:solidFill>
                <a:latin typeface="Calibri"/>
              </a:rPr>
              <a:t>+</a:t>
            </a:r>
            <a:r>
              <a:rPr lang="en-US" sz="1250" b="1" dirty="0">
                <a:solidFill>
                  <a:srgbClr val="8E2430"/>
                </a:solidFill>
                <a:latin typeface="Calibri"/>
              </a:rPr>
              <a:t>  </a:t>
            </a:r>
            <a:r>
              <a:rPr lang="en-US" sz="1250" b="1" dirty="0" err="1">
                <a:solidFill>
                  <a:srgbClr val="8E2430"/>
                </a:solidFill>
                <a:latin typeface="Calibri"/>
              </a:rPr>
              <a:t>drm</a:t>
            </a:r>
            <a:r>
              <a:rPr lang="en-US" sz="1250" b="1" dirty="0">
                <a:solidFill>
                  <a:srgbClr val="8E2430"/>
                </a:solidFill>
                <a:latin typeface="Calibri"/>
              </a:rPr>
              <a:t> objects that caused it</a:t>
            </a:r>
          </a:p>
        </p:txBody>
      </p:sp>
      <p:sp>
        <p:nvSpPr>
          <p:cNvPr id="45" name="Arrow down 2"/>
          <p:cNvSpPr/>
          <p:nvPr/>
        </p:nvSpPr>
        <p:spPr>
          <a:xfrm>
            <a:off x="4571000" y="3530000"/>
            <a:ext cx="0" cy="300000"/>
          </a:xfrm>
          <a:prstGeom prst="line">
            <a:avLst/>
          </a:prstGeom>
          <a:ln w="19050" cap="rnd">
            <a:solidFill>
              <a:srgbClr val="1F7A45"/>
            </a:solidFill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50" name="Retry card"/>
          <p:cNvSpPr/>
          <p:nvPr/>
        </p:nvSpPr>
        <p:spPr>
          <a:xfrm>
            <a:off x="502920" y="3860000"/>
            <a:ext cx="8138160" cy="880000"/>
          </a:xfrm>
          <a:prstGeom prst="roundRect">
            <a:avLst/>
          </a:prstGeom>
          <a:solidFill>
            <a:srgbClr val="E9F5EE"/>
          </a:solidFill>
          <a:ln w="12700">
            <a:solidFill>
              <a:srgbClr val="1F7A4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Retry text"/>
          <p:cNvSpPr txBox="1"/>
          <p:nvPr/>
        </p:nvSpPr>
        <p:spPr>
          <a:xfrm>
            <a:off x="702920" y="3980000"/>
            <a:ext cx="7738160" cy="6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50" b="1" dirty="0">
                <a:solidFill>
                  <a:srgbClr val="1F7A45"/>
                </a:solidFill>
                <a:latin typeface="Calibri"/>
              </a:rPr>
              <a:t>The retry is straightforward</a:t>
            </a:r>
          </a:p>
          <a:p>
            <a:pPr algn="ctr"/>
            <a:r>
              <a:rPr lang="en-US" sz="1000" b="0" dirty="0">
                <a:solidFill>
                  <a:srgbClr val="33475B"/>
                </a:solidFill>
                <a:latin typeface="Calibri"/>
              </a:rPr>
              <a:t>The compositor can adjust the config and retry.</a:t>
            </a:r>
          </a:p>
        </p:txBody>
      </p:sp>
    </p:spTree>
    <p:extLst>
      <p:ext uri="{BB962C8B-B14F-4D97-AF65-F5344CB8AC3E}">
        <p14:creationId xmlns:p14="http://schemas.microsoft.com/office/powerpoint/2010/main" val="328465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30" grpId="0"/>
      <p:bldP spid="31" grpId="0"/>
      <p:bldP spid="34" grpId="0"/>
      <p:bldP spid="40" grpId="0"/>
      <p:bldP spid="41" grpId="0"/>
      <p:bldP spid="42" grpId="0"/>
      <p:bldP spid="45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B3DDA-B52B-BFF8-B60E-DD44DA1C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">
            <a:extLst>
              <a:ext uri="{FF2B5EF4-FFF2-40B4-BE49-F238E27FC236}">
                <a16:creationId xmlns:a16="http://schemas.microsoft.com/office/drawing/2014/main" id="{835F6D6B-9EA2-9DCC-6736-D16F6A3F07AF}"/>
              </a:ext>
            </a:extLst>
          </p:cNvPr>
          <p:cNvSpPr/>
          <p:nvPr/>
        </p:nvSpPr>
        <p:spPr>
          <a:xfrm>
            <a:off x="502920" y="27432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dirty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DEVELOPMENT</a:t>
            </a:r>
          </a:p>
        </p:txBody>
      </p:sp>
      <p:sp>
        <p:nvSpPr>
          <p:cNvPr id="102" name="Text">
            <a:extLst>
              <a:ext uri="{FF2B5EF4-FFF2-40B4-BE49-F238E27FC236}">
                <a16:creationId xmlns:a16="http://schemas.microsoft.com/office/drawing/2014/main" id="{87752552-8E59-DC7F-2FAB-9C002FFB45FD}"/>
              </a:ext>
            </a:extLst>
          </p:cNvPr>
          <p:cNvSpPr/>
          <p:nvPr/>
        </p:nvSpPr>
        <p:spPr>
          <a:xfrm>
            <a:off x="502920" y="502921"/>
            <a:ext cx="813816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How the error travels: mutter → </a:t>
            </a:r>
            <a:r>
              <a:rPr lang="en-US" sz="2200" b="1" dirty="0" err="1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libdrm</a:t>
            </a:r>
            <a:r>
              <a:rPr lang="en-US" sz="220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 → kernel</a:t>
            </a:r>
          </a:p>
        </p:txBody>
      </p:sp>
      <p:sp>
        <p:nvSpPr>
          <p:cNvPr id="103" name="Box">
            <a:extLst>
              <a:ext uri="{FF2B5EF4-FFF2-40B4-BE49-F238E27FC236}">
                <a16:creationId xmlns:a16="http://schemas.microsoft.com/office/drawing/2014/main" id="{161F029B-C35E-F669-FD38-F7E1BE1B411F}"/>
              </a:ext>
            </a:extLst>
          </p:cNvPr>
          <p:cNvSpPr/>
          <p:nvPr/>
        </p:nvSpPr>
        <p:spPr>
          <a:xfrm>
            <a:off x="500000" y="1180000"/>
            <a:ext cx="1200000" cy="330000"/>
          </a:xfrm>
          <a:prstGeom prst="roundRect">
            <a:avLst>
              <a:gd name="adj" fmla="val 12000"/>
            </a:avLst>
          </a:prstGeom>
          <a:solidFill>
            <a:srgbClr val="E8F1FA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4" name="Text">
            <a:extLst>
              <a:ext uri="{FF2B5EF4-FFF2-40B4-BE49-F238E27FC236}">
                <a16:creationId xmlns:a16="http://schemas.microsoft.com/office/drawing/2014/main" id="{F3530C96-F209-6921-3C4C-AB864D757123}"/>
              </a:ext>
            </a:extLst>
          </p:cNvPr>
          <p:cNvSpPr/>
          <p:nvPr/>
        </p:nvSpPr>
        <p:spPr>
          <a:xfrm>
            <a:off x="500000" y="1180000"/>
            <a:ext cx="1200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Mutter</a:t>
            </a:r>
          </a:p>
        </p:txBody>
      </p:sp>
      <p:sp>
        <p:nvSpPr>
          <p:cNvPr id="105" name="Lifeline">
            <a:extLst>
              <a:ext uri="{FF2B5EF4-FFF2-40B4-BE49-F238E27FC236}">
                <a16:creationId xmlns:a16="http://schemas.microsoft.com/office/drawing/2014/main" id="{3736A1ED-22F2-9C33-D90C-E5CB68202993}"/>
              </a:ext>
            </a:extLst>
          </p:cNvPr>
          <p:cNvSpPr/>
          <p:nvPr/>
        </p:nvSpPr>
        <p:spPr>
          <a:xfrm>
            <a:off x="1100000" y="1560000"/>
            <a:ext cx="0" cy="2760000"/>
          </a:xfrm>
          <a:prstGeom prst="line">
            <a:avLst/>
          </a:prstGeom>
          <a:ln w="12700" cap="rnd">
            <a:solidFill>
              <a:srgbClr val="AFC4D9"/>
            </a:solidFill>
            <a:prstDash val="sysDash"/>
          </a:ln>
        </p:spPr>
        <p:txBody>
          <a:bodyPr/>
          <a:lstStyle/>
          <a:p>
            <a:endParaRPr lang="en-US"/>
          </a:p>
        </p:txBody>
      </p:sp>
      <p:sp>
        <p:nvSpPr>
          <p:cNvPr id="106" name="Box">
            <a:extLst>
              <a:ext uri="{FF2B5EF4-FFF2-40B4-BE49-F238E27FC236}">
                <a16:creationId xmlns:a16="http://schemas.microsoft.com/office/drawing/2014/main" id="{13506B76-99E6-5BAC-B6D2-AF7610B85FE7}"/>
              </a:ext>
            </a:extLst>
          </p:cNvPr>
          <p:cNvSpPr/>
          <p:nvPr/>
        </p:nvSpPr>
        <p:spPr>
          <a:xfrm>
            <a:off x="2300000" y="1180000"/>
            <a:ext cx="1200000" cy="330000"/>
          </a:xfrm>
          <a:prstGeom prst="roundRect">
            <a:avLst>
              <a:gd name="adj" fmla="val 12000"/>
            </a:avLst>
          </a:prstGeom>
          <a:solidFill>
            <a:srgbClr val="E8F1FA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7" name="Text">
            <a:extLst>
              <a:ext uri="{FF2B5EF4-FFF2-40B4-BE49-F238E27FC236}">
                <a16:creationId xmlns:a16="http://schemas.microsoft.com/office/drawing/2014/main" id="{6A5E5779-1C0E-30A6-0A44-DAB4C8730972}"/>
              </a:ext>
            </a:extLst>
          </p:cNvPr>
          <p:cNvSpPr/>
          <p:nvPr/>
        </p:nvSpPr>
        <p:spPr>
          <a:xfrm>
            <a:off x="2300000" y="1180000"/>
            <a:ext cx="1200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 err="1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libdrm</a:t>
            </a:r>
            <a:endParaRPr lang="en-US" sz="1000" b="1" dirty="0">
              <a:solidFill>
                <a:srgbClr val="0B3B6F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08" name="Lifeline">
            <a:extLst>
              <a:ext uri="{FF2B5EF4-FFF2-40B4-BE49-F238E27FC236}">
                <a16:creationId xmlns:a16="http://schemas.microsoft.com/office/drawing/2014/main" id="{9D5C47F4-7A5D-9D69-6CFD-CF4272227E92}"/>
              </a:ext>
            </a:extLst>
          </p:cNvPr>
          <p:cNvSpPr/>
          <p:nvPr/>
        </p:nvSpPr>
        <p:spPr>
          <a:xfrm>
            <a:off x="2900000" y="1560000"/>
            <a:ext cx="0" cy="2760000"/>
          </a:xfrm>
          <a:prstGeom prst="line">
            <a:avLst/>
          </a:prstGeom>
          <a:ln w="12700" cap="rnd">
            <a:solidFill>
              <a:srgbClr val="AFC4D9"/>
            </a:solidFill>
            <a:prstDash val="sysDash"/>
          </a:ln>
        </p:spPr>
        <p:txBody>
          <a:bodyPr/>
          <a:lstStyle/>
          <a:p>
            <a:endParaRPr lang="en-US"/>
          </a:p>
        </p:txBody>
      </p:sp>
      <p:sp>
        <p:nvSpPr>
          <p:cNvPr id="109" name="Box">
            <a:extLst>
              <a:ext uri="{FF2B5EF4-FFF2-40B4-BE49-F238E27FC236}">
                <a16:creationId xmlns:a16="http://schemas.microsoft.com/office/drawing/2014/main" id="{98A060A2-4E60-04EF-5661-B5A3503B3FF6}"/>
              </a:ext>
            </a:extLst>
          </p:cNvPr>
          <p:cNvSpPr/>
          <p:nvPr/>
        </p:nvSpPr>
        <p:spPr>
          <a:xfrm>
            <a:off x="4100000" y="1180000"/>
            <a:ext cx="1200000" cy="330000"/>
          </a:xfrm>
          <a:prstGeom prst="roundRect">
            <a:avLst>
              <a:gd name="adj" fmla="val 12000"/>
            </a:avLst>
          </a:prstGeom>
          <a:solidFill>
            <a:srgbClr val="E8F1FA"/>
          </a:solidFill>
          <a:ln w="12700">
            <a:solidFill>
              <a:srgbClr val="1A6FC4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0" name="Text">
            <a:extLst>
              <a:ext uri="{FF2B5EF4-FFF2-40B4-BE49-F238E27FC236}">
                <a16:creationId xmlns:a16="http://schemas.microsoft.com/office/drawing/2014/main" id="{9C96E631-AEE1-780E-D79A-969083503AC7}"/>
              </a:ext>
            </a:extLst>
          </p:cNvPr>
          <p:cNvSpPr/>
          <p:nvPr/>
        </p:nvSpPr>
        <p:spPr>
          <a:xfrm>
            <a:off x="4100000" y="1180000"/>
            <a:ext cx="1200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0B3B6F"/>
                </a:solidFill>
                <a:latin typeface="Calibri" pitchFamily="34" charset="0"/>
                <a:cs typeface="Calibri" pitchFamily="34" charset="-120"/>
              </a:rPr>
              <a:t>Kernel</a:t>
            </a:r>
          </a:p>
        </p:txBody>
      </p:sp>
      <p:sp>
        <p:nvSpPr>
          <p:cNvPr id="111" name="Lifeline">
            <a:extLst>
              <a:ext uri="{FF2B5EF4-FFF2-40B4-BE49-F238E27FC236}">
                <a16:creationId xmlns:a16="http://schemas.microsoft.com/office/drawing/2014/main" id="{74B73A09-D6E2-6787-FAE8-A61577792993}"/>
              </a:ext>
            </a:extLst>
          </p:cNvPr>
          <p:cNvSpPr/>
          <p:nvPr/>
        </p:nvSpPr>
        <p:spPr>
          <a:xfrm>
            <a:off x="4700000" y="1560000"/>
            <a:ext cx="0" cy="2760000"/>
          </a:xfrm>
          <a:prstGeom prst="line">
            <a:avLst/>
          </a:prstGeom>
          <a:ln w="12700" cap="rnd">
            <a:solidFill>
              <a:srgbClr val="AFC4D9"/>
            </a:solidFill>
            <a:prstDash val="sysDash"/>
          </a:ln>
        </p:spPr>
        <p:txBody>
          <a:bodyPr/>
          <a:lstStyle/>
          <a:p>
            <a:endParaRPr lang="en-US"/>
          </a:p>
        </p:txBody>
      </p:sp>
      <p:sp>
        <p:nvSpPr>
          <p:cNvPr id="112" name="Text">
            <a:extLst>
              <a:ext uri="{FF2B5EF4-FFF2-40B4-BE49-F238E27FC236}">
                <a16:creationId xmlns:a16="http://schemas.microsoft.com/office/drawing/2014/main" id="{8BCB7E7E-0303-D43D-77D9-514E395A21C6}"/>
              </a:ext>
            </a:extLst>
          </p:cNvPr>
          <p:cNvSpPr/>
          <p:nvPr/>
        </p:nvSpPr>
        <p:spPr>
          <a:xfrm>
            <a:off x="1100000" y="1530001"/>
            <a:ext cx="1800000" cy="2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 err="1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drmModeAtomicCommit</a:t>
            </a:r>
            <a:r>
              <a:rPr lang="en-US" sz="800" b="1" dirty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(req)</a:t>
            </a:r>
          </a:p>
        </p:txBody>
      </p:sp>
      <p:sp>
        <p:nvSpPr>
          <p:cNvPr id="113" name="Msg">
            <a:extLst>
              <a:ext uri="{FF2B5EF4-FFF2-40B4-BE49-F238E27FC236}">
                <a16:creationId xmlns:a16="http://schemas.microsoft.com/office/drawing/2014/main" id="{80CAA631-3A7D-0F15-078A-FA519A507A1C}"/>
              </a:ext>
            </a:extLst>
          </p:cNvPr>
          <p:cNvSpPr/>
          <p:nvPr/>
        </p:nvSpPr>
        <p:spPr>
          <a:xfrm>
            <a:off x="1100000" y="1780000"/>
            <a:ext cx="1800000" cy="0"/>
          </a:xfrm>
          <a:prstGeom prst="line">
            <a:avLst/>
          </a:prstGeom>
          <a:ln w="15875" cap="rnd">
            <a:solidFill>
              <a:srgbClr val="1A6FC4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">
            <a:extLst>
              <a:ext uri="{FF2B5EF4-FFF2-40B4-BE49-F238E27FC236}">
                <a16:creationId xmlns:a16="http://schemas.microsoft.com/office/drawing/2014/main" id="{7597C506-0D64-1C21-57ED-4C4888E3C465}"/>
              </a:ext>
            </a:extLst>
          </p:cNvPr>
          <p:cNvSpPr/>
          <p:nvPr/>
        </p:nvSpPr>
        <p:spPr>
          <a:xfrm>
            <a:off x="2900000" y="2090001"/>
            <a:ext cx="1800000" cy="2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>
                <a:solidFill>
                  <a:srgbClr val="1A6FC4"/>
                </a:solidFill>
                <a:latin typeface="Calibri" pitchFamily="34" charset="0"/>
                <a:cs typeface="Calibri" pitchFamily="34" charset="-120"/>
              </a:rPr>
              <a:t>DRM_IOCTL_MODE_ATOMIC</a:t>
            </a:r>
          </a:p>
        </p:txBody>
      </p:sp>
      <p:sp>
        <p:nvSpPr>
          <p:cNvPr id="115" name="Msg">
            <a:extLst>
              <a:ext uri="{FF2B5EF4-FFF2-40B4-BE49-F238E27FC236}">
                <a16:creationId xmlns:a16="http://schemas.microsoft.com/office/drawing/2014/main" id="{1A84F440-0BF1-0E32-C8D6-A533326826F1}"/>
              </a:ext>
            </a:extLst>
          </p:cNvPr>
          <p:cNvSpPr/>
          <p:nvPr/>
        </p:nvSpPr>
        <p:spPr>
          <a:xfrm>
            <a:off x="2900000" y="2340000"/>
            <a:ext cx="1800000" cy="0"/>
          </a:xfrm>
          <a:prstGeom prst="line">
            <a:avLst/>
          </a:prstGeom>
          <a:ln w="15875" cap="rnd">
            <a:solidFill>
              <a:srgbClr val="1A6FC4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Text">
            <a:extLst>
              <a:ext uri="{FF2B5EF4-FFF2-40B4-BE49-F238E27FC236}">
                <a16:creationId xmlns:a16="http://schemas.microsoft.com/office/drawing/2014/main" id="{BF133304-2DD9-402C-B4CE-4EF809731553}"/>
              </a:ext>
            </a:extLst>
          </p:cNvPr>
          <p:cNvSpPr/>
          <p:nvPr/>
        </p:nvSpPr>
        <p:spPr>
          <a:xfrm>
            <a:off x="2900000" y="2650000"/>
            <a:ext cx="1800000" cy="2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Driver fills </a:t>
            </a:r>
            <a:r>
              <a:rPr lang="en-US" sz="800" b="1" dirty="0" err="1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drm_mode_atomic_err_code</a:t>
            </a:r>
            <a:endParaRPr lang="en-US" sz="800" b="1" dirty="0">
              <a:solidFill>
                <a:srgbClr val="1F7A45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17" name="Msg">
            <a:extLst>
              <a:ext uri="{FF2B5EF4-FFF2-40B4-BE49-F238E27FC236}">
                <a16:creationId xmlns:a16="http://schemas.microsoft.com/office/drawing/2014/main" id="{97E0DBFF-9489-97A9-D93C-9F2EBD3DDD54}"/>
              </a:ext>
            </a:extLst>
          </p:cNvPr>
          <p:cNvSpPr/>
          <p:nvPr/>
        </p:nvSpPr>
        <p:spPr>
          <a:xfrm flipH="1">
            <a:off x="2900000" y="2900000"/>
            <a:ext cx="1800000" cy="0"/>
          </a:xfrm>
          <a:prstGeom prst="line">
            <a:avLst/>
          </a:prstGeom>
          <a:ln w="15875" cap="rnd">
            <a:solidFill>
              <a:srgbClr val="1F7A45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8" name="Text">
            <a:extLst>
              <a:ext uri="{FF2B5EF4-FFF2-40B4-BE49-F238E27FC236}">
                <a16:creationId xmlns:a16="http://schemas.microsoft.com/office/drawing/2014/main" id="{85512C2D-B94E-98CB-A5A8-1AC8DDD0AB04}"/>
              </a:ext>
            </a:extLst>
          </p:cNvPr>
          <p:cNvSpPr/>
          <p:nvPr/>
        </p:nvSpPr>
        <p:spPr>
          <a:xfrm>
            <a:off x="1100000" y="3016182"/>
            <a:ext cx="180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>
                <a:solidFill>
                  <a:schemeClr val="accent1"/>
                </a:solidFill>
                <a:latin typeface="Calibri" pitchFamily="34" charset="0"/>
                <a:cs typeface="Calibri" pitchFamily="34" charset="-120"/>
              </a:rPr>
              <a:t>Returns -EINVAL</a:t>
            </a:r>
          </a:p>
        </p:txBody>
      </p:sp>
      <p:sp>
        <p:nvSpPr>
          <p:cNvPr id="119" name="Msg">
            <a:extLst>
              <a:ext uri="{FF2B5EF4-FFF2-40B4-BE49-F238E27FC236}">
                <a16:creationId xmlns:a16="http://schemas.microsoft.com/office/drawing/2014/main" id="{E9A2E9F0-3248-60BF-7171-17662DA7F685}"/>
              </a:ext>
            </a:extLst>
          </p:cNvPr>
          <p:cNvSpPr/>
          <p:nvPr/>
        </p:nvSpPr>
        <p:spPr>
          <a:xfrm flipH="1">
            <a:off x="1100000" y="3266181"/>
            <a:ext cx="1800000" cy="0"/>
          </a:xfrm>
          <a:prstGeom prst="line">
            <a:avLst/>
          </a:prstGeom>
          <a:ln w="15875" cap="rnd">
            <a:solidFill>
              <a:schemeClr val="accent1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0" name="Text">
            <a:extLst>
              <a:ext uri="{FF2B5EF4-FFF2-40B4-BE49-F238E27FC236}">
                <a16:creationId xmlns:a16="http://schemas.microsoft.com/office/drawing/2014/main" id="{B713C66A-5CF4-2A63-02F9-3FD705EE55FE}"/>
              </a:ext>
            </a:extLst>
          </p:cNvPr>
          <p:cNvSpPr/>
          <p:nvPr/>
        </p:nvSpPr>
        <p:spPr>
          <a:xfrm>
            <a:off x="1100000" y="3540725"/>
            <a:ext cx="1800000" cy="2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 err="1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drmModeAtomicGetErrorCode</a:t>
            </a:r>
            <a:r>
              <a:rPr lang="en-US" sz="80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()</a:t>
            </a:r>
          </a:p>
        </p:txBody>
      </p:sp>
      <p:sp>
        <p:nvSpPr>
          <p:cNvPr id="121" name="Msg">
            <a:extLst>
              <a:ext uri="{FF2B5EF4-FFF2-40B4-BE49-F238E27FC236}">
                <a16:creationId xmlns:a16="http://schemas.microsoft.com/office/drawing/2014/main" id="{8C37132B-3A52-9910-B7BA-A40E4AA48E33}"/>
              </a:ext>
            </a:extLst>
          </p:cNvPr>
          <p:cNvSpPr/>
          <p:nvPr/>
        </p:nvSpPr>
        <p:spPr>
          <a:xfrm>
            <a:off x="1100000" y="3790724"/>
            <a:ext cx="1800000" cy="0"/>
          </a:xfrm>
          <a:prstGeom prst="line">
            <a:avLst/>
          </a:prstGeom>
          <a:ln w="15875" cap="rnd">
            <a:solidFill>
              <a:srgbClr val="1F7A45"/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" name="Box">
            <a:extLst>
              <a:ext uri="{FF2B5EF4-FFF2-40B4-BE49-F238E27FC236}">
                <a16:creationId xmlns:a16="http://schemas.microsoft.com/office/drawing/2014/main" id="{92FC4593-E9DB-85AB-F239-EB99F808984A}"/>
              </a:ext>
            </a:extLst>
          </p:cNvPr>
          <p:cNvSpPr/>
          <p:nvPr/>
        </p:nvSpPr>
        <p:spPr>
          <a:xfrm>
            <a:off x="560001" y="4420000"/>
            <a:ext cx="2200000" cy="38000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12700">
            <a:solidFill>
              <a:srgbClr val="1F7A4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3" name="Text">
            <a:extLst>
              <a:ext uri="{FF2B5EF4-FFF2-40B4-BE49-F238E27FC236}">
                <a16:creationId xmlns:a16="http://schemas.microsoft.com/office/drawing/2014/main" id="{48C42377-4A35-4BEB-3637-0335A1E2E51D}"/>
              </a:ext>
            </a:extLst>
          </p:cNvPr>
          <p:cNvSpPr/>
          <p:nvPr/>
        </p:nvSpPr>
        <p:spPr>
          <a:xfrm>
            <a:off x="620001" y="4420000"/>
            <a:ext cx="208000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>
                <a:solidFill>
                  <a:srgbClr val="1F7A45"/>
                </a:solidFill>
                <a:latin typeface="Calibri" pitchFamily="34" charset="0"/>
                <a:cs typeface="Calibri" pitchFamily="34" charset="-120"/>
              </a:rPr>
              <a:t>Invokes the matching fallback and retries</a:t>
            </a:r>
          </a:p>
        </p:txBody>
      </p:sp>
      <p:sp>
        <p:nvSpPr>
          <p:cNvPr id="138" name="Text">
            <a:extLst>
              <a:ext uri="{FF2B5EF4-FFF2-40B4-BE49-F238E27FC236}">
                <a16:creationId xmlns:a16="http://schemas.microsoft.com/office/drawing/2014/main" id="{04D45AA1-70D6-9ADB-28C4-341FE6C82C0A}"/>
              </a:ext>
            </a:extLst>
          </p:cNvPr>
          <p:cNvSpPr/>
          <p:nvPr/>
        </p:nvSpPr>
        <p:spPr>
          <a:xfrm>
            <a:off x="3575378" y="4385392"/>
            <a:ext cx="31400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" dirty="0">
                <a:solidFill>
                  <a:srgbClr val="33475B"/>
                </a:solidFill>
                <a:latin typeface="Calibri" pitchFamily="34" charset="0"/>
                <a:cs typeface="Calibri" pitchFamily="34" charset="-120"/>
              </a:rPr>
              <a:t> - New API</a:t>
            </a:r>
          </a:p>
          <a:p>
            <a:r>
              <a:rPr lang="en-US" sz="800" dirty="0">
                <a:solidFill>
                  <a:srgbClr val="33475B"/>
                </a:solidFill>
                <a:latin typeface="Calibri" pitchFamily="34" charset="0"/>
                <a:cs typeface="Calibri" pitchFamily="34" charset="-120"/>
              </a:rPr>
              <a:t> - Existing Code</a:t>
            </a:r>
          </a:p>
        </p:txBody>
      </p:sp>
      <p:sp>
        <p:nvSpPr>
          <p:cNvPr id="200" name="RHead">
            <a:extLst>
              <a:ext uri="{FF2B5EF4-FFF2-40B4-BE49-F238E27FC236}">
                <a16:creationId xmlns:a16="http://schemas.microsoft.com/office/drawing/2014/main" id="{3ADE8F96-492D-7458-F087-D3B2F594EACB}"/>
              </a:ext>
            </a:extLst>
          </p:cNvPr>
          <p:cNvSpPr txBox="1"/>
          <p:nvPr/>
        </p:nvSpPr>
        <p:spPr>
          <a:xfrm>
            <a:off x="5728602" y="1180000"/>
            <a:ext cx="3140000" cy="23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900" b="1" dirty="0">
                <a:solidFill>
                  <a:srgbClr val="1A6FC4"/>
                </a:solidFill>
                <a:latin typeface="Calibri"/>
              </a:rPr>
              <a:t>THE NEW STRUCTURE</a:t>
            </a:r>
          </a:p>
        </p:txBody>
      </p:sp>
      <p:sp>
        <p:nvSpPr>
          <p:cNvPr id="201" name="Code card">
            <a:extLst>
              <a:ext uri="{FF2B5EF4-FFF2-40B4-BE49-F238E27FC236}">
                <a16:creationId xmlns:a16="http://schemas.microsoft.com/office/drawing/2014/main" id="{2CF39955-32FF-35D4-DC3B-672D283A6ADC}"/>
              </a:ext>
            </a:extLst>
          </p:cNvPr>
          <p:cNvSpPr/>
          <p:nvPr/>
        </p:nvSpPr>
        <p:spPr>
          <a:xfrm>
            <a:off x="5728602" y="1470000"/>
            <a:ext cx="3140000" cy="1270000"/>
          </a:xfrm>
          <a:prstGeom prst="roundRect">
            <a:avLst/>
          </a:prstGeom>
          <a:solidFill>
            <a:srgbClr val="F4F8FC"/>
          </a:solidFill>
          <a:ln w="12700">
            <a:solidFill>
              <a:srgbClr val="D8E4F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2" name="Code text">
            <a:extLst>
              <a:ext uri="{FF2B5EF4-FFF2-40B4-BE49-F238E27FC236}">
                <a16:creationId xmlns:a16="http://schemas.microsoft.com/office/drawing/2014/main" id="{21FAD238-D100-1204-CEA3-91A8215649F0}"/>
              </a:ext>
            </a:extLst>
          </p:cNvPr>
          <p:cNvSpPr txBox="1"/>
          <p:nvPr/>
        </p:nvSpPr>
        <p:spPr>
          <a:xfrm>
            <a:off x="5878602" y="1580001"/>
            <a:ext cx="2840000" cy="10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struct </a:t>
            </a:r>
            <a:r>
              <a:rPr lang="en-US" sz="750" b="1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drm_mode_atomic_err_code</a:t>
            </a: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 {</a:t>
            </a:r>
          </a:p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   __u64 failure_code;</a:t>
            </a:r>
          </a:p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   __u64 failure_objs_ptr;</a:t>
            </a:r>
          </a:p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   __u32 count_objs;</a:t>
            </a:r>
          </a:p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   char  failure_string[];</a:t>
            </a:r>
          </a:p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   __u64 reserved;</a:t>
            </a:r>
          </a:p>
          <a:p>
            <a:pPr algn="l">
              <a:lnSpc>
                <a:spcPct val="110000"/>
              </a:lnSpc>
            </a:pPr>
            <a:r>
              <a:rPr lang="en-US" sz="750" dirty="0">
                <a:solidFill>
                  <a:schemeClr val="accent6">
                    <a:lumMod val="75000"/>
                  </a:schemeClr>
                </a:solidFill>
                <a:latin typeface="Consolas"/>
              </a:rPr>
              <a:t>};</a:t>
            </a:r>
          </a:p>
        </p:txBody>
      </p:sp>
      <p:sp>
        <p:nvSpPr>
          <p:cNvPr id="203" name="FHead">
            <a:extLst>
              <a:ext uri="{FF2B5EF4-FFF2-40B4-BE49-F238E27FC236}">
                <a16:creationId xmlns:a16="http://schemas.microsoft.com/office/drawing/2014/main" id="{6C067D90-DC2B-237D-4B6D-7AB1AEFAFCFC}"/>
              </a:ext>
            </a:extLst>
          </p:cNvPr>
          <p:cNvSpPr txBox="1"/>
          <p:nvPr/>
        </p:nvSpPr>
        <p:spPr>
          <a:xfrm>
            <a:off x="5728602" y="2860001"/>
            <a:ext cx="3140000" cy="22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900" b="1" dirty="0">
                <a:solidFill>
                  <a:srgbClr val="1A6FC4"/>
                </a:solidFill>
                <a:latin typeface="Calibri"/>
              </a:rPr>
              <a:t>WHAT EACH FIELD CARRIES</a:t>
            </a:r>
          </a:p>
        </p:txBody>
      </p:sp>
      <p:sp>
        <p:nvSpPr>
          <p:cNvPr id="204" name="Dot">
            <a:extLst>
              <a:ext uri="{FF2B5EF4-FFF2-40B4-BE49-F238E27FC236}">
                <a16:creationId xmlns:a16="http://schemas.microsoft.com/office/drawing/2014/main" id="{A24C38F4-92AC-65DC-559D-6F25AA4A7374}"/>
              </a:ext>
            </a:extLst>
          </p:cNvPr>
          <p:cNvSpPr/>
          <p:nvPr/>
        </p:nvSpPr>
        <p:spPr>
          <a:xfrm>
            <a:off x="5728603" y="3160001"/>
            <a:ext cx="55000" cy="55000"/>
          </a:xfrm>
          <a:prstGeom prst="ellipse">
            <a:avLst/>
          </a:prstGeom>
          <a:solidFill>
            <a:srgbClr val="1A6FC4"/>
          </a:solidFill>
          <a:ln w="12700">
            <a:solidFill>
              <a:srgbClr val="1A6FC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5" name="F">
            <a:extLst>
              <a:ext uri="{FF2B5EF4-FFF2-40B4-BE49-F238E27FC236}">
                <a16:creationId xmlns:a16="http://schemas.microsoft.com/office/drawing/2014/main" id="{350227D0-9371-4A62-0ADE-DB1DAFDC7A95}"/>
              </a:ext>
            </a:extLst>
          </p:cNvPr>
          <p:cNvSpPr txBox="1"/>
          <p:nvPr/>
        </p:nvSpPr>
        <p:spPr>
          <a:xfrm>
            <a:off x="5888603" y="3120000"/>
            <a:ext cx="29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800" b="1" dirty="0">
                <a:solidFill>
                  <a:srgbClr val="0B3B6F"/>
                </a:solidFill>
                <a:latin typeface="Consolas"/>
              </a:rPr>
              <a:t>failure_code</a:t>
            </a:r>
          </a:p>
          <a:p>
            <a:pPr algn="l">
              <a:lnSpc>
                <a:spcPct val="110000"/>
              </a:lnSpc>
            </a:pPr>
            <a:r>
              <a:rPr lang="en-US" sz="800" dirty="0">
                <a:solidFill>
                  <a:srgbClr val="33475B"/>
                </a:solidFill>
                <a:latin typeface="Calibri"/>
              </a:rPr>
              <a:t>Which failure occurred</a:t>
            </a:r>
          </a:p>
        </p:txBody>
      </p:sp>
      <p:sp>
        <p:nvSpPr>
          <p:cNvPr id="206" name="Dot">
            <a:extLst>
              <a:ext uri="{FF2B5EF4-FFF2-40B4-BE49-F238E27FC236}">
                <a16:creationId xmlns:a16="http://schemas.microsoft.com/office/drawing/2014/main" id="{AEF9D6E5-63BA-2EF3-71A9-DCCBCA4BAA80}"/>
              </a:ext>
            </a:extLst>
          </p:cNvPr>
          <p:cNvSpPr/>
          <p:nvPr/>
        </p:nvSpPr>
        <p:spPr>
          <a:xfrm>
            <a:off x="5728603" y="3490001"/>
            <a:ext cx="55000" cy="55000"/>
          </a:xfrm>
          <a:prstGeom prst="ellipse">
            <a:avLst/>
          </a:prstGeom>
          <a:solidFill>
            <a:srgbClr val="1A6FC4"/>
          </a:solidFill>
          <a:ln w="12700">
            <a:solidFill>
              <a:srgbClr val="1A6FC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7" name="F">
            <a:extLst>
              <a:ext uri="{FF2B5EF4-FFF2-40B4-BE49-F238E27FC236}">
                <a16:creationId xmlns:a16="http://schemas.microsoft.com/office/drawing/2014/main" id="{65B48271-5709-10A3-4FEE-B770F1A800E6}"/>
              </a:ext>
            </a:extLst>
          </p:cNvPr>
          <p:cNvSpPr txBox="1"/>
          <p:nvPr/>
        </p:nvSpPr>
        <p:spPr>
          <a:xfrm>
            <a:off x="5888603" y="3450000"/>
            <a:ext cx="29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800" b="1" dirty="0">
                <a:solidFill>
                  <a:srgbClr val="0B3B6F"/>
                </a:solidFill>
                <a:latin typeface="Consolas"/>
              </a:rPr>
              <a:t>failure_objs_ptr / count_objs</a:t>
            </a:r>
          </a:p>
          <a:p>
            <a:pPr algn="l">
              <a:lnSpc>
                <a:spcPct val="110000"/>
              </a:lnSpc>
            </a:pPr>
            <a:r>
              <a:rPr lang="en-US" sz="800" dirty="0">
                <a:solidFill>
                  <a:srgbClr val="33475B"/>
                </a:solidFill>
                <a:latin typeface="Calibri"/>
              </a:rPr>
              <a:t>The objects at fault</a:t>
            </a:r>
          </a:p>
        </p:txBody>
      </p:sp>
      <p:sp>
        <p:nvSpPr>
          <p:cNvPr id="208" name="Dot">
            <a:extLst>
              <a:ext uri="{FF2B5EF4-FFF2-40B4-BE49-F238E27FC236}">
                <a16:creationId xmlns:a16="http://schemas.microsoft.com/office/drawing/2014/main" id="{5902F9B9-2066-3990-68A6-B1A99CCE4A1E}"/>
              </a:ext>
            </a:extLst>
          </p:cNvPr>
          <p:cNvSpPr/>
          <p:nvPr/>
        </p:nvSpPr>
        <p:spPr>
          <a:xfrm>
            <a:off x="5728603" y="3820001"/>
            <a:ext cx="55000" cy="55000"/>
          </a:xfrm>
          <a:prstGeom prst="ellipse">
            <a:avLst/>
          </a:prstGeom>
          <a:solidFill>
            <a:srgbClr val="1A6FC4"/>
          </a:solidFill>
          <a:ln w="12700">
            <a:solidFill>
              <a:srgbClr val="1A6FC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9" name="F">
            <a:extLst>
              <a:ext uri="{FF2B5EF4-FFF2-40B4-BE49-F238E27FC236}">
                <a16:creationId xmlns:a16="http://schemas.microsoft.com/office/drawing/2014/main" id="{C60E8322-D6B5-F0A9-1979-E462E771AC8B}"/>
              </a:ext>
            </a:extLst>
          </p:cNvPr>
          <p:cNvSpPr txBox="1"/>
          <p:nvPr/>
        </p:nvSpPr>
        <p:spPr>
          <a:xfrm>
            <a:off x="5888603" y="3780000"/>
            <a:ext cx="29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800" b="1" dirty="0">
                <a:solidFill>
                  <a:srgbClr val="0B3B6F"/>
                </a:solidFill>
                <a:latin typeface="Consolas"/>
              </a:rPr>
              <a:t>failure_string[]</a:t>
            </a:r>
          </a:p>
          <a:p>
            <a:pPr algn="l">
              <a:lnSpc>
                <a:spcPct val="110000"/>
              </a:lnSpc>
            </a:pPr>
            <a:r>
              <a:rPr lang="en-US" sz="800" dirty="0">
                <a:solidFill>
                  <a:srgbClr val="33475B"/>
                </a:solidFill>
                <a:latin typeface="Calibri"/>
              </a:rPr>
              <a:t>Optional readable detail</a:t>
            </a:r>
          </a:p>
        </p:txBody>
      </p:sp>
      <p:sp>
        <p:nvSpPr>
          <p:cNvPr id="210" name="Dot">
            <a:extLst>
              <a:ext uri="{FF2B5EF4-FFF2-40B4-BE49-F238E27FC236}">
                <a16:creationId xmlns:a16="http://schemas.microsoft.com/office/drawing/2014/main" id="{F9A24467-4819-31E2-E846-0B8576989B2F}"/>
              </a:ext>
            </a:extLst>
          </p:cNvPr>
          <p:cNvSpPr/>
          <p:nvPr/>
        </p:nvSpPr>
        <p:spPr>
          <a:xfrm>
            <a:off x="5728603" y="4150001"/>
            <a:ext cx="55000" cy="55000"/>
          </a:xfrm>
          <a:prstGeom prst="ellipse">
            <a:avLst/>
          </a:prstGeom>
          <a:solidFill>
            <a:srgbClr val="1A6FC4"/>
          </a:solidFill>
          <a:ln w="12700">
            <a:solidFill>
              <a:srgbClr val="1A6FC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1" name="F">
            <a:extLst>
              <a:ext uri="{FF2B5EF4-FFF2-40B4-BE49-F238E27FC236}">
                <a16:creationId xmlns:a16="http://schemas.microsoft.com/office/drawing/2014/main" id="{C3FC3FA2-6AF8-2713-A6AB-0532853B45B4}"/>
              </a:ext>
            </a:extLst>
          </p:cNvPr>
          <p:cNvSpPr txBox="1"/>
          <p:nvPr/>
        </p:nvSpPr>
        <p:spPr>
          <a:xfrm>
            <a:off x="5888603" y="4110000"/>
            <a:ext cx="29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</a:pPr>
            <a:r>
              <a:rPr lang="en-US" sz="800" b="1" dirty="0">
                <a:solidFill>
                  <a:srgbClr val="0B3B6F"/>
                </a:solidFill>
                <a:latin typeface="Consolas"/>
              </a:rPr>
              <a:t>reserved</a:t>
            </a:r>
          </a:p>
          <a:p>
            <a:pPr algn="l">
              <a:lnSpc>
                <a:spcPct val="110000"/>
              </a:lnSpc>
            </a:pPr>
            <a:r>
              <a:rPr lang="en-US" sz="800" dirty="0">
                <a:solidFill>
                  <a:srgbClr val="33475B"/>
                </a:solidFill>
                <a:latin typeface="Calibri"/>
              </a:rPr>
              <a:t>Room to extend the ABI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2C792F8-BF2D-49F7-3BD0-0BE3597F64BE}"/>
              </a:ext>
            </a:extLst>
          </p:cNvPr>
          <p:cNvSpPr/>
          <p:nvPr/>
        </p:nvSpPr>
        <p:spPr>
          <a:xfrm>
            <a:off x="3125857" y="4485398"/>
            <a:ext cx="389521" cy="970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" b="1" dirty="0">
                <a:solidFill>
                  <a:schemeClr val="accent6">
                    <a:lumMod val="50000"/>
                  </a:schemeClr>
                </a:solidFill>
              </a:rPr>
              <a:t>Green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E91DAB-88E1-1DE8-9F41-BBE8A259DF7E}"/>
              </a:ext>
            </a:extLst>
          </p:cNvPr>
          <p:cNvSpPr/>
          <p:nvPr/>
        </p:nvSpPr>
        <p:spPr>
          <a:xfrm>
            <a:off x="3125856" y="4637798"/>
            <a:ext cx="389521" cy="970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" b="1" dirty="0">
                <a:solidFill>
                  <a:schemeClr val="accent1">
                    <a:lumMod val="75000"/>
                  </a:schemeClr>
                </a:solidFill>
              </a:rPr>
              <a:t>Blue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BBCAEEC9-2874-296B-906F-E5C1C5F40DCF}"/>
              </a:ext>
            </a:extLst>
          </p:cNvPr>
          <p:cNvSpPr/>
          <p:nvPr/>
        </p:nvSpPr>
        <p:spPr>
          <a:xfrm>
            <a:off x="1093367" y="3904077"/>
            <a:ext cx="1800000" cy="2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Get error code information</a:t>
            </a:r>
          </a:p>
        </p:txBody>
      </p:sp>
      <p:sp>
        <p:nvSpPr>
          <p:cNvPr id="9" name="Msg">
            <a:extLst>
              <a:ext uri="{FF2B5EF4-FFF2-40B4-BE49-F238E27FC236}">
                <a16:creationId xmlns:a16="http://schemas.microsoft.com/office/drawing/2014/main" id="{0AF4784A-53DC-F0E0-28D3-B92928262C68}"/>
              </a:ext>
            </a:extLst>
          </p:cNvPr>
          <p:cNvSpPr/>
          <p:nvPr/>
        </p:nvSpPr>
        <p:spPr>
          <a:xfrm flipH="1">
            <a:off x="1093367" y="4154076"/>
            <a:ext cx="1800000" cy="0"/>
          </a:xfrm>
          <a:prstGeom prst="line">
            <a:avLst/>
          </a:prstGeom>
          <a:ln w="15875" cap="rnd">
            <a:solidFill>
              <a:schemeClr val="accent6">
                <a:lumMod val="75000"/>
              </a:schemeClr>
            </a:solidFill>
            <a:prstDash val="solid"/>
            <a:tailEnd type="triangle" w="med" len="med"/>
          </a:ln>
        </p:spPr>
        <p:txBody>
          <a:bodyPr/>
          <a:lstStyle/>
          <a:p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2F4EB2C-90F9-287A-BBE0-B8F13A68B3B3}"/>
              </a:ext>
            </a:extLst>
          </p:cNvPr>
          <p:cNvSpPr/>
          <p:nvPr/>
        </p:nvSpPr>
        <p:spPr>
          <a:xfrm>
            <a:off x="1043609" y="3384274"/>
            <a:ext cx="104343" cy="2698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542F17-7B20-BBC8-984A-C998E0796A50}"/>
              </a:ext>
            </a:extLst>
          </p:cNvPr>
          <p:cNvSpPr/>
          <p:nvPr/>
        </p:nvSpPr>
        <p:spPr>
          <a:xfrm>
            <a:off x="4661452" y="2459935"/>
            <a:ext cx="89438" cy="2800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8AC2A2-0D5B-BACC-05CE-5774495AE01D}"/>
              </a:ext>
            </a:extLst>
          </p:cNvPr>
          <p:cNvSpPr txBox="1"/>
          <p:nvPr/>
        </p:nvSpPr>
        <p:spPr>
          <a:xfrm>
            <a:off x="275397" y="3276181"/>
            <a:ext cx="7670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" b="1" dirty="0">
                <a:solidFill>
                  <a:schemeClr val="accent6">
                    <a:lumMod val="75000"/>
                  </a:schemeClr>
                </a:solidFill>
              </a:rPr>
              <a:t>if (DRM_CAP_ATOMIC_ERROR_REPORTING)</a:t>
            </a:r>
          </a:p>
          <a:p>
            <a:r>
              <a:rPr lang="en-IN" sz="600" b="1" dirty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81E1DC-54D3-0FF1-EE6A-654A1BC05B8A}"/>
              </a:ext>
            </a:extLst>
          </p:cNvPr>
          <p:cNvSpPr txBox="1"/>
          <p:nvPr/>
        </p:nvSpPr>
        <p:spPr>
          <a:xfrm>
            <a:off x="4701205" y="2422662"/>
            <a:ext cx="976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" b="1" dirty="0">
                <a:solidFill>
                  <a:schemeClr val="accent6">
                    <a:lumMod val="75000"/>
                  </a:schemeClr>
                </a:solidFill>
              </a:rPr>
              <a:t>If atomic commit check fails</a:t>
            </a:r>
          </a:p>
        </p:txBody>
      </p:sp>
    </p:spTree>
    <p:extLst>
      <p:ext uri="{BB962C8B-B14F-4D97-AF65-F5344CB8AC3E}">
        <p14:creationId xmlns:p14="http://schemas.microsoft.com/office/powerpoint/2010/main" val="159250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6BFBA-11DF-21AD-DC9B-CAA6E618B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B9D3D62-B294-C15E-14D7-9512188FE79D}"/>
              </a:ext>
            </a:extLst>
          </p:cNvPr>
          <p:cNvSpPr/>
          <p:nvPr/>
        </p:nvSpPr>
        <p:spPr>
          <a:xfrm>
            <a:off x="427856" y="792934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A6F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CODES</a:t>
            </a:r>
            <a:endParaRPr lang="en-US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9764065-4793-9BD4-BC17-D695A848F54B}"/>
              </a:ext>
            </a:extLst>
          </p:cNvPr>
          <p:cNvSpPr/>
          <p:nvPr/>
        </p:nvSpPr>
        <p:spPr>
          <a:xfrm>
            <a:off x="388962" y="1192132"/>
            <a:ext cx="305027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B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failure codes the driver reports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160" y="147300"/>
            <a:ext cx="4569610" cy="4784857"/>
          </a:xfrm>
          <a:prstGeom prst="rect">
            <a:avLst/>
          </a:prstGeom>
          <a:ln w="9525">
            <a:solidFill>
              <a:srgbClr val="1A6FC4"/>
            </a:solidFill>
          </a:ln>
        </p:spPr>
      </p:pic>
    </p:spTree>
    <p:extLst>
      <p:ext uri="{BB962C8B-B14F-4D97-AF65-F5344CB8AC3E}">
        <p14:creationId xmlns:p14="http://schemas.microsoft.com/office/powerpoint/2010/main" val="1513170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1A6F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B6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" name="Referenc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298448"/>
            <a:ext cx="3977640" cy="731520"/>
          </a:xfrm>
          <a:prstGeom prst="rect">
            <a:avLst/>
          </a:prstGeom>
          <a:solidFill>
            <a:srgbClr val="F7FAFD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/>
          <p:nvPr/>
        </p:nvSpPr>
        <p:spPr>
          <a:xfrm>
            <a:off x="667512" y="1371600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Display Next Hackfest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67512" y="1645920"/>
            <a:ext cx="3648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6FC4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3"/>
              </a:rPr>
              <a:t>hackmd.io/f3bDn3kyRUalLn4LbMfCVQ</a:t>
            </a:r>
            <a:endParaRPr lang="en-US" sz="950" dirty="0"/>
          </a:p>
        </p:txBody>
      </p:sp>
      <p:sp>
        <p:nvSpPr>
          <p:cNvPr id="7" name="Referenc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298448"/>
            <a:ext cx="39776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6"/>
          <p:cNvSpPr/>
          <p:nvPr/>
        </p:nvSpPr>
        <p:spPr>
          <a:xfrm>
            <a:off x="4828032" y="1371600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 series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28032" y="1645920"/>
            <a:ext cx="3648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6FC4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4"/>
              </a:rPr>
              <a:t>patchwork.freedesktop.org/series/152275</a:t>
            </a:r>
            <a:endParaRPr lang="en-US" sz="950" dirty="0"/>
          </a:p>
        </p:txBody>
      </p:sp>
      <p:sp>
        <p:nvSpPr>
          <p:cNvPr id="10" name="Referenc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139696"/>
            <a:ext cx="3977640" cy="731520"/>
          </a:xfrm>
          <a:prstGeom prst="rect">
            <a:avLst/>
          </a:prstGeom>
          <a:solidFill>
            <a:srgbClr val="F7FAFD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/>
          <p:nvPr/>
        </p:nvSpPr>
        <p:spPr>
          <a:xfrm>
            <a:off x="667512" y="2212848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IGT series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7512" y="2487168"/>
            <a:ext cx="3648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6FC4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5"/>
              </a:rPr>
              <a:t>patchwork.freedesktop.org/series/153330</a:t>
            </a:r>
            <a:endParaRPr lang="en-US" sz="950" dirty="0"/>
          </a:p>
        </p:txBody>
      </p:sp>
      <p:sp>
        <p:nvSpPr>
          <p:cNvPr id="13" name="Referenc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139696"/>
            <a:ext cx="39776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/>
          <p:nvPr/>
        </p:nvSpPr>
        <p:spPr>
          <a:xfrm>
            <a:off x="4828032" y="2212848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libdrm MR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28032" y="2487168"/>
            <a:ext cx="3648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6FC4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6"/>
              </a:rPr>
              <a:t>https://gitlab.freedesktop.org/mesa/libdrm/ MR !450</a:t>
            </a:r>
            <a:endParaRPr lang="en-US" sz="950" dirty="0"/>
          </a:p>
        </p:txBody>
      </p:sp>
      <p:sp>
        <p:nvSpPr>
          <p:cNvPr id="16" name="Referenc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980944"/>
            <a:ext cx="3977640" cy="731520"/>
          </a:xfrm>
          <a:prstGeom prst="rect">
            <a:avLst/>
          </a:prstGeom>
          <a:solidFill>
            <a:srgbClr val="F7FAFD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/>
          <p:nvPr/>
        </p:nvSpPr>
        <p:spPr>
          <a:xfrm>
            <a:off x="667512" y="3054096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Mutter RFC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67512" y="3328416"/>
            <a:ext cx="3648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6FC4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7"/>
              </a:rPr>
              <a:t>https://gitlab.gnome.org/GNOME/mutter/ MR !5022</a:t>
            </a:r>
            <a:endParaRPr lang="en-US" sz="950" dirty="0"/>
          </a:p>
        </p:txBody>
      </p:sp>
      <p:sp>
        <p:nvSpPr>
          <p:cNvPr id="19" name="Referenc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80944"/>
            <a:ext cx="39776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DE6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8"/>
          <p:cNvSpPr/>
          <p:nvPr/>
        </p:nvSpPr>
        <p:spPr>
          <a:xfrm>
            <a:off x="4828032" y="3054096"/>
            <a:ext cx="3648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KWin MR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28032" y="3328416"/>
            <a:ext cx="36484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6FC4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8"/>
              </a:rPr>
              <a:t>invent.kde.org/plasma/kwin  MR !8991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G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3B6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opBar"/>
          <p:cNvSpPr/>
          <p:nvPr/>
        </p:nvSpPr>
        <p:spPr>
          <a:xfrm>
            <a:off x="0" y="0"/>
            <a:ext cx="9144000" cy="64000"/>
          </a:xfrm>
          <a:prstGeom prst="rect">
            <a:avLst/>
          </a:prstGeom>
          <a:solidFill>
            <a:srgbClr val="1A6F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Accent"/>
          <p:cNvSpPr/>
          <p:nvPr/>
        </p:nvSpPr>
        <p:spPr>
          <a:xfrm>
            <a:off x="914400" y="1440000"/>
            <a:ext cx="640000" cy="45720"/>
          </a:xfrm>
          <a:prstGeom prst="rect">
            <a:avLst/>
          </a:prstGeom>
          <a:solidFill>
            <a:srgbClr val="4FC9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Thanks"/>
          <p:cNvSpPr txBox="1"/>
          <p:nvPr/>
        </p:nvSpPr>
        <p:spPr>
          <a:xfrm>
            <a:off x="914400" y="1600000"/>
            <a:ext cx="7300000" cy="7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4400" b="1" spc="-60" dirty="0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13" name="Div"/>
          <p:cNvSpPr/>
          <p:nvPr/>
        </p:nvSpPr>
        <p:spPr>
          <a:xfrm>
            <a:off x="914400" y="2820000"/>
            <a:ext cx="2000000" cy="12700"/>
          </a:xfrm>
          <a:prstGeom prst="rect">
            <a:avLst/>
          </a:prstGeom>
          <a:solidFill>
            <a:srgbClr val="1F549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CLabel"/>
          <p:cNvSpPr txBox="1"/>
          <p:nvPr/>
        </p:nvSpPr>
        <p:spPr>
          <a:xfrm>
            <a:off x="914400" y="3030000"/>
            <a:ext cx="4000000" cy="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1000" b="1" spc="120" dirty="0">
                <a:solidFill>
                  <a:srgbClr val="7FB2E0"/>
                </a:solidFill>
                <a:latin typeface="Calibri"/>
              </a:rPr>
              <a:t>CONTACTS</a:t>
            </a:r>
          </a:p>
        </p:txBody>
      </p:sp>
      <p:sp>
        <p:nvSpPr>
          <p:cNvPr id="23" name="Names"/>
          <p:cNvSpPr txBox="1"/>
          <p:nvPr/>
        </p:nvSpPr>
        <p:spPr>
          <a:xfrm>
            <a:off x="914400" y="3330000"/>
            <a:ext cx="7000000" cy="60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1400" b="1" spc="0" dirty="0">
                <a:solidFill>
                  <a:srgbClr val="FFFFFF"/>
                </a:solidFill>
                <a:latin typeface="Calibri"/>
              </a:rPr>
              <a:t>Arun R Murthy</a:t>
            </a:r>
          </a:p>
          <a:p>
            <a:pPr algn="l"/>
            <a:r>
              <a:rPr lang="en-US" sz="1400" b="1" spc="0" dirty="0">
                <a:solidFill>
                  <a:srgbClr val="FFFFFF"/>
                </a:solidFill>
                <a:latin typeface="Calibri"/>
              </a:rPr>
              <a:t>Yella Ramya Krishna</a:t>
            </a:r>
          </a:p>
        </p:txBody>
      </p:sp>
      <p:sp>
        <p:nvSpPr>
          <p:cNvPr id="24" name="Foot"/>
          <p:cNvSpPr txBox="1"/>
          <p:nvPr/>
        </p:nvSpPr>
        <p:spPr>
          <a:xfrm>
            <a:off x="914400" y="4480000"/>
            <a:ext cx="7300000" cy="2400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US" sz="1000" b="0" spc="0" dirty="0">
                <a:solidFill>
                  <a:srgbClr val="7FB2E0"/>
                </a:solidFill>
                <a:latin typeface="Calibri"/>
              </a:rPr>
              <a:t>XDC 2026  ·  Error Handling on Atomic </a:t>
            </a:r>
            <a:r>
              <a:rPr lang="en-US" sz="1000" dirty="0">
                <a:solidFill>
                  <a:srgbClr val="7FB2E0"/>
                </a:solidFill>
                <a:latin typeface="Calibri"/>
              </a:rPr>
              <a:t>C</a:t>
            </a:r>
            <a:r>
              <a:rPr lang="en-US" sz="1000" b="0" spc="0" dirty="0">
                <a:solidFill>
                  <a:srgbClr val="7FB2E0"/>
                </a:solidFill>
                <a:latin typeface="Calibri"/>
              </a:rPr>
              <a:t>ommit </a:t>
            </a:r>
            <a:r>
              <a:rPr lang="en-US" sz="1000" dirty="0">
                <a:solidFill>
                  <a:srgbClr val="7FB2E0"/>
                </a:solidFill>
                <a:latin typeface="Calibri"/>
              </a:rPr>
              <a:t>Failures</a:t>
            </a:r>
            <a:endParaRPr lang="en-US" sz="1000" b="0" spc="0" dirty="0">
              <a:solidFill>
                <a:srgbClr val="7FB2E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12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c98d88-e344-4ed4-8496-4ed7712e255d}" enabled="0" method="" siteId="{46c98d88-e344-4ed4-8496-4ed7712e255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1914</TotalTime>
  <Words>855</Words>
  <Application>Microsoft Office PowerPoint</Application>
  <PresentationFormat>On-screen Show (16:9)</PresentationFormat>
  <Paragraphs>135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Consolas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Yella, Ramya Krishna</dc:creator>
  <cp:lastModifiedBy>Yella, Ramya Krishna</cp:lastModifiedBy>
  <cp:revision>2</cp:revision>
  <dcterms:created xsi:type="dcterms:W3CDTF">2026-09-16T17:23:20Z</dcterms:created>
  <dcterms:modified xsi:type="dcterms:W3CDTF">2026-09-29T05:37:48Z</dcterms:modified>
</cp:coreProperties>
</file>